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4" r:id="rId6"/>
  </p:sldMasterIdLst>
  <p:notesMasterIdLst>
    <p:notesMasterId r:id="rId33"/>
  </p:notesMasterIdLst>
  <p:sldIdLst>
    <p:sldId id="299" r:id="rId7"/>
    <p:sldId id="330" r:id="rId8"/>
    <p:sldId id="274" r:id="rId9"/>
    <p:sldId id="275" r:id="rId10"/>
    <p:sldId id="276" r:id="rId11"/>
    <p:sldId id="277" r:id="rId12"/>
    <p:sldId id="278" r:id="rId13"/>
    <p:sldId id="279" r:id="rId14"/>
    <p:sldId id="300" r:id="rId15"/>
    <p:sldId id="257" r:id="rId16"/>
    <p:sldId id="258" r:id="rId17"/>
    <p:sldId id="259" r:id="rId18"/>
    <p:sldId id="261" r:id="rId19"/>
    <p:sldId id="263" r:id="rId20"/>
    <p:sldId id="341" r:id="rId21"/>
    <p:sldId id="264" r:id="rId22"/>
    <p:sldId id="292" r:id="rId23"/>
    <p:sldId id="308" r:id="rId24"/>
    <p:sldId id="265" r:id="rId25"/>
    <p:sldId id="307" r:id="rId26"/>
    <p:sldId id="269" r:id="rId27"/>
    <p:sldId id="270" r:id="rId28"/>
    <p:sldId id="256" r:id="rId29"/>
    <p:sldId id="336" r:id="rId30"/>
    <p:sldId id="283" r:id="rId31"/>
    <p:sldId id="28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helle" id="{AEAA615D-E653-40E1-83AA-BA61C255BABA}">
          <p14:sldIdLst>
            <p14:sldId id="299"/>
            <p14:sldId id="330"/>
            <p14:sldId id="274"/>
            <p14:sldId id="275"/>
            <p14:sldId id="276"/>
            <p14:sldId id="277"/>
            <p14:sldId id="278"/>
            <p14:sldId id="279"/>
            <p14:sldId id="300"/>
            <p14:sldId id="257"/>
            <p14:sldId id="258"/>
            <p14:sldId id="259"/>
            <p14:sldId id="261"/>
            <p14:sldId id="263"/>
            <p14:sldId id="341"/>
            <p14:sldId id="264"/>
            <p14:sldId id="292"/>
            <p14:sldId id="308"/>
            <p14:sldId id="265"/>
            <p14:sldId id="307"/>
            <p14:sldId id="269"/>
            <p14:sldId id="270"/>
            <p14:sldId id="256"/>
            <p14:sldId id="336"/>
            <p14:sldId id="283"/>
            <p14:sldId id="284"/>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708C24-4ED5-0FD7-E066-98200880DB0C}" name="Steven Gause" initials="SG" userId="S::sgause@semi.org::b3f9b513-1b6b-4720-865c-0756aabd62e3" providerId="AD"/>
  <p188:author id="{1E651C2D-7339-83D2-B5D0-CC1823FA06F6}" name="Michelle Williams-Vaden" initials="" userId="S::mwilliams@semi.org::4ee1ef8c-0ede-4596-b658-3d85ba033990" providerId="AD"/>
  <p188:author id="{F5A5F885-AC45-FF55-C801-E167CB2DC6CE}" name="Melinda Gomez" initials="MG" userId="S::mgomez@semi.org::9c873ef7-d430-49b4-8a54-2e5d51b75847" providerId="AD"/>
  <p188:author id="{1F485B87-5966-AFC7-931B-F1578380E7E2}" name="Perla DeBaggis" initials="PD" userId="S::pdebaggis@semi.org::daeb00c7-534c-4289-a241-2ce65c695c48" providerId="AD"/>
  <p188:author id="{3207BBCA-F4E5-F62E-8AAD-DF39E21AEEE7}" name="Lauren Gutierrez-Brown" initials="LG" userId="S::lgbrown@semi.org::3a40e230-e352-425c-8474-a14ad0eeda7c"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DE5A2F-9E83-FAAD-139D-68DB0E0CF73E}" v="153" dt="2026-02-19T16:39:49.471"/>
    <p1510:client id="{35B36B96-245B-7BCE-24D6-D5792B4FD2BF}" v="105" dt="2026-02-18T23:59:22.276"/>
    <p1510:client id="{4B27F665-55BA-C16C-BA60-3B9DDC472858}" v="51" dt="2026-02-18T23:30:07.996"/>
    <p1510:client id="{65D26DFA-CF98-D86E-247A-F0517D8CC5E3}" v="3" dt="2026-02-19T00:43:07.817"/>
    <p1510:client id="{8DD8D778-A907-7DE8-EBE4-CC135BEEA715}" v="63" dt="2026-02-18T18:32:08.940"/>
    <p1510:client id="{AE59517D-7BC1-4831-8776-35C90D11A1CC}" v="18" dt="2026-02-18T21:21:02.382"/>
    <p1510:client id="{CD209A56-67AA-5A29-7685-6006B58FD00E}" v="24" dt="2026-02-18T23:42:57.2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8/10/relationships/authors" Target="authors.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82C124-A3EE-49BE-944D-F3EC3BDEB316}" type="datetimeFigureOut">
              <a:rPr lang="en-US" smtClean="0"/>
              <a:t>2/20/2026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8FD955-E015-4E57-8FDA-6DAFAED58976}" type="slidenum">
              <a:rPr lang="en-US" smtClean="0"/>
              <a:t>‹#›</a:t>
            </a:fld>
            <a:endParaRPr lang="en-US"/>
          </a:p>
        </p:txBody>
      </p:sp>
    </p:spTree>
    <p:extLst>
      <p:ext uri="{BB962C8B-B14F-4D97-AF65-F5344CB8AC3E}">
        <p14:creationId xmlns:p14="http://schemas.microsoft.com/office/powerpoint/2010/main" val="4126838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368c1e78bb1_0_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3" name="Google Shape;583;g368c1e78bb1_0_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A2FEA-CDCE-0401-A81C-751C46D229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25AD1A-1072-E81F-A304-F5654B6469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02F95B-4C49-54D6-A093-4424C31F61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074209-F658-CB43-9222-2C3D54F58421}"/>
              </a:ext>
            </a:extLst>
          </p:cNvPr>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2868926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solidFill>
                  <a:srgbClr val="242424"/>
                </a:solidFill>
                <a:highlight>
                  <a:srgbClr val="FFFFFF"/>
                </a:highlight>
              </a:rPr>
              <a:t>Addressing a key challenge identified by industry: lack of standardized semiconductor learning outcomes across regions and educational systems, resulting in fragmented training, onboarding delays, and significant learning gaps for new hires </a:t>
            </a:r>
            <a:endParaRPr lang="en-US"/>
          </a:p>
          <a:p>
            <a:pPr marL="171450" indent="-171450">
              <a:buFont typeface="Arial"/>
              <a:buChar char="•"/>
            </a:pPr>
            <a:r>
              <a:rPr lang="en-US">
                <a:solidFill>
                  <a:srgbClr val="242424"/>
                </a:solidFill>
                <a:highlight>
                  <a:srgbClr val="FFFFFF"/>
                </a:highlight>
              </a:rPr>
              <a:t>Certification offers solutions x3: </a:t>
            </a:r>
            <a:endParaRPr lang="en-US"/>
          </a:p>
          <a:p>
            <a:pPr marL="628650" lvl="1" indent="-171450">
              <a:buFont typeface="Arial"/>
              <a:buChar char="•"/>
            </a:pPr>
            <a:r>
              <a:rPr lang="en-US">
                <a:solidFill>
                  <a:srgbClr val="242424"/>
                </a:solidFill>
                <a:highlight>
                  <a:srgbClr val="FFFFFF"/>
                </a:highlight>
              </a:rPr>
              <a:t>Educators hear directly from employers about industry needs and trends, leads to curriculum modernization and alignment </a:t>
            </a:r>
            <a:endParaRPr lang="en-US"/>
          </a:p>
          <a:p>
            <a:pPr marL="628650" lvl="1" indent="-171450">
              <a:buFont typeface="Arial"/>
              <a:buChar char="•"/>
            </a:pPr>
            <a:r>
              <a:rPr lang="en-US">
                <a:solidFill>
                  <a:srgbClr val="242424"/>
                </a:solidFill>
                <a:highlight>
                  <a:srgbClr val="FFFFFF"/>
                </a:highlight>
              </a:rPr>
              <a:t>Employers gain the opportunity to quickly identify qualified candidates </a:t>
            </a:r>
            <a:endParaRPr lang="en-US"/>
          </a:p>
          <a:p>
            <a:pPr marL="628650" lvl="1" indent="-171450">
              <a:buFont typeface="Arial"/>
              <a:buChar char="•"/>
            </a:pPr>
            <a:r>
              <a:rPr lang="en-US">
                <a:solidFill>
                  <a:srgbClr val="242424"/>
                </a:solidFill>
                <a:highlight>
                  <a:srgbClr val="FFFFFF"/>
                </a:highlight>
              </a:rPr>
              <a:t>Job-seekers can credibly communicate skills and knowledge regardless of previous experience or education</a:t>
            </a:r>
            <a:endParaRPr lang="en-US"/>
          </a:p>
          <a:p>
            <a:pPr marL="628650" lvl="1" indent="-171450">
              <a:buFont typeface="Arial"/>
              <a:buChar char="•"/>
            </a:pPr>
            <a:endParaRPr lang="en-US">
              <a:solidFill>
                <a:srgbClr val="242424"/>
              </a:solidFill>
              <a:highlight>
                <a:srgbClr val="FFFFFF"/>
              </a:highlight>
            </a:endParaRPr>
          </a:p>
          <a:p>
            <a:pPr marL="1085850" indent="-171450">
              <a:buFont typeface="Arial"/>
              <a:buChar char="•"/>
            </a:pPr>
            <a:r>
              <a:rPr lang="en-US" b="1">
                <a:solidFill>
                  <a:srgbClr val="242424"/>
                </a:solidFill>
                <a:highlight>
                  <a:srgbClr val="FFFFFF"/>
                </a:highlight>
              </a:rPr>
              <a:t>SEMI Foundation is developing a two-part assessment to indicate a jobseeker’s readiness to succeed on day one as an Equipment Maintenance Technician</a:t>
            </a:r>
            <a:r>
              <a:rPr lang="en-US">
                <a:solidFill>
                  <a:srgbClr val="242424"/>
                </a:solidFill>
                <a:highlight>
                  <a:srgbClr val="FFFFFF"/>
                </a:highlight>
              </a:rPr>
              <a:t>, but also applies to other roles (Process Tech, some Field Service Engineer roles, and other entry level technical roles)</a:t>
            </a:r>
          </a:p>
          <a:p>
            <a:pPr lvl="1">
              <a:buFont typeface="Arial"/>
              <a:buChar char="•"/>
            </a:pPr>
            <a:endParaRPr lang="en-US">
              <a:solidFill>
                <a:srgbClr val="242424"/>
              </a:solidFill>
              <a:highlight>
                <a:srgbClr val="FFFFFF"/>
              </a:highlight>
            </a:endParaRPr>
          </a:p>
          <a:p>
            <a:pPr lvl="1">
              <a:buFont typeface="Arial"/>
              <a:buChar char="•"/>
            </a:pPr>
            <a:r>
              <a:rPr lang="en-US">
                <a:solidFill>
                  <a:srgbClr val="242424"/>
                </a:solidFill>
                <a:highlight>
                  <a:srgbClr val="FFFFFF"/>
                </a:highlight>
              </a:rPr>
              <a:t>Learners that successfully complete both parts receive a portable, accredited, industry-aligned certification</a:t>
            </a:r>
          </a:p>
          <a:p>
            <a:pPr marL="628650" lvl="1" indent="-171450">
              <a:buFont typeface="Arial"/>
              <a:buChar char="•"/>
            </a:pPr>
            <a:br>
              <a:rPr lang="en-US"/>
            </a:br>
            <a:endParaRPr lang="en-US"/>
          </a:p>
          <a:p>
            <a:endParaRPr lang="en-US">
              <a:solidFill>
                <a:srgbClr val="000000"/>
              </a:solidFill>
            </a:endParaRPr>
          </a:p>
        </p:txBody>
      </p:sp>
      <p:sp>
        <p:nvSpPr>
          <p:cNvPr id="4" name="Slide Number Placeholder 3"/>
          <p:cNvSpPr>
            <a:spLocks noGrp="1"/>
          </p:cNvSpPr>
          <p:nvPr>
            <p:ph type="sldNum" sz="quarter" idx="10"/>
          </p:nvPr>
        </p:nvSpPr>
        <p:spPr/>
        <p:txBody>
          <a:bodyPr/>
          <a:lstStyle/>
          <a:p>
            <a:fld id="{F7021451-1387-4CA6-816F-3879F97B5CBC}" type="slidenum">
              <a:rPr lang="en-US" smtClean="0"/>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semiconductor industry is the backbone of every modern innovation and every modern day convenience: AI, EVs, clean energy, medicine, space exploration. Everyone in this room knows that, but how do we get kids, potential workers, their teachers, to also know this. That’s one of the challenges that we face in WFD activities</a:t>
            </a:r>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know and we can truly say that none of this progress is possible without people who are skilled, inspired, and ready to lead.</a:t>
            </a:r>
          </a:p>
          <a:p>
            <a:r>
              <a:rPr lang="en-US"/>
              <a:t>Demand is outpacing supply: more than 170,000 new workers are needed in the U.S. in the next five years. This is in addition to those who will retire, shift away from our industry.</a:t>
            </a:r>
          </a:p>
          <a:p>
            <a:r>
              <a:rPr lang="en-US"/>
              <a:t>That’s the challenge that we are working together to solve: </a:t>
            </a:r>
            <a:r>
              <a:rPr lang="en-US" b="1"/>
              <a:t>bridging the talent gap with scalable, innovative, and inclusive solutions.</a:t>
            </a:r>
            <a:endParaRPr lang="en-US"/>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mission at SEMI Foundation is to support economic opportunity for workers and the sustained growth of the microelectronics industry. We create pathways and opportunities for job seekers and provide tools for semiconductor companies to attract, develop, retain, and advance a skilled workforce. We have over 50 workforce initiatives worldwide, and our impact global.</a:t>
            </a:r>
          </a:p>
          <a:p>
            <a:endParaRPr lang="en-US"/>
          </a:p>
          <a:p>
            <a:r>
              <a:rPr lang="en-US"/>
              <a:t>We have extensive national programming in the United States, building opportunity at the regional and state level, and ensuring a skilled talent pipeline for the industry. Founded in 2001, our global impact today is significant. Our team and our regional offices around the globe are the driving force behind these initiatives, working tirelessly to make a difference</a:t>
            </a:r>
          </a:p>
          <a:p>
            <a:endParaRPr lang="en-US"/>
          </a:p>
          <a:p>
            <a:r>
              <a:rPr lang="en-US"/>
              <a:t>This work is not just about filling jobs—it’s about creating </a:t>
            </a:r>
            <a:r>
              <a:rPr lang="en-US" b="1"/>
              <a:t>lifelong career pathways</a:t>
            </a:r>
            <a:r>
              <a:rPr lang="en-US"/>
              <a:t>.</a:t>
            </a:r>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There’s collective power in all of these programs and I wanted to take a moment to share the impact of our work. We engage millions worldwide through various programs and initiatives.</a:t>
            </a:r>
          </a:p>
          <a:p>
            <a:endParaRPr lang="en-US" b="1"/>
          </a:p>
          <a:p>
            <a:r>
              <a:rPr lang="en-US" b="1"/>
              <a:t>6.5M+ people</a:t>
            </a:r>
            <a:r>
              <a:rPr lang="en-US"/>
              <a:t> reached through storytelling and media like SEMI Stories and </a:t>
            </a:r>
            <a:r>
              <a:rPr lang="en-US" i="1"/>
              <a:t>Chip In</a:t>
            </a:r>
            <a:r>
              <a:rPr lang="en-US"/>
              <a:t>.</a:t>
            </a:r>
          </a:p>
          <a:p>
            <a:r>
              <a:rPr lang="en-US" b="1"/>
              <a:t>394,000+ participants</a:t>
            </a:r>
            <a:r>
              <a:rPr lang="en-US"/>
              <a:t> across Europe and Asia—showing our global reach.</a:t>
            </a:r>
          </a:p>
          <a:p>
            <a:r>
              <a:rPr lang="en-US" b="1"/>
              <a:t>260,000+ students and early talent</a:t>
            </a:r>
            <a:r>
              <a:rPr lang="en-US"/>
              <a:t> engaged directly through events, camps, and portals.</a:t>
            </a:r>
          </a:p>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1.25M+ workers</a:t>
            </a:r>
            <a:r>
              <a:rPr lang="en-US"/>
              <a:t> upskilled and connected to careers through apprenticeships, certifications, </a:t>
            </a:r>
            <a:r>
              <a:rPr lang="en-US" err="1"/>
              <a:t>Vetworks</a:t>
            </a:r>
            <a:endParaRPr lang="en-US"/>
          </a:p>
          <a:p>
            <a:r>
              <a:rPr lang="en-US" b="1"/>
              <a:t>3,300+ families</a:t>
            </a:r>
            <a:r>
              <a:rPr lang="en-US"/>
              <a:t> supported with childcare and access initiatives.</a:t>
            </a:r>
          </a:p>
          <a:p>
            <a:r>
              <a:rPr lang="en-US" b="1"/>
              <a:t>7,000+ teachers and learners</a:t>
            </a:r>
            <a:r>
              <a:rPr lang="en-US"/>
              <a:t> engaged through SEMI U and teacher trainings.</a:t>
            </a:r>
          </a:p>
          <a:p>
            <a:r>
              <a:rPr lang="en-US"/>
              <a:t>The numbers speak for themselves: we are scaling both impact and access in measurable, meaningful ways.</a:t>
            </a:r>
          </a:p>
          <a:p>
            <a:endParaRPr lang="en-US"/>
          </a:p>
          <a:p>
            <a:r>
              <a:rPr lang="en-US"/>
              <a:t>The sheer volume of our work is a testament to our commitment and the trust our member companies have placed in us.</a:t>
            </a:r>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programs and initiatives are powered by five key pillars: National Talent Ecosystem for Scale, Early Awareness &amp; Industry Exposure, Pathways to Careers, Expanding Access &amp; Opportunity, and Global Workforce Solutions. These pillars represent our comprehensive approach to workforce development</a:t>
            </a:r>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37A20-1C93-514D-2831-D6521B76F6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FDE0BB-2F87-F9C8-0DEB-33AE2F4BDB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32CAC5-C269-1508-3EE5-E4A5D7F85939}"/>
              </a:ext>
            </a:extLst>
          </p:cNvPr>
          <p:cNvSpPr>
            <a:spLocks noGrp="1"/>
          </p:cNvSpPr>
          <p:nvPr>
            <p:ph type="dt" sz="half" idx="10"/>
          </p:nvPr>
        </p:nvSpPr>
        <p:spPr/>
        <p:txBody>
          <a:bodyPr/>
          <a:lstStyle/>
          <a:p>
            <a:fld id="{43DFE3F1-1A7A-47BA-9D84-819B07125C06}" type="datetimeFigureOut">
              <a:rPr lang="en-US" smtClean="0"/>
              <a:t>2/20/2026</a:t>
            </a:fld>
            <a:endParaRPr lang="en-US"/>
          </a:p>
        </p:txBody>
      </p:sp>
      <p:sp>
        <p:nvSpPr>
          <p:cNvPr id="5" name="Footer Placeholder 4">
            <a:extLst>
              <a:ext uri="{FF2B5EF4-FFF2-40B4-BE49-F238E27FC236}">
                <a16:creationId xmlns:a16="http://schemas.microsoft.com/office/drawing/2014/main" id="{833AD9DC-F4E8-C3F1-AF43-4A74BC45AB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14282-88F1-B006-7B3E-13C565DB0849}"/>
              </a:ext>
            </a:extLst>
          </p:cNvPr>
          <p:cNvSpPr>
            <a:spLocks noGrp="1"/>
          </p:cNvSpPr>
          <p:nvPr>
            <p:ph type="sldNum" sz="quarter" idx="12"/>
          </p:nvPr>
        </p:nvSpPr>
        <p:spPr/>
        <p:txBody>
          <a:bodyPr/>
          <a:lstStyle/>
          <a:p>
            <a:fld id="{0FFB30B5-EF13-4476-8DA6-94C4EDE2105D}" type="slidenum">
              <a:rPr lang="en-US" smtClean="0"/>
              <a:t>‹#›</a:t>
            </a:fld>
            <a:endParaRPr lang="en-US"/>
          </a:p>
        </p:txBody>
      </p:sp>
    </p:spTree>
    <p:extLst>
      <p:ext uri="{BB962C8B-B14F-4D97-AF65-F5344CB8AC3E}">
        <p14:creationId xmlns:p14="http://schemas.microsoft.com/office/powerpoint/2010/main" val="4038667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6E92A-62A8-2BE9-2900-A5A2BFA1CC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58FEEB-9110-4645-5CAB-14BFF9CD3F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264A0-4422-1903-EE7E-9BBF1D151DB6}"/>
              </a:ext>
            </a:extLst>
          </p:cNvPr>
          <p:cNvSpPr>
            <a:spLocks noGrp="1"/>
          </p:cNvSpPr>
          <p:nvPr>
            <p:ph type="dt" sz="half" idx="10"/>
          </p:nvPr>
        </p:nvSpPr>
        <p:spPr/>
        <p:txBody>
          <a:bodyPr/>
          <a:lstStyle/>
          <a:p>
            <a:fld id="{43DFE3F1-1A7A-47BA-9D84-819B07125C06}" type="datetimeFigureOut">
              <a:rPr lang="en-US" smtClean="0"/>
              <a:t>2/20/2026</a:t>
            </a:fld>
            <a:endParaRPr lang="en-US"/>
          </a:p>
        </p:txBody>
      </p:sp>
      <p:sp>
        <p:nvSpPr>
          <p:cNvPr id="5" name="Footer Placeholder 4">
            <a:extLst>
              <a:ext uri="{FF2B5EF4-FFF2-40B4-BE49-F238E27FC236}">
                <a16:creationId xmlns:a16="http://schemas.microsoft.com/office/drawing/2014/main" id="{E9492732-5C36-8AF3-9588-47E9DB1C7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E71E05-5B2C-7496-7CD2-699869C35693}"/>
              </a:ext>
            </a:extLst>
          </p:cNvPr>
          <p:cNvSpPr>
            <a:spLocks noGrp="1"/>
          </p:cNvSpPr>
          <p:nvPr>
            <p:ph type="sldNum" sz="quarter" idx="12"/>
          </p:nvPr>
        </p:nvSpPr>
        <p:spPr/>
        <p:txBody>
          <a:bodyPr/>
          <a:lstStyle/>
          <a:p>
            <a:fld id="{0FFB30B5-EF13-4476-8DA6-94C4EDE2105D}" type="slidenum">
              <a:rPr lang="en-US" smtClean="0"/>
              <a:t>‹#›</a:t>
            </a:fld>
            <a:endParaRPr lang="en-US"/>
          </a:p>
        </p:txBody>
      </p:sp>
    </p:spTree>
    <p:extLst>
      <p:ext uri="{BB962C8B-B14F-4D97-AF65-F5344CB8AC3E}">
        <p14:creationId xmlns:p14="http://schemas.microsoft.com/office/powerpoint/2010/main" val="150323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66347C-F589-4546-BE91-54218EF182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239005-398A-9990-ACE6-8229938B83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888BF4-F874-DD9B-EABB-7DD84CC4F58B}"/>
              </a:ext>
            </a:extLst>
          </p:cNvPr>
          <p:cNvSpPr>
            <a:spLocks noGrp="1"/>
          </p:cNvSpPr>
          <p:nvPr>
            <p:ph type="dt" sz="half" idx="10"/>
          </p:nvPr>
        </p:nvSpPr>
        <p:spPr/>
        <p:txBody>
          <a:bodyPr/>
          <a:lstStyle/>
          <a:p>
            <a:fld id="{43DFE3F1-1A7A-47BA-9D84-819B07125C06}" type="datetimeFigureOut">
              <a:rPr lang="en-US" smtClean="0"/>
              <a:t>2/20/2026</a:t>
            </a:fld>
            <a:endParaRPr lang="en-US"/>
          </a:p>
        </p:txBody>
      </p:sp>
      <p:sp>
        <p:nvSpPr>
          <p:cNvPr id="5" name="Footer Placeholder 4">
            <a:extLst>
              <a:ext uri="{FF2B5EF4-FFF2-40B4-BE49-F238E27FC236}">
                <a16:creationId xmlns:a16="http://schemas.microsoft.com/office/drawing/2014/main" id="{AB09B8D9-D69F-315F-4F03-8A8A154B5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AA3BE8-0FC2-B067-9B5E-12A901A9FB11}"/>
              </a:ext>
            </a:extLst>
          </p:cNvPr>
          <p:cNvSpPr>
            <a:spLocks noGrp="1"/>
          </p:cNvSpPr>
          <p:nvPr>
            <p:ph type="sldNum" sz="quarter" idx="12"/>
          </p:nvPr>
        </p:nvSpPr>
        <p:spPr/>
        <p:txBody>
          <a:bodyPr/>
          <a:lstStyle/>
          <a:p>
            <a:fld id="{0FFB30B5-EF13-4476-8DA6-94C4EDE2105D}" type="slidenum">
              <a:rPr lang="en-US" smtClean="0"/>
              <a:t>‹#›</a:t>
            </a:fld>
            <a:endParaRPr lang="en-US"/>
          </a:p>
        </p:txBody>
      </p:sp>
    </p:spTree>
    <p:extLst>
      <p:ext uri="{BB962C8B-B14F-4D97-AF65-F5344CB8AC3E}">
        <p14:creationId xmlns:p14="http://schemas.microsoft.com/office/powerpoint/2010/main" val="1285664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841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4015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5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7CBE-CEC5-A56F-05BA-3E73889E7F5D}"/>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C605AC35-6385-EC3C-04E2-54EB7A5902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3ACD81E6-ECA4-4D2D-8AAF-BB4BE8F6E13D}"/>
              </a:ext>
            </a:extLst>
          </p:cNvPr>
          <p:cNvSpPr>
            <a:spLocks noGrp="1"/>
          </p:cNvSpPr>
          <p:nvPr>
            <p:ph type="dt" sz="half" idx="10"/>
          </p:nvPr>
        </p:nvSpPr>
        <p:spPr/>
        <p:txBody>
          <a:bodyPr/>
          <a:lstStyle/>
          <a:p>
            <a:fld id="{A252AA66-5D53-4E1B-9634-6D5C7CEADC1C}" type="datetimeFigureOut">
              <a:rPr lang="en-SG" smtClean="0"/>
              <a:t>20/2/2026</a:t>
            </a:fld>
            <a:endParaRPr lang="en-SG"/>
          </a:p>
        </p:txBody>
      </p:sp>
      <p:sp>
        <p:nvSpPr>
          <p:cNvPr id="5" name="Footer Placeholder 4">
            <a:extLst>
              <a:ext uri="{FF2B5EF4-FFF2-40B4-BE49-F238E27FC236}">
                <a16:creationId xmlns:a16="http://schemas.microsoft.com/office/drawing/2014/main" id="{EF7A96F0-C2E7-13B1-ABED-7024D460E6C2}"/>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0103CC49-5189-046B-B28E-05E65B830CE7}"/>
              </a:ext>
            </a:extLst>
          </p:cNvPr>
          <p:cNvSpPr>
            <a:spLocks noGrp="1"/>
          </p:cNvSpPr>
          <p:nvPr>
            <p:ph type="sldNum" sz="quarter" idx="12"/>
          </p:nvPr>
        </p:nvSpPr>
        <p:spPr/>
        <p:txBody>
          <a:bodyPr/>
          <a:lstStyle/>
          <a:p>
            <a:fld id="{E6CA82D9-2D55-4D02-B4EA-56C4779AF715}" type="slidenum">
              <a:rPr lang="en-SG" smtClean="0"/>
              <a:t>‹#›</a:t>
            </a:fld>
            <a:endParaRPr lang="en-SG"/>
          </a:p>
        </p:txBody>
      </p:sp>
    </p:spTree>
    <p:extLst>
      <p:ext uri="{BB962C8B-B14F-4D97-AF65-F5344CB8AC3E}">
        <p14:creationId xmlns:p14="http://schemas.microsoft.com/office/powerpoint/2010/main" val="2331071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7AC94-F16A-6C1E-37A2-7A04E820B3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9F2540-97A3-C77F-7DB6-76C9AAD893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D7E4FE-60A4-861E-5A95-28CD8F728BA1}"/>
              </a:ext>
            </a:extLst>
          </p:cNvPr>
          <p:cNvSpPr>
            <a:spLocks noGrp="1"/>
          </p:cNvSpPr>
          <p:nvPr>
            <p:ph type="dt" sz="half" idx="10"/>
          </p:nvPr>
        </p:nvSpPr>
        <p:spPr/>
        <p:txBody>
          <a:bodyPr/>
          <a:lstStyle/>
          <a:p>
            <a:fld id="{8150905C-B781-47B8-B71E-D9AA97370C09}" type="datetimeFigureOut">
              <a:rPr lang="en-US" smtClean="0"/>
              <a:t>2/20/2026</a:t>
            </a:fld>
            <a:endParaRPr lang="en-US"/>
          </a:p>
        </p:txBody>
      </p:sp>
      <p:sp>
        <p:nvSpPr>
          <p:cNvPr id="5" name="Footer Placeholder 4">
            <a:extLst>
              <a:ext uri="{FF2B5EF4-FFF2-40B4-BE49-F238E27FC236}">
                <a16:creationId xmlns:a16="http://schemas.microsoft.com/office/drawing/2014/main" id="{82224B17-B1C3-B030-3A9C-406A30F0E4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B0B8D8-93C6-79D8-5B0D-AB1CCABA70CE}"/>
              </a:ext>
            </a:extLst>
          </p:cNvPr>
          <p:cNvSpPr>
            <a:spLocks noGrp="1"/>
          </p:cNvSpPr>
          <p:nvPr>
            <p:ph type="sldNum" sz="quarter" idx="12"/>
          </p:nvPr>
        </p:nvSpPr>
        <p:spPr/>
        <p:txBody>
          <a:bodyPr/>
          <a:lstStyle/>
          <a:p>
            <a:fld id="{3E568653-0BFA-4AD7-AB3C-8F9DC50012B4}" type="slidenum">
              <a:rPr lang="en-US" smtClean="0"/>
              <a:t>‹#›</a:t>
            </a:fld>
            <a:endParaRPr lang="en-US"/>
          </a:p>
        </p:txBody>
      </p:sp>
    </p:spTree>
    <p:extLst>
      <p:ext uri="{BB962C8B-B14F-4D97-AF65-F5344CB8AC3E}">
        <p14:creationId xmlns:p14="http://schemas.microsoft.com/office/powerpoint/2010/main" val="3869207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21CD6-8298-5C79-2199-C4D7DEFCBA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D3F03D-DACB-19AF-4182-2E1DBB9760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8407F8-54D2-C08B-40BF-A21D149D5ABD}"/>
              </a:ext>
            </a:extLst>
          </p:cNvPr>
          <p:cNvSpPr>
            <a:spLocks noGrp="1"/>
          </p:cNvSpPr>
          <p:nvPr>
            <p:ph type="dt" sz="half" idx="10"/>
          </p:nvPr>
        </p:nvSpPr>
        <p:spPr/>
        <p:txBody>
          <a:bodyPr/>
          <a:lstStyle/>
          <a:p>
            <a:fld id="{8150905C-B781-47B8-B71E-D9AA97370C09}" type="datetimeFigureOut">
              <a:rPr lang="en-US" smtClean="0"/>
              <a:t>2/20/2026</a:t>
            </a:fld>
            <a:endParaRPr lang="en-US"/>
          </a:p>
        </p:txBody>
      </p:sp>
      <p:sp>
        <p:nvSpPr>
          <p:cNvPr id="5" name="Footer Placeholder 4">
            <a:extLst>
              <a:ext uri="{FF2B5EF4-FFF2-40B4-BE49-F238E27FC236}">
                <a16:creationId xmlns:a16="http://schemas.microsoft.com/office/drawing/2014/main" id="{D4A0EA47-9276-84F9-5913-F7D9A8C0F6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F8C555-5EEF-C52D-2138-C155AC10C0C1}"/>
              </a:ext>
            </a:extLst>
          </p:cNvPr>
          <p:cNvSpPr>
            <a:spLocks noGrp="1"/>
          </p:cNvSpPr>
          <p:nvPr>
            <p:ph type="sldNum" sz="quarter" idx="12"/>
          </p:nvPr>
        </p:nvSpPr>
        <p:spPr/>
        <p:txBody>
          <a:bodyPr/>
          <a:lstStyle/>
          <a:p>
            <a:fld id="{3E568653-0BFA-4AD7-AB3C-8F9DC50012B4}" type="slidenum">
              <a:rPr lang="en-US" smtClean="0"/>
              <a:t>‹#›</a:t>
            </a:fld>
            <a:endParaRPr lang="en-US"/>
          </a:p>
        </p:txBody>
      </p:sp>
    </p:spTree>
    <p:extLst>
      <p:ext uri="{BB962C8B-B14F-4D97-AF65-F5344CB8AC3E}">
        <p14:creationId xmlns:p14="http://schemas.microsoft.com/office/powerpoint/2010/main" val="31085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D0E59-23A6-3E7E-93B8-7BDC1A4C69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C825F0-99BC-909F-059A-6675DF0CC5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8C1186-1676-4D0C-4CF2-9385819FE236}"/>
              </a:ext>
            </a:extLst>
          </p:cNvPr>
          <p:cNvSpPr>
            <a:spLocks noGrp="1"/>
          </p:cNvSpPr>
          <p:nvPr>
            <p:ph type="dt" sz="half" idx="10"/>
          </p:nvPr>
        </p:nvSpPr>
        <p:spPr/>
        <p:txBody>
          <a:bodyPr/>
          <a:lstStyle/>
          <a:p>
            <a:fld id="{8150905C-B781-47B8-B71E-D9AA97370C09}" type="datetimeFigureOut">
              <a:rPr lang="en-US" smtClean="0"/>
              <a:t>2/20/2026</a:t>
            </a:fld>
            <a:endParaRPr lang="en-US"/>
          </a:p>
        </p:txBody>
      </p:sp>
      <p:sp>
        <p:nvSpPr>
          <p:cNvPr id="5" name="Footer Placeholder 4">
            <a:extLst>
              <a:ext uri="{FF2B5EF4-FFF2-40B4-BE49-F238E27FC236}">
                <a16:creationId xmlns:a16="http://schemas.microsoft.com/office/drawing/2014/main" id="{DB109675-DC9B-E211-5926-6975E8EA28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69DB2D-1822-4D38-0562-7A45F4D50DE3}"/>
              </a:ext>
            </a:extLst>
          </p:cNvPr>
          <p:cNvSpPr>
            <a:spLocks noGrp="1"/>
          </p:cNvSpPr>
          <p:nvPr>
            <p:ph type="sldNum" sz="quarter" idx="12"/>
          </p:nvPr>
        </p:nvSpPr>
        <p:spPr/>
        <p:txBody>
          <a:bodyPr/>
          <a:lstStyle/>
          <a:p>
            <a:fld id="{3E568653-0BFA-4AD7-AB3C-8F9DC50012B4}" type="slidenum">
              <a:rPr lang="en-US" smtClean="0"/>
              <a:t>‹#›</a:t>
            </a:fld>
            <a:endParaRPr lang="en-US"/>
          </a:p>
        </p:txBody>
      </p:sp>
    </p:spTree>
    <p:extLst>
      <p:ext uri="{BB962C8B-B14F-4D97-AF65-F5344CB8AC3E}">
        <p14:creationId xmlns:p14="http://schemas.microsoft.com/office/powerpoint/2010/main" val="759543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514B2-8354-E0B4-9CAF-18B053D545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A9B5E3-601C-8749-6BE0-03CAA11208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F5C481-DE16-1E4B-5D22-9FEE922FDF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444161-FC0D-1487-A8E5-5B39B6ADA44A}"/>
              </a:ext>
            </a:extLst>
          </p:cNvPr>
          <p:cNvSpPr>
            <a:spLocks noGrp="1"/>
          </p:cNvSpPr>
          <p:nvPr>
            <p:ph type="dt" sz="half" idx="10"/>
          </p:nvPr>
        </p:nvSpPr>
        <p:spPr/>
        <p:txBody>
          <a:bodyPr/>
          <a:lstStyle/>
          <a:p>
            <a:fld id="{8150905C-B781-47B8-B71E-D9AA97370C09}" type="datetimeFigureOut">
              <a:rPr lang="en-US" smtClean="0"/>
              <a:t>2/20/2026</a:t>
            </a:fld>
            <a:endParaRPr lang="en-US"/>
          </a:p>
        </p:txBody>
      </p:sp>
      <p:sp>
        <p:nvSpPr>
          <p:cNvPr id="6" name="Footer Placeholder 5">
            <a:extLst>
              <a:ext uri="{FF2B5EF4-FFF2-40B4-BE49-F238E27FC236}">
                <a16:creationId xmlns:a16="http://schemas.microsoft.com/office/drawing/2014/main" id="{33194064-334E-60CB-489A-3C6D3DF4B0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278ED6-21E3-1405-7E7A-763CBEF22DD0}"/>
              </a:ext>
            </a:extLst>
          </p:cNvPr>
          <p:cNvSpPr>
            <a:spLocks noGrp="1"/>
          </p:cNvSpPr>
          <p:nvPr>
            <p:ph type="sldNum" sz="quarter" idx="12"/>
          </p:nvPr>
        </p:nvSpPr>
        <p:spPr/>
        <p:txBody>
          <a:bodyPr/>
          <a:lstStyle/>
          <a:p>
            <a:fld id="{3E568653-0BFA-4AD7-AB3C-8F9DC50012B4}" type="slidenum">
              <a:rPr lang="en-US" smtClean="0"/>
              <a:t>‹#›</a:t>
            </a:fld>
            <a:endParaRPr lang="en-US"/>
          </a:p>
        </p:txBody>
      </p:sp>
    </p:spTree>
    <p:extLst>
      <p:ext uri="{BB962C8B-B14F-4D97-AF65-F5344CB8AC3E}">
        <p14:creationId xmlns:p14="http://schemas.microsoft.com/office/powerpoint/2010/main" val="2943712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A9EEA-BA8D-82A3-D782-E2D97D5BE9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5FFC89-73F6-EB64-F96A-E3E92C6B59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CD72-199C-A1DD-D78C-099D3124C98F}"/>
              </a:ext>
            </a:extLst>
          </p:cNvPr>
          <p:cNvSpPr>
            <a:spLocks noGrp="1"/>
          </p:cNvSpPr>
          <p:nvPr>
            <p:ph type="dt" sz="half" idx="10"/>
          </p:nvPr>
        </p:nvSpPr>
        <p:spPr/>
        <p:txBody>
          <a:bodyPr/>
          <a:lstStyle/>
          <a:p>
            <a:fld id="{43DFE3F1-1A7A-47BA-9D84-819B07125C06}" type="datetimeFigureOut">
              <a:rPr lang="en-US" smtClean="0"/>
              <a:t>2/20/2026</a:t>
            </a:fld>
            <a:endParaRPr lang="en-US"/>
          </a:p>
        </p:txBody>
      </p:sp>
      <p:sp>
        <p:nvSpPr>
          <p:cNvPr id="5" name="Footer Placeholder 4">
            <a:extLst>
              <a:ext uri="{FF2B5EF4-FFF2-40B4-BE49-F238E27FC236}">
                <a16:creationId xmlns:a16="http://schemas.microsoft.com/office/drawing/2014/main" id="{2B421E6F-CA0D-A681-2393-1D61FE780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3D5144-1A3F-76C3-68C2-50D31BF779CA}"/>
              </a:ext>
            </a:extLst>
          </p:cNvPr>
          <p:cNvSpPr>
            <a:spLocks noGrp="1"/>
          </p:cNvSpPr>
          <p:nvPr>
            <p:ph type="sldNum" sz="quarter" idx="12"/>
          </p:nvPr>
        </p:nvSpPr>
        <p:spPr/>
        <p:txBody>
          <a:bodyPr/>
          <a:lstStyle/>
          <a:p>
            <a:fld id="{0FFB30B5-EF13-4476-8DA6-94C4EDE2105D}" type="slidenum">
              <a:rPr lang="en-US" smtClean="0"/>
              <a:t>‹#›</a:t>
            </a:fld>
            <a:endParaRPr lang="en-US"/>
          </a:p>
        </p:txBody>
      </p:sp>
    </p:spTree>
    <p:extLst>
      <p:ext uri="{BB962C8B-B14F-4D97-AF65-F5344CB8AC3E}">
        <p14:creationId xmlns:p14="http://schemas.microsoft.com/office/powerpoint/2010/main" val="6060758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43F5F-1D1B-8072-D6AC-9D84443EE5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F3F0F5-4BF2-084E-634C-118224AF8C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9E1D56-4CF1-D3DB-E823-FE5DF1111B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573EC9-CFBC-AD89-DB3D-2FF49F2EB3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ECB836-3B00-6BBC-4132-D5CE2469BF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EC00EB-5682-5039-C696-7BB887E208DA}"/>
              </a:ext>
            </a:extLst>
          </p:cNvPr>
          <p:cNvSpPr>
            <a:spLocks noGrp="1"/>
          </p:cNvSpPr>
          <p:nvPr>
            <p:ph type="dt" sz="half" idx="10"/>
          </p:nvPr>
        </p:nvSpPr>
        <p:spPr/>
        <p:txBody>
          <a:bodyPr/>
          <a:lstStyle/>
          <a:p>
            <a:fld id="{8150905C-B781-47B8-B71E-D9AA97370C09}" type="datetimeFigureOut">
              <a:rPr lang="en-US" smtClean="0"/>
              <a:t>2/20/2026</a:t>
            </a:fld>
            <a:endParaRPr lang="en-US"/>
          </a:p>
        </p:txBody>
      </p:sp>
      <p:sp>
        <p:nvSpPr>
          <p:cNvPr id="8" name="Footer Placeholder 7">
            <a:extLst>
              <a:ext uri="{FF2B5EF4-FFF2-40B4-BE49-F238E27FC236}">
                <a16:creationId xmlns:a16="http://schemas.microsoft.com/office/drawing/2014/main" id="{BE16001A-4C4B-650E-7C0D-013E6A5E3C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636D75-B038-CC19-4DFB-21FDB8E1851B}"/>
              </a:ext>
            </a:extLst>
          </p:cNvPr>
          <p:cNvSpPr>
            <a:spLocks noGrp="1"/>
          </p:cNvSpPr>
          <p:nvPr>
            <p:ph type="sldNum" sz="quarter" idx="12"/>
          </p:nvPr>
        </p:nvSpPr>
        <p:spPr/>
        <p:txBody>
          <a:bodyPr/>
          <a:lstStyle/>
          <a:p>
            <a:fld id="{3E568653-0BFA-4AD7-AB3C-8F9DC50012B4}" type="slidenum">
              <a:rPr lang="en-US" smtClean="0"/>
              <a:t>‹#›</a:t>
            </a:fld>
            <a:endParaRPr lang="en-US"/>
          </a:p>
        </p:txBody>
      </p:sp>
    </p:spTree>
    <p:extLst>
      <p:ext uri="{BB962C8B-B14F-4D97-AF65-F5344CB8AC3E}">
        <p14:creationId xmlns:p14="http://schemas.microsoft.com/office/powerpoint/2010/main" val="3631938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C554-DA34-7192-4E37-6FEEFE02A1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78F07F-0BAC-1749-C69A-1CBF4947F2DE}"/>
              </a:ext>
            </a:extLst>
          </p:cNvPr>
          <p:cNvSpPr>
            <a:spLocks noGrp="1"/>
          </p:cNvSpPr>
          <p:nvPr>
            <p:ph type="dt" sz="half" idx="10"/>
          </p:nvPr>
        </p:nvSpPr>
        <p:spPr/>
        <p:txBody>
          <a:bodyPr/>
          <a:lstStyle/>
          <a:p>
            <a:fld id="{8150905C-B781-47B8-B71E-D9AA97370C09}" type="datetimeFigureOut">
              <a:rPr lang="en-US" smtClean="0"/>
              <a:t>2/20/2026</a:t>
            </a:fld>
            <a:endParaRPr lang="en-US"/>
          </a:p>
        </p:txBody>
      </p:sp>
      <p:sp>
        <p:nvSpPr>
          <p:cNvPr id="4" name="Footer Placeholder 3">
            <a:extLst>
              <a:ext uri="{FF2B5EF4-FFF2-40B4-BE49-F238E27FC236}">
                <a16:creationId xmlns:a16="http://schemas.microsoft.com/office/drawing/2014/main" id="{96547108-818C-2AF3-D507-2959CAADB2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F1CA89-04C5-66B9-FA41-303DF8BB3EFF}"/>
              </a:ext>
            </a:extLst>
          </p:cNvPr>
          <p:cNvSpPr>
            <a:spLocks noGrp="1"/>
          </p:cNvSpPr>
          <p:nvPr>
            <p:ph type="sldNum" sz="quarter" idx="12"/>
          </p:nvPr>
        </p:nvSpPr>
        <p:spPr/>
        <p:txBody>
          <a:bodyPr/>
          <a:lstStyle/>
          <a:p>
            <a:fld id="{3E568653-0BFA-4AD7-AB3C-8F9DC50012B4}" type="slidenum">
              <a:rPr lang="en-US" smtClean="0"/>
              <a:t>‹#›</a:t>
            </a:fld>
            <a:endParaRPr lang="en-US"/>
          </a:p>
        </p:txBody>
      </p:sp>
    </p:spTree>
    <p:extLst>
      <p:ext uri="{BB962C8B-B14F-4D97-AF65-F5344CB8AC3E}">
        <p14:creationId xmlns:p14="http://schemas.microsoft.com/office/powerpoint/2010/main" val="31414576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81BF12-EE97-5270-75C5-825C624C3D58}"/>
              </a:ext>
            </a:extLst>
          </p:cNvPr>
          <p:cNvSpPr>
            <a:spLocks noGrp="1"/>
          </p:cNvSpPr>
          <p:nvPr>
            <p:ph type="dt" sz="half" idx="10"/>
          </p:nvPr>
        </p:nvSpPr>
        <p:spPr/>
        <p:txBody>
          <a:bodyPr/>
          <a:lstStyle/>
          <a:p>
            <a:fld id="{8150905C-B781-47B8-B71E-D9AA97370C09}" type="datetimeFigureOut">
              <a:rPr lang="en-US" smtClean="0"/>
              <a:t>2/20/2026</a:t>
            </a:fld>
            <a:endParaRPr lang="en-US"/>
          </a:p>
        </p:txBody>
      </p:sp>
      <p:sp>
        <p:nvSpPr>
          <p:cNvPr id="3" name="Footer Placeholder 2">
            <a:extLst>
              <a:ext uri="{FF2B5EF4-FFF2-40B4-BE49-F238E27FC236}">
                <a16:creationId xmlns:a16="http://schemas.microsoft.com/office/drawing/2014/main" id="{6FB14DA9-EE40-7463-C968-A87251AEF2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786CAC-D89F-FB69-F8AD-E48984D7F781}"/>
              </a:ext>
            </a:extLst>
          </p:cNvPr>
          <p:cNvSpPr>
            <a:spLocks noGrp="1"/>
          </p:cNvSpPr>
          <p:nvPr>
            <p:ph type="sldNum" sz="quarter" idx="12"/>
          </p:nvPr>
        </p:nvSpPr>
        <p:spPr/>
        <p:txBody>
          <a:bodyPr/>
          <a:lstStyle/>
          <a:p>
            <a:fld id="{3E568653-0BFA-4AD7-AB3C-8F9DC50012B4}" type="slidenum">
              <a:rPr lang="en-US" smtClean="0"/>
              <a:t>‹#›</a:t>
            </a:fld>
            <a:endParaRPr lang="en-US"/>
          </a:p>
        </p:txBody>
      </p:sp>
    </p:spTree>
    <p:extLst>
      <p:ext uri="{BB962C8B-B14F-4D97-AF65-F5344CB8AC3E}">
        <p14:creationId xmlns:p14="http://schemas.microsoft.com/office/powerpoint/2010/main" val="1570156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E9FB6-C193-76A5-B010-D16B5A0BCC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5476EE-26C6-B88A-DE73-C01AFCD18B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9D8826-A4AA-9CB8-FDAD-8515FCCDD9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C8298-F750-5E0D-CA5C-F41ED656A5AF}"/>
              </a:ext>
            </a:extLst>
          </p:cNvPr>
          <p:cNvSpPr>
            <a:spLocks noGrp="1"/>
          </p:cNvSpPr>
          <p:nvPr>
            <p:ph type="dt" sz="half" idx="10"/>
          </p:nvPr>
        </p:nvSpPr>
        <p:spPr/>
        <p:txBody>
          <a:bodyPr/>
          <a:lstStyle/>
          <a:p>
            <a:fld id="{8150905C-B781-47B8-B71E-D9AA97370C09}" type="datetimeFigureOut">
              <a:rPr lang="en-US" smtClean="0"/>
              <a:t>2/20/2026</a:t>
            </a:fld>
            <a:endParaRPr lang="en-US"/>
          </a:p>
        </p:txBody>
      </p:sp>
      <p:sp>
        <p:nvSpPr>
          <p:cNvPr id="6" name="Footer Placeholder 5">
            <a:extLst>
              <a:ext uri="{FF2B5EF4-FFF2-40B4-BE49-F238E27FC236}">
                <a16:creationId xmlns:a16="http://schemas.microsoft.com/office/drawing/2014/main" id="{E85BDCD6-5A83-FC20-A7B1-B34C1358A8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EFF968-838E-A90D-C463-44A66F319D06}"/>
              </a:ext>
            </a:extLst>
          </p:cNvPr>
          <p:cNvSpPr>
            <a:spLocks noGrp="1"/>
          </p:cNvSpPr>
          <p:nvPr>
            <p:ph type="sldNum" sz="quarter" idx="12"/>
          </p:nvPr>
        </p:nvSpPr>
        <p:spPr/>
        <p:txBody>
          <a:bodyPr/>
          <a:lstStyle/>
          <a:p>
            <a:fld id="{3E568653-0BFA-4AD7-AB3C-8F9DC50012B4}" type="slidenum">
              <a:rPr lang="en-US" smtClean="0"/>
              <a:t>‹#›</a:t>
            </a:fld>
            <a:endParaRPr lang="en-US"/>
          </a:p>
        </p:txBody>
      </p:sp>
    </p:spTree>
    <p:extLst>
      <p:ext uri="{BB962C8B-B14F-4D97-AF65-F5344CB8AC3E}">
        <p14:creationId xmlns:p14="http://schemas.microsoft.com/office/powerpoint/2010/main" val="22842263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D57BC-F152-2DD3-63DA-9038A007B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9367A0-16BA-6D22-559B-4B32A8B026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53C294-CDD6-FB6D-AF7E-F2C99E679E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FEEEFC-E602-DFAF-F3DC-1013B10CA8DC}"/>
              </a:ext>
            </a:extLst>
          </p:cNvPr>
          <p:cNvSpPr>
            <a:spLocks noGrp="1"/>
          </p:cNvSpPr>
          <p:nvPr>
            <p:ph type="dt" sz="half" idx="10"/>
          </p:nvPr>
        </p:nvSpPr>
        <p:spPr/>
        <p:txBody>
          <a:bodyPr/>
          <a:lstStyle/>
          <a:p>
            <a:fld id="{8150905C-B781-47B8-B71E-D9AA97370C09}" type="datetimeFigureOut">
              <a:rPr lang="en-US" smtClean="0"/>
              <a:t>2/20/2026</a:t>
            </a:fld>
            <a:endParaRPr lang="en-US"/>
          </a:p>
        </p:txBody>
      </p:sp>
      <p:sp>
        <p:nvSpPr>
          <p:cNvPr id="6" name="Footer Placeholder 5">
            <a:extLst>
              <a:ext uri="{FF2B5EF4-FFF2-40B4-BE49-F238E27FC236}">
                <a16:creationId xmlns:a16="http://schemas.microsoft.com/office/drawing/2014/main" id="{6F348D86-BCD3-A65B-827E-2766989F0A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1E227D-08C6-BAE5-B60B-01ED408AE665}"/>
              </a:ext>
            </a:extLst>
          </p:cNvPr>
          <p:cNvSpPr>
            <a:spLocks noGrp="1"/>
          </p:cNvSpPr>
          <p:nvPr>
            <p:ph type="sldNum" sz="quarter" idx="12"/>
          </p:nvPr>
        </p:nvSpPr>
        <p:spPr/>
        <p:txBody>
          <a:bodyPr/>
          <a:lstStyle/>
          <a:p>
            <a:fld id="{3E568653-0BFA-4AD7-AB3C-8F9DC50012B4}" type="slidenum">
              <a:rPr lang="en-US" smtClean="0"/>
              <a:t>‹#›</a:t>
            </a:fld>
            <a:endParaRPr lang="en-US"/>
          </a:p>
        </p:txBody>
      </p:sp>
    </p:spTree>
    <p:extLst>
      <p:ext uri="{BB962C8B-B14F-4D97-AF65-F5344CB8AC3E}">
        <p14:creationId xmlns:p14="http://schemas.microsoft.com/office/powerpoint/2010/main" val="95338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1EEBC-2FEC-FDE8-1FE6-E5FE6F86E3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06285C-4E0E-2059-3398-0F17CF9155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FF01C5-16F8-7DBE-7A21-9639AE36BF8D}"/>
              </a:ext>
            </a:extLst>
          </p:cNvPr>
          <p:cNvSpPr>
            <a:spLocks noGrp="1"/>
          </p:cNvSpPr>
          <p:nvPr>
            <p:ph type="dt" sz="half" idx="10"/>
          </p:nvPr>
        </p:nvSpPr>
        <p:spPr/>
        <p:txBody>
          <a:bodyPr/>
          <a:lstStyle/>
          <a:p>
            <a:fld id="{8150905C-B781-47B8-B71E-D9AA97370C09}" type="datetimeFigureOut">
              <a:rPr lang="en-US" smtClean="0"/>
              <a:t>2/20/2026</a:t>
            </a:fld>
            <a:endParaRPr lang="en-US"/>
          </a:p>
        </p:txBody>
      </p:sp>
      <p:sp>
        <p:nvSpPr>
          <p:cNvPr id="5" name="Footer Placeholder 4">
            <a:extLst>
              <a:ext uri="{FF2B5EF4-FFF2-40B4-BE49-F238E27FC236}">
                <a16:creationId xmlns:a16="http://schemas.microsoft.com/office/drawing/2014/main" id="{23644219-8AEA-A3BD-017E-5AA6C19D0F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5FDAD0-831B-2032-BEEB-5906ECA775FE}"/>
              </a:ext>
            </a:extLst>
          </p:cNvPr>
          <p:cNvSpPr>
            <a:spLocks noGrp="1"/>
          </p:cNvSpPr>
          <p:nvPr>
            <p:ph type="sldNum" sz="quarter" idx="12"/>
          </p:nvPr>
        </p:nvSpPr>
        <p:spPr/>
        <p:txBody>
          <a:bodyPr/>
          <a:lstStyle/>
          <a:p>
            <a:fld id="{3E568653-0BFA-4AD7-AB3C-8F9DC50012B4}" type="slidenum">
              <a:rPr lang="en-US" smtClean="0"/>
              <a:t>‹#›</a:t>
            </a:fld>
            <a:endParaRPr lang="en-US"/>
          </a:p>
        </p:txBody>
      </p:sp>
    </p:spTree>
    <p:extLst>
      <p:ext uri="{BB962C8B-B14F-4D97-AF65-F5344CB8AC3E}">
        <p14:creationId xmlns:p14="http://schemas.microsoft.com/office/powerpoint/2010/main" val="30131540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FDDFCD-C3A5-1457-778C-85E4704630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F77687-6714-1AFA-7447-D8C69073EB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72E35-06E0-2BE7-8CD4-52BAF7C12F3F}"/>
              </a:ext>
            </a:extLst>
          </p:cNvPr>
          <p:cNvSpPr>
            <a:spLocks noGrp="1"/>
          </p:cNvSpPr>
          <p:nvPr>
            <p:ph type="dt" sz="half" idx="10"/>
          </p:nvPr>
        </p:nvSpPr>
        <p:spPr/>
        <p:txBody>
          <a:bodyPr/>
          <a:lstStyle/>
          <a:p>
            <a:fld id="{8150905C-B781-47B8-B71E-D9AA97370C09}" type="datetimeFigureOut">
              <a:rPr lang="en-US" smtClean="0"/>
              <a:t>2/20/2026</a:t>
            </a:fld>
            <a:endParaRPr lang="en-US"/>
          </a:p>
        </p:txBody>
      </p:sp>
      <p:sp>
        <p:nvSpPr>
          <p:cNvPr id="5" name="Footer Placeholder 4">
            <a:extLst>
              <a:ext uri="{FF2B5EF4-FFF2-40B4-BE49-F238E27FC236}">
                <a16:creationId xmlns:a16="http://schemas.microsoft.com/office/drawing/2014/main" id="{A3C9486D-19EB-6C2C-4FA9-6E5A214E8C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5F5C4A-7FDE-DE2C-8000-A62DCF2F8214}"/>
              </a:ext>
            </a:extLst>
          </p:cNvPr>
          <p:cNvSpPr>
            <a:spLocks noGrp="1"/>
          </p:cNvSpPr>
          <p:nvPr>
            <p:ph type="sldNum" sz="quarter" idx="12"/>
          </p:nvPr>
        </p:nvSpPr>
        <p:spPr/>
        <p:txBody>
          <a:bodyPr/>
          <a:lstStyle/>
          <a:p>
            <a:fld id="{3E568653-0BFA-4AD7-AB3C-8F9DC50012B4}" type="slidenum">
              <a:rPr lang="en-US" smtClean="0"/>
              <a:t>‹#›</a:t>
            </a:fld>
            <a:endParaRPr lang="en-US"/>
          </a:p>
        </p:txBody>
      </p:sp>
    </p:spTree>
    <p:extLst>
      <p:ext uri="{BB962C8B-B14F-4D97-AF65-F5344CB8AC3E}">
        <p14:creationId xmlns:p14="http://schemas.microsoft.com/office/powerpoint/2010/main" val="41489338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1_Custom_Slide">
  <p:cSld name="21_Custom_Slide">
    <p:spTree>
      <p:nvGrpSpPr>
        <p:cNvPr id="1" name="Shape 89"/>
        <p:cNvGrpSpPr/>
        <p:nvPr/>
      </p:nvGrpSpPr>
      <p:grpSpPr>
        <a:xfrm>
          <a:off x="0" y="0"/>
          <a:ext cx="0" cy="0"/>
          <a:chOff x="0" y="0"/>
          <a:chExt cx="0" cy="0"/>
        </a:xfrm>
      </p:grpSpPr>
      <p:sp>
        <p:nvSpPr>
          <p:cNvPr id="90" name="Google Shape;90;p30"/>
          <p:cNvSpPr>
            <a:spLocks noGrp="1"/>
          </p:cNvSpPr>
          <p:nvPr>
            <p:ph type="pic" idx="2"/>
          </p:nvPr>
        </p:nvSpPr>
        <p:spPr>
          <a:xfrm>
            <a:off x="6337665" y="900458"/>
            <a:ext cx="5000897" cy="5057087"/>
          </a:xfrm>
          <a:prstGeom prst="rect">
            <a:avLst/>
          </a:prstGeom>
          <a:solidFill>
            <a:schemeClr val="lt1"/>
          </a:solidFill>
          <a:ln>
            <a:noFill/>
          </a:ln>
        </p:spPr>
        <p:txBody>
          <a:bodyPr/>
          <a:lstStyle/>
          <a:p>
            <a:endParaRPr lang="en-US"/>
          </a:p>
        </p:txBody>
      </p:sp>
      <p:sp>
        <p:nvSpPr>
          <p:cNvPr id="91" name="Google Shape;91;p30"/>
          <p:cNvSpPr>
            <a:spLocks noGrp="1"/>
          </p:cNvSpPr>
          <p:nvPr>
            <p:ph type="pic" idx="3"/>
          </p:nvPr>
        </p:nvSpPr>
        <p:spPr>
          <a:xfrm>
            <a:off x="7013578" y="4327779"/>
            <a:ext cx="953588" cy="953588"/>
          </a:xfrm>
          <a:prstGeom prst="rect">
            <a:avLst/>
          </a:prstGeom>
          <a:solidFill>
            <a:schemeClr val="lt1"/>
          </a:solidFill>
          <a:ln w="25400" cap="flat" cmpd="sng">
            <a:solidFill>
              <a:schemeClr val="lt1"/>
            </a:solidFill>
            <a:prstDash val="solid"/>
            <a:round/>
            <a:headEnd type="none" w="sm" len="sm"/>
            <a:tailEnd type="none" w="sm" len="sm"/>
          </a:ln>
          <a:effectLst>
            <a:outerShdw blurRad="635000" sx="102000" sy="102000" algn="ctr" rotWithShape="0">
              <a:srgbClr val="000000">
                <a:alpha val="9803"/>
              </a:srgbClr>
            </a:outerShdw>
          </a:effectLst>
        </p:spPr>
        <p:txBody>
          <a:bodyPr/>
          <a:lstStyle/>
          <a:p>
            <a:endParaRPr lang="en-US"/>
          </a:p>
        </p:txBody>
      </p:sp>
      <p:sp>
        <p:nvSpPr>
          <p:cNvPr id="92" name="Google Shape;92;p30"/>
          <p:cNvSpPr>
            <a:spLocks noGrp="1"/>
          </p:cNvSpPr>
          <p:nvPr>
            <p:ph type="pic" idx="4"/>
          </p:nvPr>
        </p:nvSpPr>
        <p:spPr>
          <a:xfrm>
            <a:off x="852284" y="3792872"/>
            <a:ext cx="2140621" cy="2164673"/>
          </a:xfrm>
          <a:prstGeom prst="rect">
            <a:avLst/>
          </a:prstGeom>
          <a:solidFill>
            <a:schemeClr val="lt1"/>
          </a:solidFill>
          <a:ln>
            <a:noFill/>
          </a:ln>
        </p:spPr>
        <p:txBody>
          <a:bodyPr/>
          <a:lstStyle/>
          <a:p>
            <a:endParaRPr lang="en-US"/>
          </a:p>
        </p:txBody>
      </p:sp>
      <p:sp>
        <p:nvSpPr>
          <p:cNvPr id="93" name="Google Shape;93;p30"/>
          <p:cNvSpPr>
            <a:spLocks noGrp="1"/>
          </p:cNvSpPr>
          <p:nvPr>
            <p:ph type="pic" idx="5"/>
          </p:nvPr>
        </p:nvSpPr>
        <p:spPr>
          <a:xfrm>
            <a:off x="3594975" y="3792872"/>
            <a:ext cx="2140621" cy="2164673"/>
          </a:xfrm>
          <a:prstGeom prst="rect">
            <a:avLst/>
          </a:prstGeom>
          <a:solidFill>
            <a:schemeClr val="lt1"/>
          </a:solidFill>
          <a:ln>
            <a:noFill/>
          </a:ln>
        </p:spPr>
        <p:txBody>
          <a:bodyPr/>
          <a:lstStyle/>
          <a:p>
            <a:endParaRPr lang="en-US"/>
          </a:p>
        </p:txBody>
      </p:sp>
    </p:spTree>
    <p:extLst>
      <p:ext uri="{BB962C8B-B14F-4D97-AF65-F5344CB8AC3E}">
        <p14:creationId xmlns:p14="http://schemas.microsoft.com/office/powerpoint/2010/main" val="1893155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957D5-8017-C921-CBF0-2D86BC5BC5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7153E6-3828-2C31-7550-ED2C1B947B9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341524-655A-0910-0FDE-125D5D44ED0D}"/>
              </a:ext>
            </a:extLst>
          </p:cNvPr>
          <p:cNvSpPr>
            <a:spLocks noGrp="1"/>
          </p:cNvSpPr>
          <p:nvPr>
            <p:ph type="dt" sz="half" idx="10"/>
          </p:nvPr>
        </p:nvSpPr>
        <p:spPr/>
        <p:txBody>
          <a:bodyPr/>
          <a:lstStyle/>
          <a:p>
            <a:fld id="{43DFE3F1-1A7A-47BA-9D84-819B07125C06}" type="datetimeFigureOut">
              <a:rPr lang="en-US" smtClean="0"/>
              <a:t>2/20/2026</a:t>
            </a:fld>
            <a:endParaRPr lang="en-US"/>
          </a:p>
        </p:txBody>
      </p:sp>
      <p:sp>
        <p:nvSpPr>
          <p:cNvPr id="5" name="Footer Placeholder 4">
            <a:extLst>
              <a:ext uri="{FF2B5EF4-FFF2-40B4-BE49-F238E27FC236}">
                <a16:creationId xmlns:a16="http://schemas.microsoft.com/office/drawing/2014/main" id="{828FA2FA-6282-DA32-7898-B752250857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FB9FE7-466C-5A24-6B6F-8BAEB834F2AB}"/>
              </a:ext>
            </a:extLst>
          </p:cNvPr>
          <p:cNvSpPr>
            <a:spLocks noGrp="1"/>
          </p:cNvSpPr>
          <p:nvPr>
            <p:ph type="sldNum" sz="quarter" idx="12"/>
          </p:nvPr>
        </p:nvSpPr>
        <p:spPr/>
        <p:txBody>
          <a:bodyPr/>
          <a:lstStyle/>
          <a:p>
            <a:fld id="{0FFB30B5-EF13-4476-8DA6-94C4EDE2105D}" type="slidenum">
              <a:rPr lang="en-US" smtClean="0"/>
              <a:t>‹#›</a:t>
            </a:fld>
            <a:endParaRPr lang="en-US"/>
          </a:p>
        </p:txBody>
      </p:sp>
    </p:spTree>
    <p:extLst>
      <p:ext uri="{BB962C8B-B14F-4D97-AF65-F5344CB8AC3E}">
        <p14:creationId xmlns:p14="http://schemas.microsoft.com/office/powerpoint/2010/main" val="2991107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85BC-E330-8F28-3045-800C3791CD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729D90-AC3C-2328-3FA9-8E621E1557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0B71D9-4859-BD79-623D-17D64BF29D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D24472-C6B0-A379-6C9A-C1375E3A320E}"/>
              </a:ext>
            </a:extLst>
          </p:cNvPr>
          <p:cNvSpPr>
            <a:spLocks noGrp="1"/>
          </p:cNvSpPr>
          <p:nvPr>
            <p:ph type="dt" sz="half" idx="10"/>
          </p:nvPr>
        </p:nvSpPr>
        <p:spPr/>
        <p:txBody>
          <a:bodyPr/>
          <a:lstStyle/>
          <a:p>
            <a:fld id="{43DFE3F1-1A7A-47BA-9D84-819B07125C06}" type="datetimeFigureOut">
              <a:rPr lang="en-US" smtClean="0"/>
              <a:t>2/20/2026</a:t>
            </a:fld>
            <a:endParaRPr lang="en-US"/>
          </a:p>
        </p:txBody>
      </p:sp>
      <p:sp>
        <p:nvSpPr>
          <p:cNvPr id="6" name="Footer Placeholder 5">
            <a:extLst>
              <a:ext uri="{FF2B5EF4-FFF2-40B4-BE49-F238E27FC236}">
                <a16:creationId xmlns:a16="http://schemas.microsoft.com/office/drawing/2014/main" id="{11E61D2B-7BCE-E388-5FAA-5DD8095421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3FA896-BD42-2220-4B20-C36E0F230EAE}"/>
              </a:ext>
            </a:extLst>
          </p:cNvPr>
          <p:cNvSpPr>
            <a:spLocks noGrp="1"/>
          </p:cNvSpPr>
          <p:nvPr>
            <p:ph type="sldNum" sz="quarter" idx="12"/>
          </p:nvPr>
        </p:nvSpPr>
        <p:spPr/>
        <p:txBody>
          <a:bodyPr/>
          <a:lstStyle/>
          <a:p>
            <a:fld id="{0FFB30B5-EF13-4476-8DA6-94C4EDE2105D}" type="slidenum">
              <a:rPr lang="en-US" smtClean="0"/>
              <a:t>‹#›</a:t>
            </a:fld>
            <a:endParaRPr lang="en-US"/>
          </a:p>
        </p:txBody>
      </p:sp>
    </p:spTree>
    <p:extLst>
      <p:ext uri="{BB962C8B-B14F-4D97-AF65-F5344CB8AC3E}">
        <p14:creationId xmlns:p14="http://schemas.microsoft.com/office/powerpoint/2010/main" val="3225848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202D0-8A1C-4FF1-1102-8DDB5D4FFF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36E587-D041-A9EB-2620-1ED240AD79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063843-676B-47FD-76CB-A422B54B07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4AC538-4EE7-E975-4D85-AA1C8615CC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519CF8-D9E4-11A2-E1E3-F2BFF9FC0A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8FF0F6-344B-DF96-3850-81F24C8CCF96}"/>
              </a:ext>
            </a:extLst>
          </p:cNvPr>
          <p:cNvSpPr>
            <a:spLocks noGrp="1"/>
          </p:cNvSpPr>
          <p:nvPr>
            <p:ph type="dt" sz="half" idx="10"/>
          </p:nvPr>
        </p:nvSpPr>
        <p:spPr/>
        <p:txBody>
          <a:bodyPr/>
          <a:lstStyle/>
          <a:p>
            <a:fld id="{43DFE3F1-1A7A-47BA-9D84-819B07125C06}" type="datetimeFigureOut">
              <a:rPr lang="en-US" smtClean="0"/>
              <a:t>2/20/2026</a:t>
            </a:fld>
            <a:endParaRPr lang="en-US"/>
          </a:p>
        </p:txBody>
      </p:sp>
      <p:sp>
        <p:nvSpPr>
          <p:cNvPr id="8" name="Footer Placeholder 7">
            <a:extLst>
              <a:ext uri="{FF2B5EF4-FFF2-40B4-BE49-F238E27FC236}">
                <a16:creationId xmlns:a16="http://schemas.microsoft.com/office/drawing/2014/main" id="{6EEEBD8F-FE8A-ABCE-8D8E-5FD5AEFEC3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029C78-EE70-51A4-6A40-057F370BC421}"/>
              </a:ext>
            </a:extLst>
          </p:cNvPr>
          <p:cNvSpPr>
            <a:spLocks noGrp="1"/>
          </p:cNvSpPr>
          <p:nvPr>
            <p:ph type="sldNum" sz="quarter" idx="12"/>
          </p:nvPr>
        </p:nvSpPr>
        <p:spPr/>
        <p:txBody>
          <a:bodyPr/>
          <a:lstStyle/>
          <a:p>
            <a:fld id="{0FFB30B5-EF13-4476-8DA6-94C4EDE2105D}" type="slidenum">
              <a:rPr lang="en-US" smtClean="0"/>
              <a:t>‹#›</a:t>
            </a:fld>
            <a:endParaRPr lang="en-US"/>
          </a:p>
        </p:txBody>
      </p:sp>
    </p:spTree>
    <p:extLst>
      <p:ext uri="{BB962C8B-B14F-4D97-AF65-F5344CB8AC3E}">
        <p14:creationId xmlns:p14="http://schemas.microsoft.com/office/powerpoint/2010/main" val="3277764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C9BB3-1050-9163-4011-A987D49EFF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A0FA6A-DAA8-5402-C879-966CA391E924}"/>
              </a:ext>
            </a:extLst>
          </p:cNvPr>
          <p:cNvSpPr>
            <a:spLocks noGrp="1"/>
          </p:cNvSpPr>
          <p:nvPr>
            <p:ph type="dt" sz="half" idx="10"/>
          </p:nvPr>
        </p:nvSpPr>
        <p:spPr/>
        <p:txBody>
          <a:bodyPr/>
          <a:lstStyle/>
          <a:p>
            <a:fld id="{43DFE3F1-1A7A-47BA-9D84-819B07125C06}" type="datetimeFigureOut">
              <a:rPr lang="en-US" smtClean="0"/>
              <a:t>2/20/2026</a:t>
            </a:fld>
            <a:endParaRPr lang="en-US"/>
          </a:p>
        </p:txBody>
      </p:sp>
      <p:sp>
        <p:nvSpPr>
          <p:cNvPr id="4" name="Footer Placeholder 3">
            <a:extLst>
              <a:ext uri="{FF2B5EF4-FFF2-40B4-BE49-F238E27FC236}">
                <a16:creationId xmlns:a16="http://schemas.microsoft.com/office/drawing/2014/main" id="{F809231F-AD97-018D-3FA0-49BB6B8BDB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41A0B4-2EC4-AC92-061F-5341760CC6D9}"/>
              </a:ext>
            </a:extLst>
          </p:cNvPr>
          <p:cNvSpPr>
            <a:spLocks noGrp="1"/>
          </p:cNvSpPr>
          <p:nvPr>
            <p:ph type="sldNum" sz="quarter" idx="12"/>
          </p:nvPr>
        </p:nvSpPr>
        <p:spPr/>
        <p:txBody>
          <a:bodyPr/>
          <a:lstStyle/>
          <a:p>
            <a:fld id="{0FFB30B5-EF13-4476-8DA6-94C4EDE2105D}" type="slidenum">
              <a:rPr lang="en-US" smtClean="0"/>
              <a:t>‹#›</a:t>
            </a:fld>
            <a:endParaRPr lang="en-US"/>
          </a:p>
        </p:txBody>
      </p:sp>
    </p:spTree>
    <p:extLst>
      <p:ext uri="{BB962C8B-B14F-4D97-AF65-F5344CB8AC3E}">
        <p14:creationId xmlns:p14="http://schemas.microsoft.com/office/powerpoint/2010/main" val="2805912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E8CE8C-71CF-1913-018E-A585D326ACAF}"/>
              </a:ext>
            </a:extLst>
          </p:cNvPr>
          <p:cNvSpPr>
            <a:spLocks noGrp="1"/>
          </p:cNvSpPr>
          <p:nvPr>
            <p:ph type="dt" sz="half" idx="10"/>
          </p:nvPr>
        </p:nvSpPr>
        <p:spPr/>
        <p:txBody>
          <a:bodyPr/>
          <a:lstStyle/>
          <a:p>
            <a:fld id="{43DFE3F1-1A7A-47BA-9D84-819B07125C06}" type="datetimeFigureOut">
              <a:rPr lang="en-US" smtClean="0"/>
              <a:t>2/20/2026</a:t>
            </a:fld>
            <a:endParaRPr lang="en-US"/>
          </a:p>
        </p:txBody>
      </p:sp>
      <p:sp>
        <p:nvSpPr>
          <p:cNvPr id="3" name="Footer Placeholder 2">
            <a:extLst>
              <a:ext uri="{FF2B5EF4-FFF2-40B4-BE49-F238E27FC236}">
                <a16:creationId xmlns:a16="http://schemas.microsoft.com/office/drawing/2014/main" id="{A158C1B6-8C43-97A2-EC2F-A8FB3910CE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106D45-0D72-3FAF-83B4-FBAA530AB916}"/>
              </a:ext>
            </a:extLst>
          </p:cNvPr>
          <p:cNvSpPr>
            <a:spLocks noGrp="1"/>
          </p:cNvSpPr>
          <p:nvPr>
            <p:ph type="sldNum" sz="quarter" idx="12"/>
          </p:nvPr>
        </p:nvSpPr>
        <p:spPr/>
        <p:txBody>
          <a:bodyPr/>
          <a:lstStyle/>
          <a:p>
            <a:fld id="{0FFB30B5-EF13-4476-8DA6-94C4EDE2105D}" type="slidenum">
              <a:rPr lang="en-US" smtClean="0"/>
              <a:t>‹#›</a:t>
            </a:fld>
            <a:endParaRPr lang="en-US"/>
          </a:p>
        </p:txBody>
      </p:sp>
    </p:spTree>
    <p:extLst>
      <p:ext uri="{BB962C8B-B14F-4D97-AF65-F5344CB8AC3E}">
        <p14:creationId xmlns:p14="http://schemas.microsoft.com/office/powerpoint/2010/main" val="3101875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50FFD-BB36-BD8C-56E2-F33331DD97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BC86E9-EFCE-C648-D31F-DAD69EAEC6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57081F-40A2-71B1-5F9A-7C43FA1DEA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AC72C1-07AE-93A3-36FA-12B9B191424C}"/>
              </a:ext>
            </a:extLst>
          </p:cNvPr>
          <p:cNvSpPr>
            <a:spLocks noGrp="1"/>
          </p:cNvSpPr>
          <p:nvPr>
            <p:ph type="dt" sz="half" idx="10"/>
          </p:nvPr>
        </p:nvSpPr>
        <p:spPr/>
        <p:txBody>
          <a:bodyPr/>
          <a:lstStyle/>
          <a:p>
            <a:fld id="{43DFE3F1-1A7A-47BA-9D84-819B07125C06}" type="datetimeFigureOut">
              <a:rPr lang="en-US" smtClean="0"/>
              <a:t>2/20/2026</a:t>
            </a:fld>
            <a:endParaRPr lang="en-US"/>
          </a:p>
        </p:txBody>
      </p:sp>
      <p:sp>
        <p:nvSpPr>
          <p:cNvPr id="6" name="Footer Placeholder 5">
            <a:extLst>
              <a:ext uri="{FF2B5EF4-FFF2-40B4-BE49-F238E27FC236}">
                <a16:creationId xmlns:a16="http://schemas.microsoft.com/office/drawing/2014/main" id="{019402C1-CC9D-0CCC-7C4C-90031FFAF1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BD1B9C-3E94-5ED2-8501-75936B1D66AE}"/>
              </a:ext>
            </a:extLst>
          </p:cNvPr>
          <p:cNvSpPr>
            <a:spLocks noGrp="1"/>
          </p:cNvSpPr>
          <p:nvPr>
            <p:ph type="sldNum" sz="quarter" idx="12"/>
          </p:nvPr>
        </p:nvSpPr>
        <p:spPr/>
        <p:txBody>
          <a:bodyPr/>
          <a:lstStyle/>
          <a:p>
            <a:fld id="{0FFB30B5-EF13-4476-8DA6-94C4EDE2105D}" type="slidenum">
              <a:rPr lang="en-US" smtClean="0"/>
              <a:t>‹#›</a:t>
            </a:fld>
            <a:endParaRPr lang="en-US"/>
          </a:p>
        </p:txBody>
      </p:sp>
    </p:spTree>
    <p:extLst>
      <p:ext uri="{BB962C8B-B14F-4D97-AF65-F5344CB8AC3E}">
        <p14:creationId xmlns:p14="http://schemas.microsoft.com/office/powerpoint/2010/main" val="2557352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BEAB6-AAD1-F222-40E7-9DD929B57C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2859E5-F747-1C4C-AD66-C0863E57D8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2CCC46-65C9-BD59-F92F-67CF8CE211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4DEBF7-A175-B541-7841-C7DA5EF54D50}"/>
              </a:ext>
            </a:extLst>
          </p:cNvPr>
          <p:cNvSpPr>
            <a:spLocks noGrp="1"/>
          </p:cNvSpPr>
          <p:nvPr>
            <p:ph type="dt" sz="half" idx="10"/>
          </p:nvPr>
        </p:nvSpPr>
        <p:spPr/>
        <p:txBody>
          <a:bodyPr/>
          <a:lstStyle/>
          <a:p>
            <a:fld id="{43DFE3F1-1A7A-47BA-9D84-819B07125C06}" type="datetimeFigureOut">
              <a:rPr lang="en-US" smtClean="0"/>
              <a:t>2/20/2026</a:t>
            </a:fld>
            <a:endParaRPr lang="en-US"/>
          </a:p>
        </p:txBody>
      </p:sp>
      <p:sp>
        <p:nvSpPr>
          <p:cNvPr id="6" name="Footer Placeholder 5">
            <a:extLst>
              <a:ext uri="{FF2B5EF4-FFF2-40B4-BE49-F238E27FC236}">
                <a16:creationId xmlns:a16="http://schemas.microsoft.com/office/drawing/2014/main" id="{A52E3B2E-DCCF-1123-A9E0-13EDD7C4DE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CD944C-D89C-B733-8C28-D918A2C3EFAE}"/>
              </a:ext>
            </a:extLst>
          </p:cNvPr>
          <p:cNvSpPr>
            <a:spLocks noGrp="1"/>
          </p:cNvSpPr>
          <p:nvPr>
            <p:ph type="sldNum" sz="quarter" idx="12"/>
          </p:nvPr>
        </p:nvSpPr>
        <p:spPr/>
        <p:txBody>
          <a:bodyPr/>
          <a:lstStyle/>
          <a:p>
            <a:fld id="{0FFB30B5-EF13-4476-8DA6-94C4EDE2105D}" type="slidenum">
              <a:rPr lang="en-US" smtClean="0"/>
              <a:t>‹#›</a:t>
            </a:fld>
            <a:endParaRPr lang="en-US"/>
          </a:p>
        </p:txBody>
      </p:sp>
    </p:spTree>
    <p:extLst>
      <p:ext uri="{BB962C8B-B14F-4D97-AF65-F5344CB8AC3E}">
        <p14:creationId xmlns:p14="http://schemas.microsoft.com/office/powerpoint/2010/main" val="3063931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811DFC-1F60-A67E-AC0E-31A710CB75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42BFD3-328F-833D-E4A3-BA344B0825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2F78F1-2E58-C454-3CEA-36D17B6710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3DFE3F1-1A7A-47BA-9D84-819B07125C06}" type="datetimeFigureOut">
              <a:rPr lang="en-US" smtClean="0"/>
              <a:t>2/20/2026</a:t>
            </a:fld>
            <a:endParaRPr lang="en-US"/>
          </a:p>
        </p:txBody>
      </p:sp>
      <p:sp>
        <p:nvSpPr>
          <p:cNvPr id="5" name="Footer Placeholder 4">
            <a:extLst>
              <a:ext uri="{FF2B5EF4-FFF2-40B4-BE49-F238E27FC236}">
                <a16:creationId xmlns:a16="http://schemas.microsoft.com/office/drawing/2014/main" id="{3ED3557F-1115-EC9C-4078-C9F5D34D9C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C02ADCB-D555-4F99-F7FD-F19A00833C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FFB30B5-EF13-4476-8DA6-94C4EDE2105D}" type="slidenum">
              <a:rPr lang="en-US" smtClean="0"/>
              <a:t>‹#›</a:t>
            </a:fld>
            <a:endParaRPr lang="en-US"/>
          </a:p>
        </p:txBody>
      </p:sp>
    </p:spTree>
    <p:extLst>
      <p:ext uri="{BB962C8B-B14F-4D97-AF65-F5344CB8AC3E}">
        <p14:creationId xmlns:p14="http://schemas.microsoft.com/office/powerpoint/2010/main" val="2782946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0633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lvl1pPr algn="ctr" defTabSz="219456" rtl="0" eaLnBrk="1" latinLnBrk="0" hangingPunct="1">
        <a:spcBef>
          <a:spcPct val="0"/>
        </a:spcBef>
        <a:buNone/>
        <a:defRPr sz="1056" kern="1200">
          <a:solidFill>
            <a:schemeClr val="tx1"/>
          </a:solidFill>
          <a:latin typeface="+mj-lt"/>
          <a:ea typeface="+mj-ea"/>
          <a:cs typeface="+mj-cs"/>
        </a:defRPr>
      </a:lvl1pPr>
    </p:titleStyle>
    <p:bodyStyle>
      <a:lvl1pPr marL="82296" indent="-82296" algn="l" defTabSz="219456" rtl="0" eaLnBrk="1" latinLnBrk="0" hangingPunct="1">
        <a:spcBef>
          <a:spcPct val="20000"/>
        </a:spcBef>
        <a:buFont typeface="Arial" pitchFamily="34" charset="0"/>
        <a:buChar char="•"/>
        <a:defRPr sz="768" kern="1200">
          <a:solidFill>
            <a:schemeClr val="tx1"/>
          </a:solidFill>
          <a:latin typeface="+mn-lt"/>
          <a:ea typeface="+mn-ea"/>
          <a:cs typeface="+mn-cs"/>
        </a:defRPr>
      </a:lvl1pPr>
      <a:lvl2pPr marL="178308" indent="-68580" algn="l" defTabSz="219456" rtl="0" eaLnBrk="1" latinLnBrk="0" hangingPunct="1">
        <a:spcBef>
          <a:spcPct val="20000"/>
        </a:spcBef>
        <a:buFont typeface="Arial" pitchFamily="34" charset="0"/>
        <a:buChar char="–"/>
        <a:defRPr sz="672" kern="1200">
          <a:solidFill>
            <a:schemeClr val="tx1"/>
          </a:solidFill>
          <a:latin typeface="+mn-lt"/>
          <a:ea typeface="+mn-ea"/>
          <a:cs typeface="+mn-cs"/>
        </a:defRPr>
      </a:lvl2pPr>
      <a:lvl3pPr marL="274320" indent="-54864" algn="l" defTabSz="219456" rtl="0" eaLnBrk="1" latinLnBrk="0" hangingPunct="1">
        <a:spcBef>
          <a:spcPct val="20000"/>
        </a:spcBef>
        <a:buFont typeface="Arial" pitchFamily="34" charset="0"/>
        <a:buChar char="•"/>
        <a:defRPr sz="576" kern="1200">
          <a:solidFill>
            <a:schemeClr val="tx1"/>
          </a:solidFill>
          <a:latin typeface="+mn-lt"/>
          <a:ea typeface="+mn-ea"/>
          <a:cs typeface="+mn-cs"/>
        </a:defRPr>
      </a:lvl3pPr>
      <a:lvl4pPr marL="384048" indent="-54864" algn="l" defTabSz="219456" rtl="0" eaLnBrk="1" latinLnBrk="0" hangingPunct="1">
        <a:spcBef>
          <a:spcPct val="20000"/>
        </a:spcBef>
        <a:buFont typeface="Arial" pitchFamily="34" charset="0"/>
        <a:buChar char="–"/>
        <a:defRPr sz="480" kern="1200">
          <a:solidFill>
            <a:schemeClr val="tx1"/>
          </a:solidFill>
          <a:latin typeface="+mn-lt"/>
          <a:ea typeface="+mn-ea"/>
          <a:cs typeface="+mn-cs"/>
        </a:defRPr>
      </a:lvl4pPr>
      <a:lvl5pPr marL="493776" indent="-54864" algn="l" defTabSz="219456" rtl="0" eaLnBrk="1" latinLnBrk="0" hangingPunct="1">
        <a:spcBef>
          <a:spcPct val="20000"/>
        </a:spcBef>
        <a:buFont typeface="Arial" pitchFamily="34" charset="0"/>
        <a:buChar char="»"/>
        <a:defRPr sz="480" kern="1200">
          <a:solidFill>
            <a:schemeClr val="tx1"/>
          </a:solidFill>
          <a:latin typeface="+mn-lt"/>
          <a:ea typeface="+mn-ea"/>
          <a:cs typeface="+mn-cs"/>
        </a:defRPr>
      </a:lvl5pPr>
      <a:lvl6pPr marL="603504" indent="-54864" algn="l" defTabSz="219456" rtl="0" eaLnBrk="1" latinLnBrk="0" hangingPunct="1">
        <a:spcBef>
          <a:spcPct val="20000"/>
        </a:spcBef>
        <a:buFont typeface="Arial" pitchFamily="34" charset="0"/>
        <a:buChar char="•"/>
        <a:defRPr sz="480" kern="1200">
          <a:solidFill>
            <a:schemeClr val="tx1"/>
          </a:solidFill>
          <a:latin typeface="+mn-lt"/>
          <a:ea typeface="+mn-ea"/>
          <a:cs typeface="+mn-cs"/>
        </a:defRPr>
      </a:lvl6pPr>
      <a:lvl7pPr marL="713232" indent="-54864" algn="l" defTabSz="219456" rtl="0" eaLnBrk="1" latinLnBrk="0" hangingPunct="1">
        <a:spcBef>
          <a:spcPct val="20000"/>
        </a:spcBef>
        <a:buFont typeface="Arial" pitchFamily="34" charset="0"/>
        <a:buChar char="•"/>
        <a:defRPr sz="480" kern="1200">
          <a:solidFill>
            <a:schemeClr val="tx1"/>
          </a:solidFill>
          <a:latin typeface="+mn-lt"/>
          <a:ea typeface="+mn-ea"/>
          <a:cs typeface="+mn-cs"/>
        </a:defRPr>
      </a:lvl7pPr>
      <a:lvl8pPr marL="822960" indent="-54864" algn="l" defTabSz="219456" rtl="0" eaLnBrk="1" latinLnBrk="0" hangingPunct="1">
        <a:spcBef>
          <a:spcPct val="20000"/>
        </a:spcBef>
        <a:buFont typeface="Arial" pitchFamily="34" charset="0"/>
        <a:buChar char="•"/>
        <a:defRPr sz="480" kern="1200">
          <a:solidFill>
            <a:schemeClr val="tx1"/>
          </a:solidFill>
          <a:latin typeface="+mn-lt"/>
          <a:ea typeface="+mn-ea"/>
          <a:cs typeface="+mn-cs"/>
        </a:defRPr>
      </a:lvl8pPr>
      <a:lvl9pPr marL="932688" indent="-54864" algn="l" defTabSz="219456" rtl="0" eaLnBrk="1" latinLnBrk="0" hangingPunct="1">
        <a:spcBef>
          <a:spcPct val="20000"/>
        </a:spcBef>
        <a:buFont typeface="Arial" pitchFamily="34" charset="0"/>
        <a:buChar char="•"/>
        <a:defRPr sz="480" kern="1200">
          <a:solidFill>
            <a:schemeClr val="tx1"/>
          </a:solidFill>
          <a:latin typeface="+mn-lt"/>
          <a:ea typeface="+mn-ea"/>
          <a:cs typeface="+mn-cs"/>
        </a:defRPr>
      </a:lvl9pPr>
    </p:bodyStyle>
    <p:otherStyle>
      <a:defPPr>
        <a:defRPr lang="en-US"/>
      </a:defPPr>
      <a:lvl1pPr marL="0" algn="l" defTabSz="219456" rtl="0" eaLnBrk="1" latinLnBrk="0" hangingPunct="1">
        <a:defRPr sz="432" kern="1200">
          <a:solidFill>
            <a:schemeClr val="tx1"/>
          </a:solidFill>
          <a:latin typeface="+mn-lt"/>
          <a:ea typeface="+mn-ea"/>
          <a:cs typeface="+mn-cs"/>
        </a:defRPr>
      </a:lvl1pPr>
      <a:lvl2pPr marL="109728" algn="l" defTabSz="219456" rtl="0" eaLnBrk="1" latinLnBrk="0" hangingPunct="1">
        <a:defRPr sz="432" kern="1200">
          <a:solidFill>
            <a:schemeClr val="tx1"/>
          </a:solidFill>
          <a:latin typeface="+mn-lt"/>
          <a:ea typeface="+mn-ea"/>
          <a:cs typeface="+mn-cs"/>
        </a:defRPr>
      </a:lvl2pPr>
      <a:lvl3pPr marL="219456" algn="l" defTabSz="219456" rtl="0" eaLnBrk="1" latinLnBrk="0" hangingPunct="1">
        <a:defRPr sz="432" kern="1200">
          <a:solidFill>
            <a:schemeClr val="tx1"/>
          </a:solidFill>
          <a:latin typeface="+mn-lt"/>
          <a:ea typeface="+mn-ea"/>
          <a:cs typeface="+mn-cs"/>
        </a:defRPr>
      </a:lvl3pPr>
      <a:lvl4pPr marL="329184" algn="l" defTabSz="219456" rtl="0" eaLnBrk="1" latinLnBrk="0" hangingPunct="1">
        <a:defRPr sz="432" kern="1200">
          <a:solidFill>
            <a:schemeClr val="tx1"/>
          </a:solidFill>
          <a:latin typeface="+mn-lt"/>
          <a:ea typeface="+mn-ea"/>
          <a:cs typeface="+mn-cs"/>
        </a:defRPr>
      </a:lvl4pPr>
      <a:lvl5pPr marL="438912" algn="l" defTabSz="219456" rtl="0" eaLnBrk="1" latinLnBrk="0" hangingPunct="1">
        <a:defRPr sz="432" kern="1200">
          <a:solidFill>
            <a:schemeClr val="tx1"/>
          </a:solidFill>
          <a:latin typeface="+mn-lt"/>
          <a:ea typeface="+mn-ea"/>
          <a:cs typeface="+mn-cs"/>
        </a:defRPr>
      </a:lvl5pPr>
      <a:lvl6pPr marL="548640" algn="l" defTabSz="219456" rtl="0" eaLnBrk="1" latinLnBrk="0" hangingPunct="1">
        <a:defRPr sz="432" kern="1200">
          <a:solidFill>
            <a:schemeClr val="tx1"/>
          </a:solidFill>
          <a:latin typeface="+mn-lt"/>
          <a:ea typeface="+mn-ea"/>
          <a:cs typeface="+mn-cs"/>
        </a:defRPr>
      </a:lvl6pPr>
      <a:lvl7pPr marL="658368" algn="l" defTabSz="219456" rtl="0" eaLnBrk="1" latinLnBrk="0" hangingPunct="1">
        <a:defRPr sz="432" kern="1200">
          <a:solidFill>
            <a:schemeClr val="tx1"/>
          </a:solidFill>
          <a:latin typeface="+mn-lt"/>
          <a:ea typeface="+mn-ea"/>
          <a:cs typeface="+mn-cs"/>
        </a:defRPr>
      </a:lvl7pPr>
      <a:lvl8pPr marL="768096" algn="l" defTabSz="219456" rtl="0" eaLnBrk="1" latinLnBrk="0" hangingPunct="1">
        <a:defRPr sz="432" kern="1200">
          <a:solidFill>
            <a:schemeClr val="tx1"/>
          </a:solidFill>
          <a:latin typeface="+mn-lt"/>
          <a:ea typeface="+mn-ea"/>
          <a:cs typeface="+mn-cs"/>
        </a:defRPr>
      </a:lvl8pPr>
      <a:lvl9pPr marL="877824" algn="l" defTabSz="219456" rtl="0" eaLnBrk="1" latinLnBrk="0" hangingPunct="1">
        <a:defRPr sz="43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CB8594-C0EA-5F99-0551-6ACACFFC96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27B95B-D556-1976-63E6-EE31F5439B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B8DEA4-C0CE-126F-0BB4-3C134E252C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150905C-B781-47B8-B71E-D9AA97370C09}" type="datetimeFigureOut">
              <a:rPr lang="en-US" smtClean="0"/>
              <a:t>2/20/2026</a:t>
            </a:fld>
            <a:endParaRPr lang="en-US"/>
          </a:p>
        </p:txBody>
      </p:sp>
      <p:sp>
        <p:nvSpPr>
          <p:cNvPr id="5" name="Footer Placeholder 4">
            <a:extLst>
              <a:ext uri="{FF2B5EF4-FFF2-40B4-BE49-F238E27FC236}">
                <a16:creationId xmlns:a16="http://schemas.microsoft.com/office/drawing/2014/main" id="{3489DBDB-2895-7D00-8B8A-F148AB2ED7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92EC7D7-21F3-54A1-81AF-D19098DC46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E568653-0BFA-4AD7-AB3C-8F9DC50012B4}" type="slidenum">
              <a:rPr lang="en-US" smtClean="0"/>
              <a:t>‹#›</a:t>
            </a:fld>
            <a:endParaRPr lang="en-US"/>
          </a:p>
        </p:txBody>
      </p:sp>
    </p:spTree>
    <p:extLst>
      <p:ext uri="{BB962C8B-B14F-4D97-AF65-F5344CB8AC3E}">
        <p14:creationId xmlns:p14="http://schemas.microsoft.com/office/powerpoint/2010/main" val="352200070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1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79.png"/><Relationship Id="rId7"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22.xml"/><Relationship Id="rId5" Type="http://schemas.openxmlformats.org/officeDocument/2006/relationships/image" Target="../media/image95.png"/><Relationship Id="rId4" Type="http://schemas.openxmlformats.org/officeDocument/2006/relationships/image" Target="../media/image9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98.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100.png"/><Relationship Id="rId4" Type="http://schemas.openxmlformats.org/officeDocument/2006/relationships/image" Target="../media/image99.png"/></Relationships>
</file>

<file path=ppt/slides/_rels/slide2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25.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9.png"/><Relationship Id="rId7" Type="http://schemas.openxmlformats.org/officeDocument/2006/relationships/image" Target="../media/image111.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110.png"/><Relationship Id="rId5" Type="http://schemas.openxmlformats.org/officeDocument/2006/relationships/image" Target="../media/image13.png"/><Relationship Id="rId10" Type="http://schemas.openxmlformats.org/officeDocument/2006/relationships/image" Target="../media/image114.png"/><Relationship Id="rId4" Type="http://schemas.openxmlformats.org/officeDocument/2006/relationships/image" Target="../media/image109.png"/><Relationship Id="rId9" Type="http://schemas.openxmlformats.org/officeDocument/2006/relationships/image" Target="../media/image113.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116.png"/><Relationship Id="rId4" Type="http://schemas.openxmlformats.org/officeDocument/2006/relationships/image" Target="../media/image11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9.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pic>
        <p:nvPicPr>
          <p:cNvPr id="3" name="Image 1" descr="preencoded.png"/>
          <p:cNvPicPr>
            <a:picLocks noChangeAspect="1"/>
          </p:cNvPicPr>
          <p:nvPr/>
        </p:nvPicPr>
        <p:blipFill>
          <a:blip r:embed="rId4"/>
          <a:stretch>
            <a:fillRect/>
          </a:stretch>
        </p:blipFill>
        <p:spPr>
          <a:xfrm>
            <a:off x="0" y="0"/>
            <a:ext cx="12192000" cy="6858000"/>
          </a:xfrm>
          <a:prstGeom prst="rect">
            <a:avLst/>
          </a:prstGeom>
        </p:spPr>
      </p:pic>
      <p:pic>
        <p:nvPicPr>
          <p:cNvPr id="4" name="Image 2" descr="preencoded.png"/>
          <p:cNvPicPr>
            <a:picLocks noChangeAspect="1"/>
          </p:cNvPicPr>
          <p:nvPr/>
        </p:nvPicPr>
        <p:blipFill>
          <a:blip r:embed="rId5"/>
          <a:stretch>
            <a:fillRect/>
          </a:stretch>
        </p:blipFill>
        <p:spPr>
          <a:xfrm>
            <a:off x="869157" y="952501"/>
            <a:ext cx="4036219" cy="845344"/>
          </a:xfrm>
          <a:prstGeom prst="rect">
            <a:avLst/>
          </a:prstGeom>
        </p:spPr>
      </p:pic>
      <p:sp>
        <p:nvSpPr>
          <p:cNvPr id="5" name="Text 0"/>
          <p:cNvSpPr/>
          <p:nvPr/>
        </p:nvSpPr>
        <p:spPr>
          <a:xfrm>
            <a:off x="869157" y="3226594"/>
            <a:ext cx="10703719" cy="1809750"/>
          </a:xfrm>
          <a:prstGeom prst="rect">
            <a:avLst/>
          </a:prstGeom>
          <a:noFill/>
          <a:ln/>
        </p:spPr>
        <p:txBody>
          <a:bodyPr wrap="square" lIns="0" tIns="0" rIns="0" bIns="0" rtlCol="0" anchor="ctr"/>
          <a:lstStyle/>
          <a:p>
            <a:pPr>
              <a:lnSpc>
                <a:spcPct val="73116"/>
              </a:lnSpc>
            </a:pPr>
            <a:r>
              <a:rPr lang="en-US" sz="6469" b="1">
                <a:solidFill>
                  <a:srgbClr val="FFFFFF"/>
                </a:solidFill>
                <a:latin typeface="Oswald" pitchFamily="34" charset="0"/>
                <a:ea typeface="Oswald" pitchFamily="34" charset="-122"/>
                <a:cs typeface="Oswald" pitchFamily="34" charset="-120"/>
              </a:rPr>
              <a:t>Accelerating Workforce Solutions for Semiconductors</a:t>
            </a:r>
            <a:endParaRPr lang="en-US" sz="6469"/>
          </a:p>
        </p:txBody>
      </p:sp>
      <p:sp>
        <p:nvSpPr>
          <p:cNvPr id="6" name="Text 1"/>
          <p:cNvSpPr/>
          <p:nvPr/>
        </p:nvSpPr>
        <p:spPr>
          <a:xfrm>
            <a:off x="869156" y="2428875"/>
            <a:ext cx="3167063" cy="428625"/>
          </a:xfrm>
          <a:prstGeom prst="rect">
            <a:avLst/>
          </a:prstGeom>
          <a:noFill/>
          <a:ln/>
        </p:spPr>
        <p:txBody>
          <a:bodyPr wrap="square" lIns="0" tIns="0" rIns="0" bIns="0" rtlCol="0" anchor="ctr"/>
          <a:lstStyle/>
          <a:p>
            <a:pPr>
              <a:lnSpc>
                <a:spcPct val="79650"/>
              </a:lnSpc>
            </a:pPr>
            <a:r>
              <a:rPr lang="en-US" sz="2813">
                <a:solidFill>
                  <a:srgbClr val="55A51C"/>
                </a:solidFill>
                <a:latin typeface="Oswald" pitchFamily="34" charset="0"/>
                <a:ea typeface="Oswald" pitchFamily="34" charset="-122"/>
                <a:cs typeface="Oswald" pitchFamily="34" charset="-120"/>
              </a:rPr>
              <a:t>Bridging the Talent Gap</a:t>
            </a:r>
            <a:endParaRPr lang="en-US" sz="2813"/>
          </a:p>
        </p:txBody>
      </p:sp>
      <p:sp>
        <p:nvSpPr>
          <p:cNvPr id="7" name="Text 1">
            <a:extLst>
              <a:ext uri="{FF2B5EF4-FFF2-40B4-BE49-F238E27FC236}">
                <a16:creationId xmlns:a16="http://schemas.microsoft.com/office/drawing/2014/main" id="{5B79060A-EA4C-D425-77B3-7AC5450F4905}"/>
              </a:ext>
            </a:extLst>
          </p:cNvPr>
          <p:cNvSpPr/>
          <p:nvPr/>
        </p:nvSpPr>
        <p:spPr>
          <a:xfrm>
            <a:off x="869156" y="5286375"/>
            <a:ext cx="5092732" cy="428625"/>
          </a:xfrm>
          <a:prstGeom prst="rect">
            <a:avLst/>
          </a:prstGeom>
          <a:noFill/>
          <a:ln/>
        </p:spPr>
        <p:txBody>
          <a:bodyPr wrap="square" lIns="0" tIns="0" rIns="0" bIns="0" rtlCol="0" anchor="ctr"/>
          <a:lstStyle/>
          <a:p>
            <a:pPr>
              <a:lnSpc>
                <a:spcPct val="79650"/>
              </a:lnSpc>
            </a:pPr>
            <a:r>
              <a:rPr lang="en-US" sz="2813">
                <a:solidFill>
                  <a:schemeClr val="bg1"/>
                </a:solidFill>
                <a:latin typeface="Oswald" pitchFamily="34" charset="0"/>
              </a:rPr>
              <a:t>Florida Semiconductor Summit 2026</a:t>
            </a:r>
            <a:endParaRPr lang="en-US" sz="2813">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a:stretch>
            <a:fillRect/>
          </a:stretch>
        </p:blipFill>
        <p:spPr>
          <a:xfrm>
            <a:off x="4093" y="4062"/>
            <a:ext cx="12192000" cy="6858000"/>
          </a:xfrm>
          <a:prstGeom prst="rect">
            <a:avLst/>
          </a:prstGeom>
        </p:spPr>
      </p:pic>
      <p:pic>
        <p:nvPicPr>
          <p:cNvPr id="5" name="Object 4" descr="preencoded.png"/>
          <p:cNvPicPr>
            <a:picLocks noChangeAspect="1"/>
          </p:cNvPicPr>
          <p:nvPr/>
        </p:nvPicPr>
        <p:blipFill>
          <a:blip r:embed="rId5"/>
          <a:stretch>
            <a:fillRect/>
          </a:stretch>
        </p:blipFill>
        <p:spPr>
          <a:xfrm>
            <a:off x="500063" y="857250"/>
            <a:ext cx="4905375" cy="654844"/>
          </a:xfrm>
          <a:prstGeom prst="rect">
            <a:avLst/>
          </a:prstGeom>
        </p:spPr>
      </p:pic>
      <p:sp>
        <p:nvSpPr>
          <p:cNvPr id="6" name="Object 5"/>
          <p:cNvSpPr txBox="1"/>
          <p:nvPr/>
        </p:nvSpPr>
        <p:spPr>
          <a:xfrm>
            <a:off x="488156" y="2190750"/>
            <a:ext cx="10678418" cy="2488406"/>
          </a:xfrm>
          <a:prstGeom prst="rect">
            <a:avLst/>
          </a:prstGeom>
          <a:noFill/>
        </p:spPr>
        <p:txBody>
          <a:bodyPr wrap="square" rtlCol="0" anchor="ctr"/>
          <a:lstStyle/>
          <a:p>
            <a:pPr defTabSz="219456"/>
            <a:r>
              <a:rPr lang="en-US" sz="5448" b="1">
                <a:solidFill>
                  <a:srgbClr val="FFFFFF"/>
                </a:solidFill>
                <a:latin typeface="Open Sans" pitchFamily="34" charset="0"/>
                <a:ea typeface="Open Sans" pitchFamily="34" charset="-122"/>
                <a:cs typeface="Open Sans" pitchFamily="34" charset="-120"/>
              </a:rPr>
              <a:t>National Network for Microelectronics Education (NNME)</a:t>
            </a:r>
            <a:endParaRPr lang="en-US" sz="432">
              <a:solidFill>
                <a:prstClr val="black"/>
              </a:solidFill>
              <a:latin typeface="Arial"/>
            </a:endParaRPr>
          </a:p>
        </p:txBody>
      </p:sp>
      <p:sp>
        <p:nvSpPr>
          <p:cNvPr id="7" name="Object 6"/>
          <p:cNvSpPr txBox="1"/>
          <p:nvPr/>
        </p:nvSpPr>
        <p:spPr>
          <a:xfrm>
            <a:off x="592833" y="5339953"/>
            <a:ext cx="3246239" cy="285750"/>
          </a:xfrm>
          <a:prstGeom prst="rect">
            <a:avLst/>
          </a:prstGeom>
          <a:noFill/>
        </p:spPr>
        <p:txBody>
          <a:bodyPr wrap="square" rtlCol="0" anchor="ctr"/>
          <a:lstStyle/>
          <a:p>
            <a:pPr defTabSz="219456">
              <a:lnSpc>
                <a:spcPts val="2256"/>
              </a:lnSpc>
            </a:pPr>
            <a:r>
              <a:rPr lang="en-US" sz="1872" b="1">
                <a:solidFill>
                  <a:srgbClr val="FFFFFF"/>
                </a:solidFill>
                <a:latin typeface="Montserrat" pitchFamily="34" charset="0"/>
                <a:ea typeface="Montserrat" pitchFamily="34" charset="-122"/>
                <a:cs typeface="Montserrat" pitchFamily="34" charset="-120"/>
              </a:rPr>
              <a:t>2026</a:t>
            </a:r>
            <a:endParaRPr lang="en-US" sz="432">
              <a:solidFill>
                <a:prstClr val="black"/>
              </a:solidFill>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a:stretch>
            <a:fillRect/>
          </a:stretch>
        </p:blipFill>
        <p:spPr>
          <a:xfrm>
            <a:off x="23813" y="11906"/>
            <a:ext cx="12192000" cy="6858000"/>
          </a:xfrm>
          <a:prstGeom prst="rect">
            <a:avLst/>
          </a:prstGeom>
        </p:spPr>
      </p:pic>
      <p:pic>
        <p:nvPicPr>
          <p:cNvPr id="5" name="Object 4" descr="preencoded.png"/>
          <p:cNvPicPr>
            <a:picLocks noChangeAspect="1"/>
          </p:cNvPicPr>
          <p:nvPr/>
        </p:nvPicPr>
        <p:blipFill>
          <a:blip r:embed="rId5"/>
          <a:stretch>
            <a:fillRect/>
          </a:stretch>
        </p:blipFill>
        <p:spPr>
          <a:xfrm>
            <a:off x="3476625" y="1059656"/>
            <a:ext cx="5289176" cy="702469"/>
          </a:xfrm>
          <a:prstGeom prst="rect">
            <a:avLst/>
          </a:prstGeom>
        </p:spPr>
      </p:pic>
      <p:sp>
        <p:nvSpPr>
          <p:cNvPr id="6" name="Object 5"/>
          <p:cNvSpPr txBox="1"/>
          <p:nvPr/>
        </p:nvSpPr>
        <p:spPr>
          <a:xfrm>
            <a:off x="1301874" y="2218532"/>
            <a:ext cx="9836348" cy="1047750"/>
          </a:xfrm>
          <a:prstGeom prst="rect">
            <a:avLst/>
          </a:prstGeom>
          <a:noFill/>
        </p:spPr>
        <p:txBody>
          <a:bodyPr wrap="square" rtlCol="0" anchor="ctr"/>
          <a:lstStyle/>
          <a:p>
            <a:pPr algn="ctr" defTabSz="219456"/>
            <a:r>
              <a:rPr lang="en-US" sz="3744" b="1">
                <a:solidFill>
                  <a:srgbClr val="FFFFFF"/>
                </a:solidFill>
                <a:latin typeface="Open Sans" pitchFamily="34" charset="0"/>
                <a:ea typeface="Open Sans" pitchFamily="34" charset="-122"/>
                <a:cs typeface="Open Sans" pitchFamily="34" charset="-120"/>
              </a:rPr>
              <a:t>A National Response to the Workforce Challenge in​ Microelectronics</a:t>
            </a:r>
            <a:endParaRPr lang="en-US" sz="432">
              <a:solidFill>
                <a:prstClr val="black"/>
              </a:solidFill>
              <a:latin typeface="Arial"/>
            </a:endParaRPr>
          </a:p>
        </p:txBody>
      </p:sp>
      <p:sp>
        <p:nvSpPr>
          <p:cNvPr id="7" name="Object 6"/>
          <p:cNvSpPr txBox="1"/>
          <p:nvPr/>
        </p:nvSpPr>
        <p:spPr>
          <a:xfrm>
            <a:off x="1337593" y="3540125"/>
            <a:ext cx="9775329" cy="2571750"/>
          </a:xfrm>
          <a:prstGeom prst="rect">
            <a:avLst/>
          </a:prstGeom>
          <a:noFill/>
        </p:spPr>
        <p:txBody>
          <a:bodyPr wrap="square" rtlCol="0" anchor="ctr"/>
          <a:lstStyle/>
          <a:p>
            <a:pPr defTabSz="219456">
              <a:lnSpc>
                <a:spcPts val="2256"/>
              </a:lnSpc>
            </a:pPr>
            <a:r>
              <a:rPr lang="en-US" sz="1872">
                <a:solidFill>
                  <a:srgbClr val="FFFFFF"/>
                </a:solidFill>
                <a:latin typeface="Open Sans" pitchFamily="34" charset="0"/>
                <a:ea typeface="Open Sans" pitchFamily="34" charset="-122"/>
                <a:cs typeface="Open Sans" pitchFamily="34" charset="-120"/>
              </a:rPr>
              <a:t>America’s economic competitiveness and national security depend on a strong, highly skilled semiconductor workforce. The U.S. will need more than 170,000 additional workers by 2030—making workforce development a national imperative. In response, the CHIPS &amp; Science Act, with leadership from the National Science Foundation (NSF) and the Department of Commerce, has mobilized historic investments to secure the nation’s future.</a:t>
            </a:r>
          </a:p>
          <a:p>
            <a:pPr defTabSz="219456">
              <a:lnSpc>
                <a:spcPts val="2256"/>
              </a:lnSpc>
            </a:pPr>
            <a:r>
              <a:rPr lang="en-US" sz="1872">
                <a:solidFill>
                  <a:srgbClr val="FFFFFF"/>
                </a:solidFill>
                <a:latin typeface="Open Sans" pitchFamily="34" charset="0"/>
                <a:ea typeface="Open Sans" pitchFamily="34" charset="-122"/>
                <a:cs typeface="Open Sans" pitchFamily="34" charset="-120"/>
              </a:rPr>
              <a:t>
Through this investment, the National Network for Microelectronics Education (NNME) was created.</a:t>
            </a:r>
            <a:endParaRPr lang="en-US" sz="432">
              <a:solidFill>
                <a:prstClr val="black"/>
              </a:solidFill>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a:stretch>
            <a:fillRect/>
          </a:stretch>
        </p:blipFill>
        <p:spPr>
          <a:xfrm>
            <a:off x="0" y="0"/>
            <a:ext cx="12191999" cy="2714625"/>
          </a:xfrm>
          <a:prstGeom prst="rect">
            <a:avLst/>
          </a:prstGeom>
        </p:spPr>
      </p:pic>
      <p:pic>
        <p:nvPicPr>
          <p:cNvPr id="5" name="Object 4" descr="preencoded.png"/>
          <p:cNvPicPr>
            <a:picLocks noChangeAspect="1"/>
          </p:cNvPicPr>
          <p:nvPr/>
        </p:nvPicPr>
        <p:blipFill>
          <a:blip r:embed="rId5"/>
          <a:stretch>
            <a:fillRect/>
          </a:stretch>
        </p:blipFill>
        <p:spPr>
          <a:xfrm>
            <a:off x="0" y="2714625"/>
            <a:ext cx="12192000" cy="4131469"/>
          </a:xfrm>
          <a:prstGeom prst="rect">
            <a:avLst/>
          </a:prstGeom>
        </p:spPr>
      </p:pic>
      <p:pic>
        <p:nvPicPr>
          <p:cNvPr id="6" name="Object 5" descr="preencoded.png"/>
          <p:cNvPicPr>
            <a:picLocks noChangeAspect="1"/>
          </p:cNvPicPr>
          <p:nvPr/>
        </p:nvPicPr>
        <p:blipFill>
          <a:blip r:embed="rId6"/>
          <a:stretch>
            <a:fillRect/>
          </a:stretch>
        </p:blipFill>
        <p:spPr>
          <a:xfrm>
            <a:off x="4040743" y="3757731"/>
            <a:ext cx="1154906" cy="1154906"/>
          </a:xfrm>
          <a:prstGeom prst="rect">
            <a:avLst/>
          </a:prstGeom>
        </p:spPr>
      </p:pic>
      <p:pic>
        <p:nvPicPr>
          <p:cNvPr id="7" name="Object 6" descr="preencoded.png"/>
          <p:cNvPicPr>
            <a:picLocks noChangeAspect="1"/>
          </p:cNvPicPr>
          <p:nvPr/>
        </p:nvPicPr>
        <p:blipFill>
          <a:blip r:embed="rId7"/>
          <a:stretch>
            <a:fillRect/>
          </a:stretch>
        </p:blipFill>
        <p:spPr>
          <a:xfrm>
            <a:off x="4274344" y="4048125"/>
            <a:ext cx="678656" cy="622102"/>
          </a:xfrm>
          <a:prstGeom prst="rect">
            <a:avLst/>
          </a:prstGeom>
        </p:spPr>
      </p:pic>
      <p:pic>
        <p:nvPicPr>
          <p:cNvPr id="8" name="Object 7" descr="preencoded.png"/>
          <p:cNvPicPr>
            <a:picLocks noChangeAspect="1"/>
          </p:cNvPicPr>
          <p:nvPr/>
        </p:nvPicPr>
        <p:blipFill>
          <a:blip r:embed="rId8"/>
          <a:stretch>
            <a:fillRect/>
          </a:stretch>
        </p:blipFill>
        <p:spPr>
          <a:xfrm>
            <a:off x="6107906" y="3750469"/>
            <a:ext cx="1154906" cy="1154906"/>
          </a:xfrm>
          <a:prstGeom prst="rect">
            <a:avLst/>
          </a:prstGeom>
        </p:spPr>
      </p:pic>
      <p:pic>
        <p:nvPicPr>
          <p:cNvPr id="9" name="Object 8" descr="preencoded.png"/>
          <p:cNvPicPr>
            <a:picLocks noChangeAspect="1"/>
          </p:cNvPicPr>
          <p:nvPr/>
        </p:nvPicPr>
        <p:blipFill>
          <a:blip r:embed="rId9"/>
          <a:stretch>
            <a:fillRect/>
          </a:stretch>
        </p:blipFill>
        <p:spPr>
          <a:xfrm>
            <a:off x="6346031" y="4036218"/>
            <a:ext cx="678656" cy="644724"/>
          </a:xfrm>
          <a:prstGeom prst="rect">
            <a:avLst/>
          </a:prstGeom>
        </p:spPr>
      </p:pic>
      <p:pic>
        <p:nvPicPr>
          <p:cNvPr id="10" name="Object 9" descr="preencoded.png"/>
          <p:cNvPicPr>
            <a:picLocks noChangeAspect="1"/>
          </p:cNvPicPr>
          <p:nvPr/>
        </p:nvPicPr>
        <p:blipFill>
          <a:blip r:embed="rId10"/>
          <a:stretch>
            <a:fillRect/>
          </a:stretch>
        </p:blipFill>
        <p:spPr>
          <a:xfrm>
            <a:off x="8224242" y="3702844"/>
            <a:ext cx="1154906" cy="1154906"/>
          </a:xfrm>
          <a:prstGeom prst="rect">
            <a:avLst/>
          </a:prstGeom>
        </p:spPr>
      </p:pic>
      <p:pic>
        <p:nvPicPr>
          <p:cNvPr id="11" name="Object 10" descr="preencoded.png"/>
          <p:cNvPicPr>
            <a:picLocks noChangeAspect="1"/>
          </p:cNvPicPr>
          <p:nvPr/>
        </p:nvPicPr>
        <p:blipFill>
          <a:blip r:embed="rId11"/>
          <a:stretch>
            <a:fillRect/>
          </a:stretch>
        </p:blipFill>
        <p:spPr>
          <a:xfrm>
            <a:off x="8453438" y="3929063"/>
            <a:ext cx="678656" cy="678656"/>
          </a:xfrm>
          <a:prstGeom prst="rect">
            <a:avLst/>
          </a:prstGeom>
        </p:spPr>
      </p:pic>
      <p:pic>
        <p:nvPicPr>
          <p:cNvPr id="12" name="Object 11" descr="preencoded.png"/>
          <p:cNvPicPr>
            <a:picLocks noChangeAspect="1"/>
          </p:cNvPicPr>
          <p:nvPr/>
        </p:nvPicPr>
        <p:blipFill>
          <a:blip r:embed="rId12"/>
          <a:stretch>
            <a:fillRect/>
          </a:stretch>
        </p:blipFill>
        <p:spPr>
          <a:xfrm>
            <a:off x="10233422" y="3690938"/>
            <a:ext cx="1154906" cy="1154906"/>
          </a:xfrm>
          <a:prstGeom prst="rect">
            <a:avLst/>
          </a:prstGeom>
        </p:spPr>
      </p:pic>
      <p:pic>
        <p:nvPicPr>
          <p:cNvPr id="13" name="Object 12" descr="preencoded.png"/>
          <p:cNvPicPr>
            <a:picLocks noChangeAspect="1"/>
          </p:cNvPicPr>
          <p:nvPr/>
        </p:nvPicPr>
        <p:blipFill>
          <a:blip r:embed="rId13"/>
          <a:stretch>
            <a:fillRect/>
          </a:stretch>
        </p:blipFill>
        <p:spPr>
          <a:xfrm>
            <a:off x="10465594" y="4036219"/>
            <a:ext cx="678656" cy="456979"/>
          </a:xfrm>
          <a:prstGeom prst="rect">
            <a:avLst/>
          </a:prstGeom>
        </p:spPr>
      </p:pic>
      <p:pic>
        <p:nvPicPr>
          <p:cNvPr id="14" name="Object 13" descr="preencoded.png"/>
          <p:cNvPicPr>
            <a:picLocks noChangeAspect="1"/>
          </p:cNvPicPr>
          <p:nvPr/>
        </p:nvPicPr>
        <p:blipFill>
          <a:blip r:embed="rId14"/>
          <a:stretch>
            <a:fillRect/>
          </a:stretch>
        </p:blipFill>
        <p:spPr>
          <a:xfrm>
            <a:off x="535782" y="4512469"/>
            <a:ext cx="2547937" cy="833437"/>
          </a:xfrm>
          <a:prstGeom prst="rect">
            <a:avLst/>
          </a:prstGeom>
        </p:spPr>
      </p:pic>
      <p:sp>
        <p:nvSpPr>
          <p:cNvPr id="15" name="Object 14"/>
          <p:cNvSpPr txBox="1"/>
          <p:nvPr/>
        </p:nvSpPr>
        <p:spPr>
          <a:xfrm>
            <a:off x="5238750" y="678656"/>
            <a:ext cx="6461968" cy="1488281"/>
          </a:xfrm>
          <a:prstGeom prst="rect">
            <a:avLst/>
          </a:prstGeom>
          <a:noFill/>
        </p:spPr>
        <p:txBody>
          <a:bodyPr wrap="square" rtlCol="0" anchor="ctr"/>
          <a:lstStyle/>
          <a:p>
            <a:pPr defTabSz="219456"/>
            <a:r>
              <a:rPr lang="en-US" sz="1512">
                <a:solidFill>
                  <a:srgbClr val="FFFFFF"/>
                </a:solidFill>
                <a:latin typeface="Open Sans" pitchFamily="34" charset="0"/>
                <a:ea typeface="Open Sans" pitchFamily="34" charset="-122"/>
                <a:cs typeface="Open Sans" pitchFamily="34" charset="-120"/>
              </a:rPr>
              <a:t>The NNME’s </a:t>
            </a:r>
            <a:r>
              <a:rPr lang="en-US" sz="1512" b="1">
                <a:solidFill>
                  <a:srgbClr val="FFFFFF"/>
                </a:solidFill>
                <a:latin typeface="Open Sans" pitchFamily="34" charset="0"/>
                <a:ea typeface="Open Sans" pitchFamily="34" charset="-122"/>
                <a:cs typeface="Open Sans" pitchFamily="34" charset="-120"/>
              </a:rPr>
              <a:t>mission</a:t>
            </a:r>
            <a:r>
              <a:rPr lang="en-US" sz="1512">
                <a:solidFill>
                  <a:srgbClr val="FFFFFF"/>
                </a:solidFill>
                <a:latin typeface="Open Sans" pitchFamily="34" charset="0"/>
                <a:ea typeface="Open Sans" pitchFamily="34" charset="-122"/>
                <a:cs typeface="Open Sans" pitchFamily="34" charset="-120"/>
              </a:rPr>
              <a:t> is clear: equip all Americans with employer-aligned curriculum and hands-on learning that lead to microelectronics careers—advancing U.S. innovation, competitiveness, and prosperity. Our </a:t>
            </a:r>
            <a:r>
              <a:rPr lang="en-US" sz="1512" b="1">
                <a:solidFill>
                  <a:srgbClr val="FFFFFF"/>
                </a:solidFill>
                <a:latin typeface="Open Sans" pitchFamily="34" charset="0"/>
                <a:ea typeface="Open Sans" pitchFamily="34" charset="-122"/>
                <a:cs typeface="Open Sans" pitchFamily="34" charset="-120"/>
              </a:rPr>
              <a:t>vision</a:t>
            </a:r>
            <a:r>
              <a:rPr lang="en-US" sz="1512">
                <a:solidFill>
                  <a:srgbClr val="FFFFFF"/>
                </a:solidFill>
                <a:latin typeface="Open Sans" pitchFamily="34" charset="0"/>
                <a:ea typeface="Open Sans" pitchFamily="34" charset="-122"/>
                <a:cs typeface="Open Sans" pitchFamily="34" charset="-120"/>
              </a:rPr>
              <a:t> is a unified, adaptable national talent ecosystem where education, industry, and opportunity move in lockstep to meet the evolving needs of the semiconductor sector.</a:t>
            </a:r>
            <a:endParaRPr lang="en-US" sz="432">
              <a:solidFill>
                <a:prstClr val="black"/>
              </a:solidFill>
              <a:latin typeface="Arial"/>
            </a:endParaRPr>
          </a:p>
        </p:txBody>
      </p:sp>
      <p:sp>
        <p:nvSpPr>
          <p:cNvPr id="16" name="Object 15"/>
          <p:cNvSpPr txBox="1"/>
          <p:nvPr/>
        </p:nvSpPr>
        <p:spPr>
          <a:xfrm>
            <a:off x="3693914" y="5080992"/>
            <a:ext cx="1891605" cy="464344"/>
          </a:xfrm>
          <a:prstGeom prst="rect">
            <a:avLst/>
          </a:prstGeom>
          <a:noFill/>
        </p:spPr>
        <p:txBody>
          <a:bodyPr wrap="square" rtlCol="0" anchor="ctr"/>
          <a:lstStyle/>
          <a:p>
            <a:pPr algn="ctr" defTabSz="219456"/>
            <a:r>
              <a:rPr lang="en-US" sz="1416">
                <a:solidFill>
                  <a:srgbClr val="FFFFFF"/>
                </a:solidFill>
                <a:latin typeface="Open Sans" pitchFamily="34" charset="0"/>
                <a:ea typeface="Open Sans" pitchFamily="34" charset="-122"/>
                <a:cs typeface="Open Sans" pitchFamily="34" charset="-120"/>
              </a:rPr>
              <a:t>Unifies fragmented</a:t>
            </a:r>
          </a:p>
          <a:p>
            <a:pPr algn="ctr" defTabSz="219456"/>
            <a:r>
              <a:rPr lang="en-US" sz="1416">
                <a:solidFill>
                  <a:srgbClr val="FFFFFF"/>
                </a:solidFill>
                <a:latin typeface="Open Sans" pitchFamily="34" charset="0"/>
                <a:ea typeface="Open Sans" pitchFamily="34" charset="-122"/>
                <a:cs typeface="Open Sans" pitchFamily="34" charset="-120"/>
              </a:rPr>
              <a:t>training &amp; curricula</a:t>
            </a:r>
            <a:endParaRPr lang="en-US" sz="432">
              <a:solidFill>
                <a:prstClr val="black"/>
              </a:solidFill>
              <a:latin typeface="Arial"/>
            </a:endParaRPr>
          </a:p>
        </p:txBody>
      </p:sp>
      <p:sp>
        <p:nvSpPr>
          <p:cNvPr id="17" name="Object 16"/>
          <p:cNvSpPr txBox="1"/>
          <p:nvPr/>
        </p:nvSpPr>
        <p:spPr>
          <a:xfrm>
            <a:off x="690562" y="738187"/>
            <a:ext cx="3673376" cy="1369219"/>
          </a:xfrm>
          <a:prstGeom prst="rect">
            <a:avLst/>
          </a:prstGeom>
          <a:noFill/>
        </p:spPr>
        <p:txBody>
          <a:bodyPr wrap="square" rtlCol="0" anchor="ctr"/>
          <a:lstStyle/>
          <a:p>
            <a:pPr defTabSz="219456"/>
            <a:r>
              <a:rPr lang="en-US" sz="2256" b="1">
                <a:solidFill>
                  <a:srgbClr val="FFFFFF"/>
                </a:solidFill>
                <a:latin typeface="Open Sans" pitchFamily="34" charset="0"/>
                <a:ea typeface="Open Sans" pitchFamily="34" charset="-122"/>
                <a:cs typeface="Open Sans" pitchFamily="34" charset="-120"/>
              </a:rPr>
              <a:t>America’s Gold Standard for Employer-Aligned Microelectronics Curriculum and Training</a:t>
            </a:r>
            <a:endParaRPr lang="en-US" sz="432">
              <a:solidFill>
                <a:prstClr val="black"/>
              </a:solidFill>
              <a:latin typeface="Arial"/>
            </a:endParaRPr>
          </a:p>
        </p:txBody>
      </p:sp>
      <p:sp>
        <p:nvSpPr>
          <p:cNvPr id="18" name="Object 17"/>
          <p:cNvSpPr txBox="1"/>
          <p:nvPr/>
        </p:nvSpPr>
        <p:spPr>
          <a:xfrm>
            <a:off x="5762625" y="5066109"/>
            <a:ext cx="1891605" cy="702469"/>
          </a:xfrm>
          <a:prstGeom prst="rect">
            <a:avLst/>
          </a:prstGeom>
          <a:noFill/>
        </p:spPr>
        <p:txBody>
          <a:bodyPr wrap="square" rtlCol="0" anchor="ctr"/>
          <a:lstStyle/>
          <a:p>
            <a:pPr algn="ctr" defTabSz="219456"/>
            <a:r>
              <a:rPr lang="en-US" sz="1416">
                <a:solidFill>
                  <a:srgbClr val="FFFFFF"/>
                </a:solidFill>
                <a:latin typeface="Open Sans" pitchFamily="34" charset="0"/>
                <a:ea typeface="Open Sans" pitchFamily="34" charset="-122"/>
                <a:cs typeface="Open Sans" pitchFamily="34" charset="-120"/>
              </a:rPr>
              <a:t>Creates a national</a:t>
            </a:r>
          </a:p>
          <a:p>
            <a:pPr algn="ctr" defTabSz="219456"/>
            <a:r>
              <a:rPr lang="en-US" sz="1416">
                <a:solidFill>
                  <a:srgbClr val="FFFFFF"/>
                </a:solidFill>
                <a:latin typeface="Open Sans" pitchFamily="34" charset="0"/>
                <a:ea typeface="Open Sans" pitchFamily="34" charset="-122"/>
                <a:cs typeface="Open Sans" pitchFamily="34" charset="-120"/>
              </a:rPr>
              <a:t>standard for</a:t>
            </a:r>
          </a:p>
          <a:p>
            <a:pPr algn="ctr" defTabSz="219456"/>
            <a:r>
              <a:rPr lang="en-US" sz="1416">
                <a:solidFill>
                  <a:srgbClr val="FFFFFF"/>
                </a:solidFill>
                <a:latin typeface="Open Sans" pitchFamily="34" charset="0"/>
                <a:ea typeface="Open Sans" pitchFamily="34" charset="-122"/>
                <a:cs typeface="Open Sans" pitchFamily="34" charset="-120"/>
              </a:rPr>
              <a:t>excellence</a:t>
            </a:r>
            <a:endParaRPr lang="en-US" sz="432">
              <a:solidFill>
                <a:prstClr val="black"/>
              </a:solidFill>
              <a:latin typeface="Arial"/>
            </a:endParaRPr>
          </a:p>
        </p:txBody>
      </p:sp>
      <p:sp>
        <p:nvSpPr>
          <p:cNvPr id="19" name="Object 18"/>
          <p:cNvSpPr txBox="1"/>
          <p:nvPr/>
        </p:nvSpPr>
        <p:spPr>
          <a:xfrm>
            <a:off x="7881938" y="5060156"/>
            <a:ext cx="1891605" cy="690563"/>
          </a:xfrm>
          <a:prstGeom prst="rect">
            <a:avLst/>
          </a:prstGeom>
          <a:noFill/>
        </p:spPr>
        <p:txBody>
          <a:bodyPr wrap="square" rtlCol="0" anchor="ctr"/>
          <a:lstStyle/>
          <a:p>
            <a:pPr algn="ctr" defTabSz="219456"/>
            <a:r>
              <a:rPr lang="en-US" sz="1416">
                <a:solidFill>
                  <a:srgbClr val="FFFFFF"/>
                </a:solidFill>
                <a:latin typeface="Open Sans" pitchFamily="34" charset="0"/>
                <a:ea typeface="Open Sans" pitchFamily="34" charset="-122"/>
                <a:cs typeface="Open Sans" pitchFamily="34" charset="-120"/>
              </a:rPr>
              <a:t>Expands access</a:t>
            </a:r>
          </a:p>
          <a:p>
            <a:pPr algn="ctr" defTabSz="219456"/>
            <a:r>
              <a:rPr lang="en-US" sz="1416">
                <a:solidFill>
                  <a:srgbClr val="FFFFFF"/>
                </a:solidFill>
                <a:latin typeface="Open Sans" pitchFamily="34" charset="0"/>
                <a:ea typeface="Open Sans" pitchFamily="34" charset="-122"/>
                <a:cs typeface="Open Sans" pitchFamily="34" charset="-120"/>
              </a:rPr>
              <a:t>for students and</a:t>
            </a:r>
          </a:p>
          <a:p>
            <a:pPr algn="ctr" defTabSz="219456"/>
            <a:r>
              <a:rPr lang="en-US" sz="1416">
                <a:solidFill>
                  <a:srgbClr val="FFFFFF"/>
                </a:solidFill>
                <a:latin typeface="Open Sans" pitchFamily="34" charset="0"/>
                <a:ea typeface="Open Sans" pitchFamily="34" charset="-122"/>
                <a:cs typeface="Open Sans" pitchFamily="34" charset="-120"/>
              </a:rPr>
              <a:t>workers</a:t>
            </a:r>
            <a:endParaRPr lang="en-US" sz="432">
              <a:solidFill>
                <a:prstClr val="black"/>
              </a:solidFill>
              <a:latin typeface="Arial"/>
            </a:endParaRPr>
          </a:p>
        </p:txBody>
      </p:sp>
      <p:sp>
        <p:nvSpPr>
          <p:cNvPr id="20" name="Object 19"/>
          <p:cNvSpPr txBox="1"/>
          <p:nvPr/>
        </p:nvSpPr>
        <p:spPr>
          <a:xfrm>
            <a:off x="9882188" y="5060156"/>
            <a:ext cx="1891605" cy="690563"/>
          </a:xfrm>
          <a:prstGeom prst="rect">
            <a:avLst/>
          </a:prstGeom>
          <a:noFill/>
        </p:spPr>
        <p:txBody>
          <a:bodyPr wrap="square" rtlCol="0" anchor="ctr"/>
          <a:lstStyle/>
          <a:p>
            <a:pPr algn="ctr" defTabSz="219456"/>
            <a:r>
              <a:rPr lang="en-US" sz="1416">
                <a:solidFill>
                  <a:srgbClr val="FFFFFF"/>
                </a:solidFill>
                <a:latin typeface="Open Sans" pitchFamily="34" charset="0"/>
                <a:ea typeface="Open Sans" pitchFamily="34" charset="-122"/>
                <a:cs typeface="Open Sans" pitchFamily="34" charset="-120"/>
              </a:rPr>
              <a:t>Ensures a skilled</a:t>
            </a:r>
          </a:p>
          <a:p>
            <a:pPr algn="ctr" defTabSz="219456"/>
            <a:r>
              <a:rPr lang="en-US" sz="1416">
                <a:solidFill>
                  <a:srgbClr val="FFFFFF"/>
                </a:solidFill>
                <a:latin typeface="Open Sans" pitchFamily="34" charset="0"/>
                <a:ea typeface="Open Sans" pitchFamily="34" charset="-122"/>
                <a:cs typeface="Open Sans" pitchFamily="34" charset="-120"/>
              </a:rPr>
              <a:t>talent pipeline</a:t>
            </a:r>
          </a:p>
          <a:p>
            <a:pPr algn="ctr" defTabSz="219456"/>
            <a:r>
              <a:rPr lang="en-US" sz="1416">
                <a:solidFill>
                  <a:srgbClr val="FFFFFF"/>
                </a:solidFill>
                <a:latin typeface="Open Sans" pitchFamily="34" charset="0"/>
                <a:ea typeface="Open Sans" pitchFamily="34" charset="-122"/>
                <a:cs typeface="Open Sans" pitchFamily="34" charset="-120"/>
              </a:rPr>
              <a:t>for industry</a:t>
            </a:r>
            <a:endParaRPr lang="en-US" sz="432">
              <a:solidFill>
                <a:prstClr val="black"/>
              </a:solidFill>
              <a:latin typeface="Arial"/>
            </a:endParaRPr>
          </a:p>
        </p:txBody>
      </p:sp>
      <p:sp>
        <p:nvSpPr>
          <p:cNvPr id="21" name="Object 20"/>
          <p:cNvSpPr txBox="1"/>
          <p:nvPr/>
        </p:nvSpPr>
        <p:spPr>
          <a:xfrm>
            <a:off x="535781" y="4060031"/>
            <a:ext cx="2611636" cy="285750"/>
          </a:xfrm>
          <a:prstGeom prst="rect">
            <a:avLst/>
          </a:prstGeom>
          <a:noFill/>
        </p:spPr>
        <p:txBody>
          <a:bodyPr wrap="square" rtlCol="0" anchor="ctr"/>
          <a:lstStyle/>
          <a:p>
            <a:pPr algn="ctr" defTabSz="219456">
              <a:lnSpc>
                <a:spcPts val="2256"/>
              </a:lnSpc>
            </a:pPr>
            <a:r>
              <a:rPr lang="en-US" sz="1872">
                <a:solidFill>
                  <a:srgbClr val="FFFFFF"/>
                </a:solidFill>
                <a:latin typeface="Open Sans" pitchFamily="34" charset="0"/>
                <a:ea typeface="Open Sans" pitchFamily="34" charset="-122"/>
                <a:cs typeface="Open Sans" pitchFamily="34" charset="-120"/>
              </a:rPr>
              <a:t>Significance of the </a:t>
            </a:r>
            <a:endParaRPr lang="en-US" sz="432">
              <a:solidFill>
                <a:prstClr val="black"/>
              </a:solidFill>
              <a:latin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a:stretch>
            <a:fillRect/>
          </a:stretch>
        </p:blipFill>
        <p:spPr>
          <a:xfrm>
            <a:off x="6536532" y="1928812"/>
            <a:ext cx="5024437" cy="3738563"/>
          </a:xfrm>
          <a:prstGeom prst="rect">
            <a:avLst/>
          </a:prstGeom>
        </p:spPr>
      </p:pic>
      <p:pic>
        <p:nvPicPr>
          <p:cNvPr id="5" name="Object 4" descr="preencoded.png"/>
          <p:cNvPicPr>
            <a:picLocks noChangeAspect="1"/>
          </p:cNvPicPr>
          <p:nvPr/>
        </p:nvPicPr>
        <p:blipFill>
          <a:blip r:embed="rId5"/>
          <a:stretch>
            <a:fillRect/>
          </a:stretch>
        </p:blipFill>
        <p:spPr>
          <a:xfrm>
            <a:off x="7167563" y="559594"/>
            <a:ext cx="4395107" cy="571500"/>
          </a:xfrm>
          <a:prstGeom prst="rect">
            <a:avLst/>
          </a:prstGeom>
        </p:spPr>
      </p:pic>
      <p:sp>
        <p:nvSpPr>
          <p:cNvPr id="6" name="Object 5"/>
          <p:cNvSpPr txBox="1"/>
          <p:nvPr/>
        </p:nvSpPr>
        <p:spPr>
          <a:xfrm>
            <a:off x="666750" y="738187"/>
            <a:ext cx="6069409" cy="785813"/>
          </a:xfrm>
          <a:prstGeom prst="rect">
            <a:avLst/>
          </a:prstGeom>
          <a:noFill/>
        </p:spPr>
        <p:txBody>
          <a:bodyPr wrap="square" rtlCol="0" anchor="ctr"/>
          <a:lstStyle/>
          <a:p>
            <a:pPr defTabSz="219456">
              <a:lnSpc>
                <a:spcPts val="3096"/>
              </a:lnSpc>
            </a:pPr>
            <a:r>
              <a:rPr lang="en-US" sz="3096" b="1">
                <a:solidFill>
                  <a:srgbClr val="000000"/>
                </a:solidFill>
                <a:latin typeface="Open Sans" pitchFamily="34" charset="0"/>
                <a:ea typeface="Open Sans" pitchFamily="34" charset="-122"/>
                <a:cs typeface="Open Sans" pitchFamily="34" charset="-120"/>
              </a:rPr>
              <a:t>Connecting National Strategy to Regional Action</a:t>
            </a:r>
            <a:endParaRPr lang="en-US" sz="432">
              <a:solidFill>
                <a:prstClr val="black"/>
              </a:solidFill>
              <a:latin typeface="Arial"/>
            </a:endParaRPr>
          </a:p>
        </p:txBody>
      </p:sp>
      <p:sp>
        <p:nvSpPr>
          <p:cNvPr id="7" name="Object 6"/>
          <p:cNvSpPr txBox="1"/>
          <p:nvPr/>
        </p:nvSpPr>
        <p:spPr>
          <a:xfrm>
            <a:off x="666750" y="2166937"/>
            <a:ext cx="4954786" cy="3893344"/>
          </a:xfrm>
          <a:prstGeom prst="rect">
            <a:avLst/>
          </a:prstGeom>
          <a:noFill/>
        </p:spPr>
        <p:txBody>
          <a:bodyPr wrap="square" rtlCol="0" anchor="ctr"/>
          <a:lstStyle/>
          <a:p>
            <a:pPr defTabSz="219456"/>
            <a:r>
              <a:rPr lang="en-US" sz="1224">
                <a:solidFill>
                  <a:srgbClr val="333333"/>
                </a:solidFill>
                <a:latin typeface="Open Sans" pitchFamily="34" charset="0"/>
                <a:ea typeface="Open Sans" pitchFamily="34" charset="-122"/>
                <a:cs typeface="Open Sans" pitchFamily="34" charset="-120"/>
              </a:rPr>
              <a:t>The U.S. faces a projected need for 170,000 additional semiconductor workers by 2030, but scaling the talent pipeline is constrained by systemic challenges. These include misalignment between education and industry needs, inequitable access to resources, chronic underinvestment in education and training activities and facilities, outdated workforce development capabilities, fragmented training ecosystems, and limited awareness of semiconductor career opportunities.</a:t>
            </a:r>
          </a:p>
          <a:p>
            <a:pPr defTabSz="219456"/>
            <a:r>
              <a:rPr lang="en-US" sz="1224">
                <a:solidFill>
                  <a:srgbClr val="333333"/>
                </a:solidFill>
                <a:latin typeface="Open Sans" pitchFamily="34" charset="0"/>
                <a:ea typeface="Open Sans" pitchFamily="34" charset="-122"/>
                <a:cs typeface="Open Sans" pitchFamily="34" charset="-120"/>
              </a:rPr>
              <a:t>
</a:t>
            </a:r>
            <a:r>
              <a:rPr lang="en-US" sz="1224" b="1">
                <a:solidFill>
                  <a:srgbClr val="333333"/>
                </a:solidFill>
                <a:latin typeface="Open Sans" pitchFamily="34" charset="0"/>
                <a:ea typeface="Open Sans" pitchFamily="34" charset="-122"/>
                <a:cs typeface="Open Sans" pitchFamily="34" charset="-120"/>
              </a:rPr>
              <a:t>Regional Nodes change this.</a:t>
            </a:r>
          </a:p>
          <a:p>
            <a:pPr defTabSz="219456"/>
            <a:r>
              <a:rPr lang="en-US" sz="1224" b="1">
                <a:solidFill>
                  <a:srgbClr val="333333"/>
                </a:solidFill>
                <a:latin typeface="Open Sans" pitchFamily="34" charset="0"/>
                <a:ea typeface="Open Sans" pitchFamily="34" charset="-122"/>
                <a:cs typeface="Open Sans" pitchFamily="34" charset="-120"/>
              </a:rPr>
              <a:t>
</a:t>
            </a:r>
            <a:r>
              <a:rPr lang="en-US" sz="1224">
                <a:solidFill>
                  <a:srgbClr val="333333"/>
                </a:solidFill>
                <a:latin typeface="Open Sans" pitchFamily="34" charset="0"/>
                <a:ea typeface="Open Sans" pitchFamily="34" charset="-122"/>
                <a:cs typeface="Open Sans" pitchFamily="34" charset="-120"/>
              </a:rPr>
              <a:t>Regional Nodes will serve as coordinating hubs that align regional stakeholders to develop and deliver industry-aligned education and training, expand equitable access, and strengthen pathways into high-demand semiconductor careers. Nodes will modernize and upgrade education and training activities and facilities, integrate emerging technologies, connect education providers with employers, scale work-based learning, build regional and community awareness, and align federal, state, and industry initiatives as part of a nationally coordinated strategy led by the NNME Hub.</a:t>
            </a:r>
            <a:endParaRPr lang="en-US" sz="432">
              <a:solidFill>
                <a:prstClr val="black"/>
              </a:solidFill>
              <a:latin typeface="Arial"/>
            </a:endParaRPr>
          </a:p>
        </p:txBody>
      </p:sp>
      <p:sp>
        <p:nvSpPr>
          <p:cNvPr id="8" name="Object 7"/>
          <p:cNvSpPr txBox="1"/>
          <p:nvPr/>
        </p:nvSpPr>
        <p:spPr>
          <a:xfrm>
            <a:off x="6822281" y="5762625"/>
            <a:ext cx="4564261" cy="345281"/>
          </a:xfrm>
          <a:prstGeom prst="rect">
            <a:avLst/>
          </a:prstGeom>
          <a:noFill/>
        </p:spPr>
        <p:txBody>
          <a:bodyPr wrap="square" rtlCol="0" anchor="ctr"/>
          <a:lstStyle/>
          <a:p>
            <a:pPr algn="ctr" defTabSz="219456">
              <a:lnSpc>
                <a:spcPts val="1368"/>
              </a:lnSpc>
            </a:pPr>
            <a:r>
              <a:rPr lang="en-US" sz="1128" i="1">
                <a:solidFill>
                  <a:srgbClr val="333333"/>
                </a:solidFill>
                <a:latin typeface="Open Sans" pitchFamily="34" charset="0"/>
                <a:ea typeface="Open Sans" pitchFamily="34" charset="-122"/>
                <a:cs typeface="Open Sans" pitchFamily="34" charset="-120"/>
              </a:rPr>
              <a:t>Performers may include industry, colleges and universities, workforce development organizations, K-12 Schools, EDO's, etc.</a:t>
            </a:r>
            <a:endParaRPr lang="en-US" sz="432">
              <a:solidFill>
                <a:prstClr val="black"/>
              </a:solidFill>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a:stretch>
            <a:fillRect/>
          </a:stretch>
        </p:blipFill>
        <p:spPr>
          <a:xfrm>
            <a:off x="6119812" y="1869281"/>
            <a:ext cx="5267495" cy="4202906"/>
          </a:xfrm>
          <a:prstGeom prst="rect">
            <a:avLst/>
          </a:prstGeom>
        </p:spPr>
      </p:pic>
      <p:pic>
        <p:nvPicPr>
          <p:cNvPr id="5" name="Object 4" descr="preencoded.png"/>
          <p:cNvPicPr>
            <a:picLocks noChangeAspect="1"/>
          </p:cNvPicPr>
          <p:nvPr/>
        </p:nvPicPr>
        <p:blipFill>
          <a:blip r:embed="rId5"/>
          <a:stretch>
            <a:fillRect/>
          </a:stretch>
        </p:blipFill>
        <p:spPr>
          <a:xfrm>
            <a:off x="9084469" y="500063"/>
            <a:ext cx="285750" cy="277859"/>
          </a:xfrm>
          <a:prstGeom prst="rect">
            <a:avLst/>
          </a:prstGeom>
        </p:spPr>
      </p:pic>
      <p:pic>
        <p:nvPicPr>
          <p:cNvPr id="6" name="Object 5" descr="preencoded.png"/>
          <p:cNvPicPr>
            <a:picLocks noChangeAspect="1"/>
          </p:cNvPicPr>
          <p:nvPr/>
        </p:nvPicPr>
        <p:blipFill>
          <a:blip r:embed="rId6"/>
          <a:stretch>
            <a:fillRect/>
          </a:stretch>
        </p:blipFill>
        <p:spPr>
          <a:xfrm>
            <a:off x="750094" y="976313"/>
            <a:ext cx="4487740" cy="583406"/>
          </a:xfrm>
          <a:prstGeom prst="rect">
            <a:avLst/>
          </a:prstGeom>
        </p:spPr>
      </p:pic>
      <p:sp>
        <p:nvSpPr>
          <p:cNvPr id="7" name="Object 6"/>
          <p:cNvSpPr txBox="1"/>
          <p:nvPr/>
        </p:nvSpPr>
        <p:spPr>
          <a:xfrm>
            <a:off x="738187" y="1976438"/>
            <a:ext cx="5003602" cy="1095375"/>
          </a:xfrm>
          <a:prstGeom prst="rect">
            <a:avLst/>
          </a:prstGeom>
          <a:noFill/>
        </p:spPr>
        <p:txBody>
          <a:bodyPr wrap="square" rtlCol="0" anchor="ctr"/>
          <a:lstStyle/>
          <a:p>
            <a:pPr defTabSz="219456">
              <a:lnSpc>
                <a:spcPts val="4344"/>
              </a:lnSpc>
            </a:pPr>
            <a:r>
              <a:rPr lang="en-US" sz="3936" b="1">
                <a:solidFill>
                  <a:srgbClr val="000000"/>
                </a:solidFill>
                <a:latin typeface="Open Sans" pitchFamily="34" charset="0"/>
                <a:ea typeface="Open Sans" pitchFamily="34" charset="-122"/>
                <a:cs typeface="Open Sans" pitchFamily="34" charset="-120"/>
              </a:rPr>
              <a:t>NNME Landscape Analysis</a:t>
            </a:r>
            <a:endParaRPr lang="en-US" sz="432">
              <a:solidFill>
                <a:prstClr val="black"/>
              </a:solidFill>
              <a:latin typeface="Arial"/>
            </a:endParaRPr>
          </a:p>
        </p:txBody>
      </p:sp>
      <p:sp>
        <p:nvSpPr>
          <p:cNvPr id="8" name="Object 7"/>
          <p:cNvSpPr txBox="1"/>
          <p:nvPr/>
        </p:nvSpPr>
        <p:spPr>
          <a:xfrm>
            <a:off x="738188" y="3321844"/>
            <a:ext cx="4915123" cy="2797969"/>
          </a:xfrm>
          <a:prstGeom prst="rect">
            <a:avLst/>
          </a:prstGeom>
          <a:noFill/>
        </p:spPr>
        <p:txBody>
          <a:bodyPr wrap="square" rtlCol="0" anchor="ctr"/>
          <a:lstStyle/>
          <a:p>
            <a:pPr defTabSz="219456"/>
            <a:r>
              <a:rPr lang="en-US" sz="1320">
                <a:solidFill>
                  <a:srgbClr val="000000"/>
                </a:solidFill>
                <a:latin typeface="Open Sans" pitchFamily="34" charset="0"/>
                <a:ea typeface="Open Sans" pitchFamily="34" charset="-122"/>
                <a:cs typeface="Open Sans" pitchFamily="34" charset="-120"/>
              </a:rPr>
              <a:t>The National Landscape Analysis, developed with analytical support from McKinsey, will deliver a clear, data-driven picture of the U.S. semiconductor talent pipeline—mapping existing programs, identifying gaps and strengths, assessing regional readiness, and establishing baseline metrics for workforce demand and capacity.</a:t>
            </a:r>
          </a:p>
          <a:p>
            <a:pPr defTabSz="219456"/>
            <a:r>
              <a:rPr lang="en-US" sz="1320">
                <a:solidFill>
                  <a:srgbClr val="000000"/>
                </a:solidFill>
                <a:latin typeface="Open Sans" pitchFamily="34" charset="0"/>
                <a:ea typeface="Open Sans" pitchFamily="34" charset="-122"/>
                <a:cs typeface="Open Sans" pitchFamily="34" charset="-120"/>
              </a:rPr>
              <a:t>
This work is foundational to the NNME. It will inform decisions about Regional Nodes, curriculum modernization, and partnership investments, and serve as the basis for a living analytical model that continuously tracks workforce supply and demand at both regional and national levels—ensuring alignment with industry needs and focus on long-term impact.</a:t>
            </a:r>
            <a:endParaRPr lang="en-US" sz="432">
              <a:solidFill>
                <a:prstClr val="black"/>
              </a:solidFill>
              <a:latin typeface="Arial"/>
            </a:endParaRPr>
          </a:p>
        </p:txBody>
      </p:sp>
      <p:sp>
        <p:nvSpPr>
          <p:cNvPr id="9" name="Object 8"/>
          <p:cNvSpPr txBox="1"/>
          <p:nvPr/>
        </p:nvSpPr>
        <p:spPr>
          <a:xfrm>
            <a:off x="8882062" y="488156"/>
            <a:ext cx="2729394" cy="285750"/>
          </a:xfrm>
          <a:prstGeom prst="rect">
            <a:avLst/>
          </a:prstGeom>
          <a:noFill/>
        </p:spPr>
        <p:txBody>
          <a:bodyPr wrap="square" rtlCol="0" anchor="ctr"/>
          <a:lstStyle/>
          <a:p>
            <a:pPr algn="r" defTabSz="219456">
              <a:lnSpc>
                <a:spcPts val="2256"/>
              </a:lnSpc>
            </a:pPr>
            <a:r>
              <a:rPr lang="en-US" sz="1872" b="1" i="1">
                <a:solidFill>
                  <a:srgbClr val="333333"/>
                </a:solidFill>
                <a:latin typeface="Open Sans" pitchFamily="34" charset="0"/>
                <a:ea typeface="Open Sans" pitchFamily="34" charset="-122"/>
                <a:cs typeface="Open Sans" pitchFamily="34" charset="-120"/>
              </a:rPr>
              <a:t>Status: In Progress</a:t>
            </a:r>
            <a:endParaRPr lang="en-US" sz="432">
              <a:solidFill>
                <a:prstClr val="black"/>
              </a:solidFill>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a:stretch>
            <a:fillRect/>
          </a:stretch>
        </p:blipFill>
        <p:spPr>
          <a:xfrm>
            <a:off x="750094" y="714375"/>
            <a:ext cx="4774406" cy="619125"/>
          </a:xfrm>
          <a:prstGeom prst="rect">
            <a:avLst/>
          </a:prstGeom>
        </p:spPr>
      </p:pic>
      <p:pic>
        <p:nvPicPr>
          <p:cNvPr id="5" name="Object 4" descr="preencoded.png"/>
          <p:cNvPicPr>
            <a:picLocks noChangeAspect="1"/>
          </p:cNvPicPr>
          <p:nvPr/>
        </p:nvPicPr>
        <p:blipFill>
          <a:blip r:embed="rId5"/>
          <a:stretch>
            <a:fillRect/>
          </a:stretch>
        </p:blipFill>
        <p:spPr>
          <a:xfrm>
            <a:off x="6119812" y="1559719"/>
            <a:ext cx="5657225" cy="4512469"/>
          </a:xfrm>
          <a:prstGeom prst="rect">
            <a:avLst/>
          </a:prstGeom>
        </p:spPr>
      </p:pic>
      <p:pic>
        <p:nvPicPr>
          <p:cNvPr id="6" name="Object 5" descr="preencoded.png"/>
          <p:cNvPicPr>
            <a:picLocks noChangeAspect="1"/>
          </p:cNvPicPr>
          <p:nvPr/>
        </p:nvPicPr>
        <p:blipFill>
          <a:blip r:embed="rId6"/>
          <a:stretch>
            <a:fillRect/>
          </a:stretch>
        </p:blipFill>
        <p:spPr>
          <a:xfrm>
            <a:off x="9072563" y="500063"/>
            <a:ext cx="285750" cy="277859"/>
          </a:xfrm>
          <a:prstGeom prst="rect">
            <a:avLst/>
          </a:prstGeom>
        </p:spPr>
      </p:pic>
      <p:pic>
        <p:nvPicPr>
          <p:cNvPr id="7" name="Object 6" descr="preencoded.png"/>
          <p:cNvPicPr>
            <a:picLocks noChangeAspect="1"/>
          </p:cNvPicPr>
          <p:nvPr/>
        </p:nvPicPr>
        <p:blipFill>
          <a:blip r:embed="rId7"/>
          <a:stretch>
            <a:fillRect/>
          </a:stretch>
        </p:blipFill>
        <p:spPr>
          <a:xfrm>
            <a:off x="750094" y="1845469"/>
            <a:ext cx="4774406" cy="1119187"/>
          </a:xfrm>
          <a:prstGeom prst="rect">
            <a:avLst/>
          </a:prstGeom>
        </p:spPr>
      </p:pic>
      <p:sp>
        <p:nvSpPr>
          <p:cNvPr id="8" name="Object 7"/>
          <p:cNvSpPr txBox="1"/>
          <p:nvPr/>
        </p:nvSpPr>
        <p:spPr>
          <a:xfrm>
            <a:off x="738188" y="3321844"/>
            <a:ext cx="4915123" cy="2571750"/>
          </a:xfrm>
          <a:prstGeom prst="rect">
            <a:avLst/>
          </a:prstGeom>
          <a:noFill/>
        </p:spPr>
        <p:txBody>
          <a:bodyPr wrap="square" rtlCol="0" anchor="ctr"/>
          <a:lstStyle/>
          <a:p>
            <a:pPr defTabSz="219456"/>
            <a:r>
              <a:rPr lang="en-US" sz="1416">
                <a:solidFill>
                  <a:srgbClr val="000000"/>
                </a:solidFill>
                <a:latin typeface="Open Sans" pitchFamily="34" charset="0"/>
                <a:ea typeface="Open Sans" pitchFamily="34" charset="-122"/>
                <a:cs typeface="Open Sans" pitchFamily="34" charset="-120"/>
              </a:rPr>
              <a:t>SemiSphere™ will transform semiconductor training with fresh, industry-aligned content designed to keep pace with rapid technological change. The platform will empower educators with modern modules and clear pathways that reflect real workforce needs.</a:t>
            </a:r>
          </a:p>
          <a:p>
            <a:pPr defTabSz="219456"/>
            <a:r>
              <a:rPr lang="en-US" sz="1416">
                <a:solidFill>
                  <a:srgbClr val="000000"/>
                </a:solidFill>
                <a:latin typeface="Open Sans" pitchFamily="34" charset="0"/>
                <a:ea typeface="Open Sans" pitchFamily="34" charset="-122"/>
                <a:cs typeface="Open Sans" pitchFamily="34" charset="-120"/>
              </a:rPr>
              <a:t>
SemiSphere™ will serve as the national first-stop portal where K–12 teachers, community colleges, and universities can access high-quality resources, exchange proven approaches to curriculum design, instruction, and assessment, and connect directly with the broader microelectronics ecosystem.</a:t>
            </a:r>
            <a:endParaRPr lang="en-US" sz="432">
              <a:solidFill>
                <a:prstClr val="black"/>
              </a:solidFill>
              <a:latin typeface="Arial"/>
            </a:endParaRPr>
          </a:p>
        </p:txBody>
      </p:sp>
      <p:sp>
        <p:nvSpPr>
          <p:cNvPr id="9" name="Object 8"/>
          <p:cNvSpPr txBox="1"/>
          <p:nvPr/>
        </p:nvSpPr>
        <p:spPr>
          <a:xfrm>
            <a:off x="8882062" y="488156"/>
            <a:ext cx="2729394" cy="285750"/>
          </a:xfrm>
          <a:prstGeom prst="rect">
            <a:avLst/>
          </a:prstGeom>
          <a:noFill/>
        </p:spPr>
        <p:txBody>
          <a:bodyPr wrap="square" rtlCol="0" anchor="ctr"/>
          <a:lstStyle/>
          <a:p>
            <a:pPr algn="r" defTabSz="219456">
              <a:lnSpc>
                <a:spcPts val="2256"/>
              </a:lnSpc>
            </a:pPr>
            <a:r>
              <a:rPr lang="en-US" sz="1872" b="1" i="1">
                <a:solidFill>
                  <a:srgbClr val="333333"/>
                </a:solidFill>
                <a:latin typeface="Open Sans" pitchFamily="34" charset="0"/>
                <a:ea typeface="Open Sans" pitchFamily="34" charset="-122"/>
                <a:cs typeface="Open Sans" pitchFamily="34" charset="-120"/>
              </a:rPr>
              <a:t>Status: In Progress</a:t>
            </a:r>
            <a:endParaRPr lang="en-US" sz="432">
              <a:solidFill>
                <a:prstClr val="black"/>
              </a:solidFill>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a:stretch>
            <a:fillRect/>
          </a:stretch>
        </p:blipFill>
        <p:spPr>
          <a:xfrm>
            <a:off x="6119812" y="1559719"/>
            <a:ext cx="5657225" cy="4512469"/>
          </a:xfrm>
          <a:prstGeom prst="rect">
            <a:avLst/>
          </a:prstGeom>
        </p:spPr>
      </p:pic>
      <p:pic>
        <p:nvPicPr>
          <p:cNvPr id="5" name="Object 4" descr="preencoded.png"/>
          <p:cNvPicPr>
            <a:picLocks noChangeAspect="1"/>
          </p:cNvPicPr>
          <p:nvPr/>
        </p:nvPicPr>
        <p:blipFill>
          <a:blip r:embed="rId5"/>
          <a:stretch>
            <a:fillRect/>
          </a:stretch>
        </p:blipFill>
        <p:spPr>
          <a:xfrm>
            <a:off x="9227344" y="488156"/>
            <a:ext cx="225028" cy="285750"/>
          </a:xfrm>
          <a:prstGeom prst="rect">
            <a:avLst/>
          </a:prstGeom>
        </p:spPr>
      </p:pic>
      <p:pic>
        <p:nvPicPr>
          <p:cNvPr id="6" name="Object 5" descr="preencoded.png"/>
          <p:cNvPicPr>
            <a:picLocks noChangeAspect="1"/>
          </p:cNvPicPr>
          <p:nvPr/>
        </p:nvPicPr>
        <p:blipFill>
          <a:blip r:embed="rId6"/>
          <a:stretch>
            <a:fillRect/>
          </a:stretch>
        </p:blipFill>
        <p:spPr>
          <a:xfrm>
            <a:off x="750094" y="892969"/>
            <a:ext cx="4487740" cy="583406"/>
          </a:xfrm>
          <a:prstGeom prst="rect">
            <a:avLst/>
          </a:prstGeom>
        </p:spPr>
      </p:pic>
      <p:pic>
        <p:nvPicPr>
          <p:cNvPr id="7" name="Object 6" descr="preencoded.png"/>
          <p:cNvPicPr>
            <a:picLocks noChangeAspect="1"/>
          </p:cNvPicPr>
          <p:nvPr/>
        </p:nvPicPr>
        <p:blipFill>
          <a:blip r:embed="rId7"/>
          <a:stretch>
            <a:fillRect/>
          </a:stretch>
        </p:blipFill>
        <p:spPr>
          <a:xfrm>
            <a:off x="857250" y="2035969"/>
            <a:ext cx="4583906" cy="1071563"/>
          </a:xfrm>
          <a:prstGeom prst="rect">
            <a:avLst/>
          </a:prstGeom>
        </p:spPr>
      </p:pic>
      <p:sp>
        <p:nvSpPr>
          <p:cNvPr id="8" name="Object 7"/>
          <p:cNvSpPr txBox="1"/>
          <p:nvPr/>
        </p:nvSpPr>
        <p:spPr>
          <a:xfrm>
            <a:off x="738188" y="3321844"/>
            <a:ext cx="4915123" cy="2357437"/>
          </a:xfrm>
          <a:prstGeom prst="rect">
            <a:avLst/>
          </a:prstGeom>
          <a:noFill/>
        </p:spPr>
        <p:txBody>
          <a:bodyPr wrap="square" lIns="91440" tIns="45720" rIns="91440" bIns="45720" rtlCol="0" anchor="ctr"/>
          <a:lstStyle/>
          <a:p>
            <a:pPr defTabSz="219456"/>
            <a:r>
              <a:rPr lang="en-US" sz="1400" err="1">
                <a:solidFill>
                  <a:srgbClr val="000000"/>
                </a:solidFill>
                <a:latin typeface="Open Sans"/>
                <a:ea typeface="Open Sans"/>
                <a:cs typeface="Open Sans"/>
              </a:rPr>
              <a:t>ChipPath</a:t>
            </a:r>
            <a:r>
              <a:rPr lang="en-US" sz="1400">
                <a:solidFill>
                  <a:srgbClr val="000000"/>
                </a:solidFill>
                <a:latin typeface="Open Sans"/>
                <a:ea typeface="Open Sans"/>
                <a:cs typeface="Open Sans"/>
              </a:rPr>
              <a:t>™ is the NNME’s new AI-enabled career platform and the central gateway into U.S. semiconductor careers. With over 130,000 live job openings sourced directly from SEMI member companies' career sites, it offers one of the most comprehensive views of opportunities across the microelectronics supply chain. </a:t>
            </a:r>
          </a:p>
          <a:p>
            <a:pPr defTabSz="219456"/>
            <a:r>
              <a:rPr lang="en-US" sz="1400">
                <a:solidFill>
                  <a:srgbClr val="000000"/>
                </a:solidFill>
                <a:latin typeface="Open Sans"/>
                <a:ea typeface="Open Sans"/>
                <a:cs typeface="Open Sans"/>
              </a:rPr>
              <a:t>
</a:t>
            </a:r>
            <a:r>
              <a:rPr lang="en-US" sz="1400" err="1">
                <a:solidFill>
                  <a:srgbClr val="000000"/>
                </a:solidFill>
                <a:latin typeface="Open Sans"/>
                <a:ea typeface="Open Sans"/>
                <a:cs typeface="Open Sans"/>
              </a:rPr>
              <a:t>ChipPath</a:t>
            </a:r>
            <a:r>
              <a:rPr lang="en-US" sz="1400">
                <a:solidFill>
                  <a:srgbClr val="000000"/>
                </a:solidFill>
                <a:latin typeface="Open Sans"/>
                <a:ea typeface="Open Sans"/>
                <a:cs typeface="Open Sans"/>
              </a:rPr>
              <a:t>™ offers AI-driven tools for career exploration, resume building, and training pathways—connecting talent to real opportunities and supporting entry into high-demand semiconductor roles.</a:t>
            </a:r>
            <a:endParaRPr lang="en-US" sz="1400">
              <a:solidFill>
                <a:prstClr val="black"/>
              </a:solidFill>
              <a:latin typeface="Open Sans"/>
              <a:ea typeface="Open Sans"/>
              <a:cs typeface="Open Sans"/>
            </a:endParaRPr>
          </a:p>
        </p:txBody>
      </p:sp>
      <p:sp>
        <p:nvSpPr>
          <p:cNvPr id="9" name="Object 8"/>
          <p:cNvSpPr txBox="1"/>
          <p:nvPr/>
        </p:nvSpPr>
        <p:spPr>
          <a:xfrm>
            <a:off x="8882062" y="488156"/>
            <a:ext cx="2729394" cy="285750"/>
          </a:xfrm>
          <a:prstGeom prst="rect">
            <a:avLst/>
          </a:prstGeom>
          <a:noFill/>
        </p:spPr>
        <p:txBody>
          <a:bodyPr wrap="square" rtlCol="0" anchor="ctr"/>
          <a:lstStyle/>
          <a:p>
            <a:pPr algn="r" defTabSz="219456">
              <a:lnSpc>
                <a:spcPts val="2256"/>
              </a:lnSpc>
            </a:pPr>
            <a:r>
              <a:rPr lang="en-US" sz="1872" b="1" i="1">
                <a:solidFill>
                  <a:srgbClr val="333333"/>
                </a:solidFill>
                <a:latin typeface="Open Sans" pitchFamily="34" charset="0"/>
                <a:ea typeface="Open Sans" pitchFamily="34" charset="-122"/>
                <a:cs typeface="Open Sans" pitchFamily="34" charset="-120"/>
              </a:rPr>
              <a:t>Status: Launched</a:t>
            </a:r>
            <a:endParaRPr lang="en-US" sz="432">
              <a:solidFill>
                <a:prstClr val="black"/>
              </a:solidFill>
              <a:latin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75"/>
          <p:cNvSpPr/>
          <p:nvPr/>
        </p:nvSpPr>
        <p:spPr>
          <a:xfrm>
            <a:off x="8843555" y="0"/>
            <a:ext cx="3348400" cy="6858000"/>
          </a:xfrm>
          <a:prstGeom prst="roundRect">
            <a:avLst>
              <a:gd name="adj" fmla="val 0"/>
            </a:avLst>
          </a:prstGeom>
          <a:gradFill>
            <a:gsLst>
              <a:gs pos="0">
                <a:srgbClr val="005ABB"/>
              </a:gs>
              <a:gs pos="100000">
                <a:srgbClr val="673BB8"/>
              </a:gs>
            </a:gsLst>
            <a:lin ang="3000122" scaled="0"/>
          </a:gradFill>
          <a:ln>
            <a:noFill/>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nvGrpSpPr>
          <p:cNvPr id="586" name="Google Shape;586;p75"/>
          <p:cNvGrpSpPr/>
          <p:nvPr/>
        </p:nvGrpSpPr>
        <p:grpSpPr>
          <a:xfrm>
            <a:off x="8178056" y="4353905"/>
            <a:ext cx="3303601" cy="634967"/>
            <a:chOff x="8439312" y="4152117"/>
            <a:chExt cx="3303601" cy="634967"/>
          </a:xfrm>
        </p:grpSpPr>
        <p:sp>
          <p:nvSpPr>
            <p:cNvPr id="587" name="Google Shape;587;p75"/>
            <p:cNvSpPr txBox="1"/>
            <p:nvPr/>
          </p:nvSpPr>
          <p:spPr>
            <a:xfrm>
              <a:off x="8439313" y="4417793"/>
              <a:ext cx="3303600" cy="369291"/>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 sz="1200" b="0" i="0" u="none" strike="noStrike" kern="1200" cap="none" spc="0" normalizeH="0" baseline="0" noProof="0">
                  <a:ln>
                    <a:noFill/>
                  </a:ln>
                  <a:solidFill>
                    <a:srgbClr val="595959"/>
                  </a:solidFill>
                  <a:effectLst/>
                  <a:uLnTx/>
                  <a:uFillTx/>
                  <a:latin typeface="Mulish"/>
                  <a:ea typeface="Mulish"/>
                  <a:cs typeface="Mulish"/>
                  <a:sym typeface="Mulish"/>
                </a:rPr>
                <a:t>Body Text</a:t>
              </a:r>
              <a:endParaRPr kumimoji="0" sz="146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88" name="Google Shape;588;p75"/>
            <p:cNvSpPr txBox="1"/>
            <p:nvPr/>
          </p:nvSpPr>
          <p:spPr>
            <a:xfrm>
              <a:off x="8439312" y="4152117"/>
              <a:ext cx="1715100" cy="276959"/>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1" i="0" u="none" strike="noStrike" kern="1200" cap="none" spc="0" normalizeH="0" baseline="0" noProof="0">
                  <a:ln>
                    <a:noFill/>
                  </a:ln>
                  <a:solidFill>
                    <a:srgbClr val="262626"/>
                  </a:solidFill>
                  <a:effectLst/>
                  <a:uLnTx/>
                  <a:uFillTx/>
                  <a:latin typeface="Manrope SemiBold"/>
                  <a:ea typeface="Manrope SemiBold"/>
                  <a:cs typeface="Manrope SemiBold"/>
                  <a:sym typeface="Manrope SemiBold"/>
                </a:rPr>
                <a:t>Subtitle</a:t>
              </a:r>
              <a:endParaRPr kumimoji="0" sz="1467"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89" name="Google Shape;589;p75"/>
          <p:cNvSpPr/>
          <p:nvPr/>
        </p:nvSpPr>
        <p:spPr>
          <a:xfrm rot="-1800025">
            <a:off x="5645492" y="6130075"/>
            <a:ext cx="6385520" cy="1843869"/>
          </a:xfrm>
          <a:prstGeom prst="roundRect">
            <a:avLst>
              <a:gd name="adj" fmla="val 50000"/>
            </a:avLst>
          </a:prstGeom>
          <a:noFill/>
          <a:ln w="127000" cap="flat" cmpd="sng">
            <a:solidFill>
              <a:schemeClr val="lt1">
                <a:alpha val="20000"/>
              </a:schemeClr>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590" name="Google Shape;590;p75"/>
          <p:cNvSpPr txBox="1"/>
          <p:nvPr/>
        </p:nvSpPr>
        <p:spPr>
          <a:xfrm>
            <a:off x="571004" y="406534"/>
            <a:ext cx="6312400" cy="523180"/>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800" b="1" i="0" u="none" strike="noStrike" kern="1200" cap="none" spc="0" normalizeH="0" baseline="0" noProof="0">
                <a:ln>
                  <a:noFill/>
                </a:ln>
                <a:solidFill>
                  <a:srgbClr val="262626"/>
                </a:solidFill>
                <a:effectLst/>
                <a:uLnTx/>
                <a:uFillTx/>
                <a:latin typeface="Manrope"/>
                <a:ea typeface="Manrope"/>
                <a:cs typeface="Manrope"/>
                <a:sym typeface="Manrope"/>
              </a:rPr>
              <a:t>Coming in 2026: </a:t>
            </a:r>
            <a:r>
              <a:rPr kumimoji="0" lang="en" sz="2800" b="1" i="1" u="none" strike="noStrike" kern="1200" cap="none" spc="0" normalizeH="0" baseline="0" noProof="0">
                <a:ln>
                  <a:noFill/>
                </a:ln>
                <a:solidFill>
                  <a:srgbClr val="262626"/>
                </a:solidFill>
                <a:effectLst/>
                <a:uLnTx/>
                <a:uFillTx/>
                <a:latin typeface="Manrope"/>
                <a:ea typeface="Manrope"/>
                <a:cs typeface="Manrope"/>
                <a:sym typeface="Manrope"/>
              </a:rPr>
              <a:t>Employer Portal</a:t>
            </a:r>
            <a:endParaRPr kumimoji="0" sz="2800" b="1" i="1" u="none" strike="noStrike" kern="1200" cap="none" spc="0" normalizeH="0" baseline="0" noProof="0">
              <a:ln>
                <a:noFill/>
              </a:ln>
              <a:solidFill>
                <a:srgbClr val="262626"/>
              </a:solidFill>
              <a:effectLst/>
              <a:uLnTx/>
              <a:uFillTx/>
              <a:latin typeface="Manrope"/>
              <a:ea typeface="Manrope"/>
              <a:cs typeface="Manrope"/>
              <a:sym typeface="Manrope"/>
            </a:endParaRPr>
          </a:p>
        </p:txBody>
      </p:sp>
      <p:sp>
        <p:nvSpPr>
          <p:cNvPr id="591" name="Google Shape;591;p75"/>
          <p:cNvSpPr/>
          <p:nvPr/>
        </p:nvSpPr>
        <p:spPr>
          <a:xfrm rot="-1799964">
            <a:off x="9907371" y="-108359"/>
            <a:ext cx="4556883" cy="1843869"/>
          </a:xfrm>
          <a:prstGeom prst="roundRect">
            <a:avLst>
              <a:gd name="adj" fmla="val 50000"/>
            </a:avLst>
          </a:prstGeom>
          <a:noFill/>
          <a:ln w="127000" cap="flat" cmpd="sng">
            <a:solidFill>
              <a:schemeClr val="lt1">
                <a:alpha val="20000"/>
              </a:schemeClr>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592" name="Google Shape;592;p75"/>
          <p:cNvSpPr/>
          <p:nvPr/>
        </p:nvSpPr>
        <p:spPr>
          <a:xfrm rot="-1799964">
            <a:off x="3817568" y="-1737807"/>
            <a:ext cx="4556883" cy="1843869"/>
          </a:xfrm>
          <a:prstGeom prst="roundRect">
            <a:avLst>
              <a:gd name="adj" fmla="val 50000"/>
            </a:avLst>
          </a:prstGeom>
          <a:noFill/>
          <a:ln w="127000" cap="flat" cmpd="sng">
            <a:solidFill>
              <a:srgbClr val="D8D8D8">
                <a:alpha val="25880"/>
              </a:srgbClr>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593" name="Google Shape;593;p75"/>
          <p:cNvSpPr>
            <a:spLocks noGrp="1"/>
          </p:cNvSpPr>
          <p:nvPr>
            <p:ph type="pic" idx="3"/>
          </p:nvPr>
        </p:nvSpPr>
        <p:spPr>
          <a:xfrm>
            <a:off x="7013577" y="4327779"/>
            <a:ext cx="953600" cy="953600"/>
          </a:xfrm>
          <a:prstGeom prst="rect">
            <a:avLst/>
          </a:prstGeom>
          <a:solidFill>
            <a:schemeClr val="lt1"/>
          </a:solidFill>
          <a:ln w="25400" cap="flat" cmpd="sng">
            <a:solidFill>
              <a:schemeClr val="lt1"/>
            </a:solidFill>
            <a:prstDash val="solid"/>
            <a:round/>
            <a:headEnd type="none" w="sm" len="sm"/>
            <a:tailEnd type="none" w="sm" len="sm"/>
          </a:ln>
          <a:effectLst>
            <a:outerShdw blurRad="635000" sx="102000" sy="102000" algn="ctr" rotWithShape="0">
              <a:srgbClr val="000000">
                <a:alpha val="9800"/>
              </a:srgbClr>
            </a:outerShdw>
          </a:effectLst>
        </p:spPr>
        <p:txBody>
          <a:bodyPr/>
          <a:lstStyle/>
          <a:p>
            <a:endParaRPr lang="en-US"/>
          </a:p>
        </p:txBody>
      </p:sp>
      <p:pic>
        <p:nvPicPr>
          <p:cNvPr id="594" name="Google Shape;594;p75"/>
          <p:cNvPicPr preferRelativeResize="0"/>
          <p:nvPr/>
        </p:nvPicPr>
        <p:blipFill>
          <a:blip r:embed="rId3">
            <a:alphaModFix/>
            <a:extLst>
              <a:ext uri="{28A0092B-C50C-407E-A947-70E740481C1C}">
                <a14:useLocalDpi xmlns:a14="http://schemas.microsoft.com/office/drawing/2010/main" val="0"/>
              </a:ext>
            </a:extLst>
          </a:blip>
          <a:srcRect/>
          <a:stretch/>
        </p:blipFill>
        <p:spPr>
          <a:xfrm>
            <a:off x="9286240" y="5790774"/>
            <a:ext cx="2651760" cy="746084"/>
          </a:xfrm>
          <a:prstGeom prst="rect">
            <a:avLst/>
          </a:prstGeom>
          <a:noFill/>
          <a:ln>
            <a:noFill/>
          </a:ln>
        </p:spPr>
      </p:pic>
      <p:grpSp>
        <p:nvGrpSpPr>
          <p:cNvPr id="595" name="Google Shape;595;p75"/>
          <p:cNvGrpSpPr/>
          <p:nvPr/>
        </p:nvGrpSpPr>
        <p:grpSpPr>
          <a:xfrm>
            <a:off x="652453" y="1473305"/>
            <a:ext cx="5283212" cy="856703"/>
            <a:chOff x="6892021" y="1971177"/>
            <a:chExt cx="5283212" cy="856703"/>
          </a:xfrm>
        </p:grpSpPr>
        <p:sp>
          <p:nvSpPr>
            <p:cNvPr id="596" name="Google Shape;596;p75"/>
            <p:cNvSpPr txBox="1"/>
            <p:nvPr/>
          </p:nvSpPr>
          <p:spPr>
            <a:xfrm>
              <a:off x="7760663" y="1971177"/>
              <a:ext cx="3383700" cy="2223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800"/>
                </a:spcAft>
                <a:buClr>
                  <a:srgbClr val="000000"/>
                </a:buClr>
                <a:buSzPts val="1000"/>
                <a:buFontTx/>
                <a:buNone/>
                <a:tabLst/>
                <a:defRPr/>
              </a:pPr>
              <a:r>
                <a:rPr kumimoji="0" lang="en" sz="2000" b="1" i="0" u="none" strike="noStrike" kern="1200" cap="none" spc="0" normalizeH="0" baseline="0" noProof="0">
                  <a:ln>
                    <a:noFill/>
                  </a:ln>
                  <a:solidFill>
                    <a:srgbClr val="7030A0"/>
                  </a:solidFill>
                  <a:effectLst/>
                  <a:uLnTx/>
                  <a:uFillTx/>
                  <a:latin typeface="Montserrat"/>
                  <a:ea typeface="Montserrat"/>
                  <a:cs typeface="Montserrat"/>
                  <a:sym typeface="Montserrat"/>
                </a:rPr>
                <a:t>Seamlessly Upload Jobs</a:t>
              </a:r>
              <a:endParaRPr kumimoji="0" sz="2133" b="0" i="0" u="none" strike="noStrike" kern="1200" cap="none" spc="0" normalizeH="0" baseline="0" noProof="0">
                <a:ln>
                  <a:noFill/>
                </a:ln>
                <a:solidFill>
                  <a:srgbClr val="7030A0"/>
                </a:solidFill>
                <a:effectLst/>
                <a:uLnTx/>
                <a:uFillTx/>
                <a:latin typeface="Arial"/>
                <a:ea typeface="Arial"/>
                <a:cs typeface="Arial"/>
                <a:sym typeface="Arial"/>
              </a:endParaRPr>
            </a:p>
          </p:txBody>
        </p:sp>
        <p:sp>
          <p:nvSpPr>
            <p:cNvPr id="597" name="Google Shape;597;p75"/>
            <p:cNvSpPr/>
            <p:nvPr/>
          </p:nvSpPr>
          <p:spPr>
            <a:xfrm>
              <a:off x="6892021" y="2212880"/>
              <a:ext cx="642300" cy="615000"/>
            </a:xfrm>
            <a:prstGeom prst="ellipse">
              <a:avLst/>
            </a:prstGeom>
            <a:solidFill>
              <a:srgbClr val="0070C0"/>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600"/>
                <a:buFontTx/>
                <a:buNone/>
                <a:tabLst/>
                <a:defRPr/>
              </a:pPr>
              <a:endParaRPr kumimoji="0" sz="1200" b="1" i="0" u="none" strike="noStrike" kern="1200" cap="none" spc="0" normalizeH="0" baseline="0" noProof="0">
                <a:ln>
                  <a:noFill/>
                </a:ln>
                <a:solidFill>
                  <a:srgbClr val="01357E"/>
                </a:solidFill>
                <a:effectLst/>
                <a:uLnTx/>
                <a:uFillTx/>
                <a:latin typeface="Roboto"/>
                <a:ea typeface="Roboto"/>
                <a:cs typeface="Roboto"/>
                <a:sym typeface="Roboto"/>
              </a:endParaRPr>
            </a:p>
          </p:txBody>
        </p:sp>
        <p:sp>
          <p:nvSpPr>
            <p:cNvPr id="598" name="Google Shape;598;p75"/>
            <p:cNvSpPr txBox="1"/>
            <p:nvPr/>
          </p:nvSpPr>
          <p:spPr>
            <a:xfrm>
              <a:off x="7770634" y="2334726"/>
              <a:ext cx="4404600" cy="2223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800"/>
                </a:spcAft>
                <a:buClr>
                  <a:srgbClr val="000000"/>
                </a:buClr>
                <a:buSzPts val="1000"/>
                <a:buFontTx/>
                <a:buNone/>
                <a:tabLst/>
                <a:defRPr/>
              </a:pPr>
              <a:r>
                <a:rPr kumimoji="0" lang="en" sz="1733" i="0" u="none" strike="noStrike" kern="1200" cap="none" spc="0" normalizeH="0" baseline="0" noProof="0">
                  <a:ln>
                    <a:noFill/>
                  </a:ln>
                  <a:effectLst/>
                  <a:uLnTx/>
                  <a:uFillTx/>
                  <a:latin typeface="Montserrat"/>
                  <a:ea typeface="Montserrat"/>
                  <a:cs typeface="Montserrat"/>
                  <a:sym typeface="Montserrat"/>
                </a:rPr>
                <a:t>Recruiters can post jobs or have jobs scraped in directly, with tools and automations to help them save time</a:t>
              </a:r>
              <a:endParaRPr kumimoji="0" sz="2400" i="0" u="none" strike="noStrike" kern="1200" cap="none" spc="0" normalizeH="0" baseline="0" noProof="0">
                <a:ln>
                  <a:noFill/>
                </a:ln>
                <a:effectLst/>
                <a:uLnTx/>
                <a:uFillTx/>
                <a:latin typeface="Arial"/>
                <a:ea typeface="Arial"/>
                <a:cs typeface="Arial"/>
                <a:sym typeface="Arial"/>
              </a:endParaRPr>
            </a:p>
          </p:txBody>
        </p:sp>
      </p:grpSp>
      <p:grpSp>
        <p:nvGrpSpPr>
          <p:cNvPr id="599" name="Google Shape;599;p75"/>
          <p:cNvGrpSpPr/>
          <p:nvPr/>
        </p:nvGrpSpPr>
        <p:grpSpPr>
          <a:xfrm>
            <a:off x="665243" y="4530385"/>
            <a:ext cx="5117524" cy="826377"/>
            <a:chOff x="6917611" y="4564393"/>
            <a:chExt cx="5117524" cy="826377"/>
          </a:xfrm>
        </p:grpSpPr>
        <p:sp>
          <p:nvSpPr>
            <p:cNvPr id="600" name="Google Shape;600;p75"/>
            <p:cNvSpPr txBox="1"/>
            <p:nvPr/>
          </p:nvSpPr>
          <p:spPr>
            <a:xfrm>
              <a:off x="7760655" y="4564393"/>
              <a:ext cx="3596700" cy="2223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800"/>
                </a:spcAft>
                <a:buClr>
                  <a:srgbClr val="000000"/>
                </a:buClr>
                <a:buSzPts val="1000"/>
                <a:buFontTx/>
                <a:buNone/>
                <a:tabLst/>
                <a:defRPr/>
              </a:pPr>
              <a:r>
                <a:rPr kumimoji="0" lang="en" sz="2000" b="1" i="0" u="none" strike="noStrike" kern="1200" cap="none" spc="0" normalizeH="0" baseline="0" noProof="0">
                  <a:ln>
                    <a:noFill/>
                  </a:ln>
                  <a:solidFill>
                    <a:srgbClr val="7030A0"/>
                  </a:solidFill>
                  <a:effectLst/>
                  <a:uLnTx/>
                  <a:uFillTx/>
                  <a:latin typeface="Montserrat"/>
                  <a:ea typeface="Montserrat"/>
                  <a:cs typeface="Montserrat"/>
                  <a:sym typeface="Montserrat"/>
                </a:rPr>
                <a:t>Access Untapped Talent</a:t>
              </a:r>
              <a:endParaRPr kumimoji="0" sz="2133" b="0" i="0" u="none" strike="noStrike" kern="1200" cap="none" spc="0" normalizeH="0" baseline="0" noProof="0">
                <a:ln>
                  <a:noFill/>
                </a:ln>
                <a:solidFill>
                  <a:srgbClr val="7030A0"/>
                </a:solidFill>
                <a:effectLst/>
                <a:uLnTx/>
                <a:uFillTx/>
                <a:latin typeface="Arial"/>
                <a:ea typeface="Arial"/>
                <a:cs typeface="Arial"/>
                <a:sym typeface="Arial"/>
              </a:endParaRPr>
            </a:p>
          </p:txBody>
        </p:sp>
        <p:sp>
          <p:nvSpPr>
            <p:cNvPr id="601" name="Google Shape;601;p75"/>
            <p:cNvSpPr/>
            <p:nvPr/>
          </p:nvSpPr>
          <p:spPr>
            <a:xfrm>
              <a:off x="6917611" y="4775770"/>
              <a:ext cx="642300" cy="615000"/>
            </a:xfrm>
            <a:prstGeom prst="ellipse">
              <a:avLst/>
            </a:prstGeom>
            <a:solidFill>
              <a:srgbClr val="0070C0"/>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600"/>
                <a:buFontTx/>
                <a:buNone/>
                <a:tabLst/>
                <a:defRPr/>
              </a:pPr>
              <a:endParaRPr kumimoji="0" sz="1200" b="1" i="0" u="none" strike="noStrike" kern="1200" cap="none" spc="0" normalizeH="0" baseline="0" noProof="0">
                <a:ln>
                  <a:noFill/>
                </a:ln>
                <a:solidFill>
                  <a:srgbClr val="01357E"/>
                </a:solidFill>
                <a:effectLst/>
                <a:uLnTx/>
                <a:uFillTx/>
                <a:latin typeface="Roboto"/>
                <a:ea typeface="Roboto"/>
                <a:cs typeface="Roboto"/>
                <a:sym typeface="Roboto"/>
              </a:endParaRPr>
            </a:p>
          </p:txBody>
        </p:sp>
        <p:sp>
          <p:nvSpPr>
            <p:cNvPr id="602" name="Google Shape;602;p75"/>
            <p:cNvSpPr txBox="1"/>
            <p:nvPr/>
          </p:nvSpPr>
          <p:spPr>
            <a:xfrm>
              <a:off x="7770635" y="4927942"/>
              <a:ext cx="4264500" cy="2223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800"/>
                </a:spcAft>
                <a:buClr>
                  <a:srgbClr val="000000"/>
                </a:buClr>
                <a:buSzPts val="1000"/>
                <a:buFontTx/>
                <a:buNone/>
                <a:tabLst/>
                <a:defRPr/>
              </a:pPr>
              <a:r>
                <a:rPr kumimoji="0" lang="en" sz="1733" i="0" u="none" strike="noStrike" kern="1200" cap="none" spc="0" normalizeH="0" baseline="0" noProof="0">
                  <a:ln>
                    <a:noFill/>
                  </a:ln>
                  <a:effectLst/>
                  <a:uLnTx/>
                  <a:uFillTx/>
                  <a:latin typeface="Montserrat"/>
                  <a:ea typeface="Montserrat"/>
                  <a:cs typeface="Montserrat"/>
                  <a:sym typeface="Montserrat"/>
                </a:rPr>
                <a:t>Identify “trainable” candidates to fill talent gaps with early-career talent and those with transferable skills</a:t>
              </a:r>
              <a:endParaRPr kumimoji="0" sz="2400" i="0" u="none" strike="noStrike" kern="1200" cap="none" spc="0" normalizeH="0" baseline="0" noProof="0">
                <a:ln>
                  <a:noFill/>
                </a:ln>
                <a:effectLst/>
                <a:uLnTx/>
                <a:uFillTx/>
                <a:latin typeface="Arial"/>
                <a:ea typeface="Arial"/>
                <a:cs typeface="Arial"/>
                <a:sym typeface="Arial"/>
              </a:endParaRPr>
            </a:p>
          </p:txBody>
        </p:sp>
      </p:grpSp>
      <p:grpSp>
        <p:nvGrpSpPr>
          <p:cNvPr id="603" name="Google Shape;603;p75"/>
          <p:cNvGrpSpPr/>
          <p:nvPr/>
        </p:nvGrpSpPr>
        <p:grpSpPr>
          <a:xfrm>
            <a:off x="652450" y="3046849"/>
            <a:ext cx="5273252" cy="847340"/>
            <a:chOff x="6892018" y="3205403"/>
            <a:chExt cx="5273252" cy="847340"/>
          </a:xfrm>
        </p:grpSpPr>
        <p:sp>
          <p:nvSpPr>
            <p:cNvPr id="604" name="Google Shape;604;p75"/>
            <p:cNvSpPr txBox="1"/>
            <p:nvPr/>
          </p:nvSpPr>
          <p:spPr>
            <a:xfrm>
              <a:off x="7760670" y="3205403"/>
              <a:ext cx="4404600" cy="2223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800"/>
                </a:spcAft>
                <a:buClr>
                  <a:srgbClr val="000000"/>
                </a:buClr>
                <a:buSzPts val="1000"/>
                <a:buFontTx/>
                <a:buNone/>
                <a:tabLst/>
                <a:defRPr/>
              </a:pPr>
              <a:r>
                <a:rPr kumimoji="0" lang="en" sz="2000" b="1" i="0" u="none" strike="noStrike" kern="1200" cap="none" spc="0" normalizeH="0" baseline="0" noProof="0">
                  <a:ln>
                    <a:noFill/>
                  </a:ln>
                  <a:solidFill>
                    <a:srgbClr val="7030A0"/>
                  </a:solidFill>
                  <a:effectLst/>
                  <a:uLnTx/>
                  <a:uFillTx/>
                  <a:latin typeface="Montserrat"/>
                  <a:ea typeface="Montserrat"/>
                  <a:cs typeface="Montserrat"/>
                  <a:sym typeface="Montserrat"/>
                </a:rPr>
                <a:t>Automated Candidate Matching</a:t>
              </a:r>
              <a:endParaRPr kumimoji="0" sz="2133" b="0" i="0" u="none" strike="noStrike" kern="1200" cap="none" spc="0" normalizeH="0" baseline="0" noProof="0">
                <a:ln>
                  <a:noFill/>
                </a:ln>
                <a:solidFill>
                  <a:srgbClr val="7030A0"/>
                </a:solidFill>
                <a:effectLst/>
                <a:uLnTx/>
                <a:uFillTx/>
                <a:latin typeface="Arial"/>
                <a:ea typeface="Arial"/>
                <a:cs typeface="Arial"/>
                <a:sym typeface="Arial"/>
              </a:endParaRPr>
            </a:p>
          </p:txBody>
        </p:sp>
        <p:sp>
          <p:nvSpPr>
            <p:cNvPr id="605" name="Google Shape;605;p75"/>
            <p:cNvSpPr/>
            <p:nvPr/>
          </p:nvSpPr>
          <p:spPr>
            <a:xfrm>
              <a:off x="6892018" y="3437743"/>
              <a:ext cx="642300" cy="615000"/>
            </a:xfrm>
            <a:prstGeom prst="ellipse">
              <a:avLst/>
            </a:prstGeom>
            <a:solidFill>
              <a:srgbClr val="0070C0"/>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600"/>
                <a:buFontTx/>
                <a:buNone/>
                <a:tabLst/>
                <a:defRPr/>
              </a:pPr>
              <a:endParaRPr kumimoji="0" sz="1200" b="1" i="0" u="none" strike="noStrike" kern="1200" cap="none" spc="0" normalizeH="0" baseline="0" noProof="0">
                <a:ln>
                  <a:noFill/>
                </a:ln>
                <a:solidFill>
                  <a:srgbClr val="01357E"/>
                </a:solidFill>
                <a:effectLst/>
                <a:uLnTx/>
                <a:uFillTx/>
                <a:latin typeface="Roboto"/>
                <a:ea typeface="Roboto"/>
                <a:cs typeface="Roboto"/>
                <a:sym typeface="Roboto"/>
              </a:endParaRPr>
            </a:p>
          </p:txBody>
        </p:sp>
        <p:sp>
          <p:nvSpPr>
            <p:cNvPr id="606" name="Google Shape;606;p75"/>
            <p:cNvSpPr txBox="1"/>
            <p:nvPr/>
          </p:nvSpPr>
          <p:spPr>
            <a:xfrm>
              <a:off x="7770669" y="3568969"/>
              <a:ext cx="4290000" cy="2223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Tx/>
                <a:buNone/>
                <a:tabLst/>
                <a:defRPr/>
              </a:pPr>
              <a:r>
                <a:rPr kumimoji="0" lang="en" sz="1733" i="0" u="none" strike="noStrike" kern="1200" cap="none" spc="0" normalizeH="0" baseline="0" noProof="0">
                  <a:ln>
                    <a:noFill/>
                  </a:ln>
                  <a:effectLst/>
                  <a:uLnTx/>
                  <a:uFillTx/>
                  <a:latin typeface="Montserrat"/>
                  <a:ea typeface="Montserrat"/>
                  <a:cs typeface="Montserrat"/>
                  <a:sym typeface="Montserrat"/>
                </a:rPr>
                <a:t>Get matched with candidates based on skills-based AI technology and reduce time to hire</a:t>
              </a:r>
              <a:endParaRPr kumimoji="0" sz="1733" i="0" u="none" strike="noStrike" kern="1200" cap="none" spc="0" normalizeH="0" baseline="0" noProof="0">
                <a:ln>
                  <a:noFill/>
                </a:ln>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800"/>
                </a:spcBef>
                <a:spcAft>
                  <a:spcPts val="800"/>
                </a:spcAft>
                <a:buClr>
                  <a:srgbClr val="000000"/>
                </a:buClr>
                <a:buSzPts val="1000"/>
                <a:buFontTx/>
                <a:buNone/>
                <a:tabLst/>
                <a:defRPr/>
              </a:pPr>
              <a:endParaRPr kumimoji="0" sz="1733" b="0" i="0" u="none" strike="noStrike" kern="1200" cap="none" spc="0" normalizeH="0" baseline="0" noProof="0">
                <a:ln>
                  <a:noFill/>
                </a:ln>
                <a:solidFill>
                  <a:srgbClr val="01265B"/>
                </a:solidFill>
                <a:effectLst/>
                <a:uLnTx/>
                <a:uFillTx/>
                <a:latin typeface="Montserrat"/>
                <a:ea typeface="Montserrat"/>
                <a:cs typeface="Montserrat"/>
                <a:sym typeface="Montserrat"/>
              </a:endParaRPr>
            </a:p>
          </p:txBody>
        </p:sp>
      </p:grpSp>
      <p:pic>
        <p:nvPicPr>
          <p:cNvPr id="607" name="Google Shape;607;p75"/>
          <p:cNvPicPr preferRelativeResize="0"/>
          <p:nvPr/>
        </p:nvPicPr>
        <p:blipFill rotWithShape="1">
          <a:blip r:embed="rId4">
            <a:alphaModFix/>
          </a:blip>
          <a:srcRect/>
          <a:stretch/>
        </p:blipFill>
        <p:spPr>
          <a:xfrm>
            <a:off x="5721404" y="1975525"/>
            <a:ext cx="6312325" cy="3897995"/>
          </a:xfrm>
          <a:prstGeom prst="rect">
            <a:avLst/>
          </a:prstGeom>
          <a:noFill/>
          <a:ln>
            <a:noFill/>
          </a:ln>
        </p:spPr>
      </p:pic>
      <p:pic>
        <p:nvPicPr>
          <p:cNvPr id="608" name="Google Shape;608;p75"/>
          <p:cNvPicPr preferRelativeResize="0"/>
          <p:nvPr/>
        </p:nvPicPr>
        <p:blipFill rotWithShape="1">
          <a:blip r:embed="rId5">
            <a:alphaModFix/>
          </a:blip>
          <a:srcRect/>
          <a:stretch/>
        </p:blipFill>
        <p:spPr>
          <a:xfrm>
            <a:off x="6675300" y="2159901"/>
            <a:ext cx="4404531" cy="2847468"/>
          </a:xfrm>
          <a:prstGeom prst="rect">
            <a:avLst/>
          </a:prstGeom>
          <a:noFill/>
          <a:ln>
            <a:noFill/>
          </a:ln>
        </p:spPr>
      </p:pic>
      <p:sp>
        <p:nvSpPr>
          <p:cNvPr id="609" name="Google Shape;609;p75"/>
          <p:cNvSpPr/>
          <p:nvPr/>
        </p:nvSpPr>
        <p:spPr>
          <a:xfrm>
            <a:off x="6690033" y="3381367"/>
            <a:ext cx="723200" cy="135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610" name="Google Shape;610;p75"/>
          <p:cNvGrpSpPr/>
          <p:nvPr/>
        </p:nvGrpSpPr>
        <p:grpSpPr>
          <a:xfrm>
            <a:off x="799587" y="4860283"/>
            <a:ext cx="374933" cy="372983"/>
            <a:chOff x="506413" y="3589338"/>
            <a:chExt cx="984250" cy="1044575"/>
          </a:xfrm>
        </p:grpSpPr>
        <p:sp>
          <p:nvSpPr>
            <p:cNvPr id="611" name="Google Shape;611;p75"/>
            <p:cNvSpPr/>
            <p:nvPr/>
          </p:nvSpPr>
          <p:spPr>
            <a:xfrm>
              <a:off x="979488" y="4121150"/>
              <a:ext cx="511175" cy="512763"/>
            </a:xfrm>
            <a:custGeom>
              <a:avLst/>
              <a:gdLst/>
              <a:ahLst/>
              <a:cxnLst/>
              <a:rect l="l" t="t" r="r" b="b"/>
              <a:pathLst>
                <a:path w="250" h="250" extrusionOk="0">
                  <a:moveTo>
                    <a:pt x="11" y="239"/>
                  </a:moveTo>
                  <a:cubicBezTo>
                    <a:pt x="22" y="250"/>
                    <a:pt x="39" y="250"/>
                    <a:pt x="50" y="239"/>
                  </a:cubicBezTo>
                  <a:cubicBezTo>
                    <a:pt x="104" y="185"/>
                    <a:pt x="104" y="185"/>
                    <a:pt x="104" y="185"/>
                  </a:cubicBezTo>
                  <a:cubicBezTo>
                    <a:pt x="118" y="192"/>
                    <a:pt x="134" y="197"/>
                    <a:pt x="151" y="197"/>
                  </a:cubicBezTo>
                  <a:cubicBezTo>
                    <a:pt x="178" y="197"/>
                    <a:pt x="202" y="186"/>
                    <a:pt x="221" y="168"/>
                  </a:cubicBezTo>
                  <a:cubicBezTo>
                    <a:pt x="240" y="149"/>
                    <a:pt x="250" y="125"/>
                    <a:pt x="250" y="98"/>
                  </a:cubicBezTo>
                  <a:cubicBezTo>
                    <a:pt x="250" y="44"/>
                    <a:pt x="206" y="0"/>
                    <a:pt x="151" y="0"/>
                  </a:cubicBezTo>
                  <a:cubicBezTo>
                    <a:pt x="125" y="0"/>
                    <a:pt x="100" y="10"/>
                    <a:pt x="82" y="28"/>
                  </a:cubicBezTo>
                  <a:cubicBezTo>
                    <a:pt x="63" y="47"/>
                    <a:pt x="53" y="72"/>
                    <a:pt x="53" y="98"/>
                  </a:cubicBezTo>
                  <a:cubicBezTo>
                    <a:pt x="53" y="115"/>
                    <a:pt x="57" y="131"/>
                    <a:pt x="65" y="145"/>
                  </a:cubicBezTo>
                  <a:cubicBezTo>
                    <a:pt x="11" y="199"/>
                    <a:pt x="11" y="199"/>
                    <a:pt x="11" y="199"/>
                  </a:cubicBezTo>
                  <a:cubicBezTo>
                    <a:pt x="0" y="210"/>
                    <a:pt x="0" y="228"/>
                    <a:pt x="11" y="239"/>
                  </a:cubicBezTo>
                  <a:close/>
                  <a:moveTo>
                    <a:pt x="81" y="98"/>
                  </a:moveTo>
                  <a:cubicBezTo>
                    <a:pt x="81" y="59"/>
                    <a:pt x="113" y="28"/>
                    <a:pt x="151" y="28"/>
                  </a:cubicBezTo>
                  <a:cubicBezTo>
                    <a:pt x="190" y="28"/>
                    <a:pt x="222" y="59"/>
                    <a:pt x="222" y="98"/>
                  </a:cubicBezTo>
                  <a:cubicBezTo>
                    <a:pt x="222" y="117"/>
                    <a:pt x="214" y="135"/>
                    <a:pt x="201" y="148"/>
                  </a:cubicBezTo>
                  <a:cubicBezTo>
                    <a:pt x="188" y="161"/>
                    <a:pt x="170" y="168"/>
                    <a:pt x="151" y="168"/>
                  </a:cubicBezTo>
                  <a:cubicBezTo>
                    <a:pt x="113" y="168"/>
                    <a:pt x="81" y="137"/>
                    <a:pt x="81" y="98"/>
                  </a:cubicBezTo>
                  <a:close/>
                </a:path>
              </a:pathLst>
            </a:custGeom>
            <a:solidFill>
              <a:srgbClr val="FFFFFF"/>
            </a:solidFill>
            <a:ln>
              <a:noFill/>
            </a:ln>
          </p:spPr>
          <p:txBody>
            <a:bodyPr spcFirstLastPara="1" wrap="square" lIns="119367" tIns="59667" rIns="119367" bIns="59667"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12" name="Google Shape;612;p75"/>
            <p:cNvSpPr/>
            <p:nvPr/>
          </p:nvSpPr>
          <p:spPr>
            <a:xfrm>
              <a:off x="506413" y="3589338"/>
              <a:ext cx="682625" cy="869950"/>
            </a:xfrm>
            <a:custGeom>
              <a:avLst/>
              <a:gdLst/>
              <a:ahLst/>
              <a:cxnLst/>
              <a:rect l="l" t="t" r="r" b="b"/>
              <a:pathLst>
                <a:path w="334" h="425" extrusionOk="0">
                  <a:moveTo>
                    <a:pt x="268" y="358"/>
                  </a:moveTo>
                  <a:cubicBezTo>
                    <a:pt x="268" y="329"/>
                    <a:pt x="280" y="301"/>
                    <a:pt x="301" y="280"/>
                  </a:cubicBezTo>
                  <a:cubicBezTo>
                    <a:pt x="310" y="270"/>
                    <a:pt x="321" y="262"/>
                    <a:pt x="334" y="257"/>
                  </a:cubicBezTo>
                  <a:cubicBezTo>
                    <a:pt x="272" y="231"/>
                    <a:pt x="272" y="231"/>
                    <a:pt x="272" y="231"/>
                  </a:cubicBezTo>
                  <a:cubicBezTo>
                    <a:pt x="259" y="225"/>
                    <a:pt x="249" y="215"/>
                    <a:pt x="246" y="206"/>
                  </a:cubicBezTo>
                  <a:cubicBezTo>
                    <a:pt x="258" y="193"/>
                    <a:pt x="268" y="175"/>
                    <a:pt x="272" y="160"/>
                  </a:cubicBezTo>
                  <a:cubicBezTo>
                    <a:pt x="278" y="156"/>
                    <a:pt x="278" y="156"/>
                    <a:pt x="278" y="156"/>
                  </a:cubicBezTo>
                  <a:cubicBezTo>
                    <a:pt x="285" y="136"/>
                    <a:pt x="288" y="117"/>
                    <a:pt x="287" y="100"/>
                  </a:cubicBezTo>
                  <a:cubicBezTo>
                    <a:pt x="283" y="97"/>
                    <a:pt x="283" y="97"/>
                    <a:pt x="283" y="97"/>
                  </a:cubicBezTo>
                  <a:cubicBezTo>
                    <a:pt x="284" y="81"/>
                    <a:pt x="283" y="53"/>
                    <a:pt x="276" y="39"/>
                  </a:cubicBezTo>
                  <a:cubicBezTo>
                    <a:pt x="263" y="16"/>
                    <a:pt x="232" y="0"/>
                    <a:pt x="207" y="0"/>
                  </a:cubicBezTo>
                  <a:cubicBezTo>
                    <a:pt x="197" y="0"/>
                    <a:pt x="197" y="0"/>
                    <a:pt x="197" y="0"/>
                  </a:cubicBezTo>
                  <a:cubicBezTo>
                    <a:pt x="172" y="0"/>
                    <a:pt x="140" y="16"/>
                    <a:pt x="128" y="39"/>
                  </a:cubicBezTo>
                  <a:cubicBezTo>
                    <a:pt x="120" y="53"/>
                    <a:pt x="120" y="81"/>
                    <a:pt x="121" y="97"/>
                  </a:cubicBezTo>
                  <a:cubicBezTo>
                    <a:pt x="117" y="100"/>
                    <a:pt x="117" y="100"/>
                    <a:pt x="117" y="100"/>
                  </a:cubicBezTo>
                  <a:cubicBezTo>
                    <a:pt x="116" y="117"/>
                    <a:pt x="118" y="136"/>
                    <a:pt x="126" y="156"/>
                  </a:cubicBezTo>
                  <a:cubicBezTo>
                    <a:pt x="131" y="160"/>
                    <a:pt x="131" y="160"/>
                    <a:pt x="131" y="160"/>
                  </a:cubicBezTo>
                  <a:cubicBezTo>
                    <a:pt x="135" y="175"/>
                    <a:pt x="145" y="193"/>
                    <a:pt x="158" y="206"/>
                  </a:cubicBezTo>
                  <a:cubicBezTo>
                    <a:pt x="154" y="215"/>
                    <a:pt x="145" y="225"/>
                    <a:pt x="131" y="231"/>
                  </a:cubicBezTo>
                  <a:cubicBezTo>
                    <a:pt x="39" y="270"/>
                    <a:pt x="39" y="270"/>
                    <a:pt x="39" y="270"/>
                  </a:cubicBezTo>
                  <a:cubicBezTo>
                    <a:pt x="3" y="283"/>
                    <a:pt x="0" y="382"/>
                    <a:pt x="0" y="415"/>
                  </a:cubicBezTo>
                  <a:cubicBezTo>
                    <a:pt x="0" y="425"/>
                    <a:pt x="0" y="425"/>
                    <a:pt x="0" y="425"/>
                  </a:cubicBezTo>
                  <a:cubicBezTo>
                    <a:pt x="268" y="425"/>
                    <a:pt x="268" y="425"/>
                    <a:pt x="268" y="425"/>
                  </a:cubicBezTo>
                  <a:cubicBezTo>
                    <a:pt x="282" y="411"/>
                    <a:pt x="282" y="411"/>
                    <a:pt x="282" y="411"/>
                  </a:cubicBezTo>
                  <a:cubicBezTo>
                    <a:pt x="273" y="395"/>
                    <a:pt x="268" y="377"/>
                    <a:pt x="268" y="358"/>
                  </a:cubicBezTo>
                  <a:close/>
                </a:path>
              </a:pathLst>
            </a:custGeom>
            <a:solidFill>
              <a:srgbClr val="FFFFFF"/>
            </a:solidFill>
            <a:ln>
              <a:noFill/>
            </a:ln>
          </p:spPr>
          <p:txBody>
            <a:bodyPr spcFirstLastPara="1" wrap="square" lIns="119367" tIns="59667" rIns="119367" bIns="59667"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613" name="Google Shape;613;p75"/>
          <p:cNvGrpSpPr/>
          <p:nvPr/>
        </p:nvGrpSpPr>
        <p:grpSpPr>
          <a:xfrm>
            <a:off x="750850" y="3389414"/>
            <a:ext cx="436673" cy="319557"/>
            <a:chOff x="427038" y="3668713"/>
            <a:chExt cx="1122362" cy="876300"/>
          </a:xfrm>
        </p:grpSpPr>
        <p:sp>
          <p:nvSpPr>
            <p:cNvPr id="614" name="Google Shape;614;p75"/>
            <p:cNvSpPr/>
            <p:nvPr/>
          </p:nvSpPr>
          <p:spPr>
            <a:xfrm>
              <a:off x="427038" y="4121150"/>
              <a:ext cx="404812" cy="423863"/>
            </a:xfrm>
            <a:custGeom>
              <a:avLst/>
              <a:gdLst/>
              <a:ahLst/>
              <a:cxnLst/>
              <a:rect l="l" t="t" r="r" b="b"/>
              <a:pathLst>
                <a:path w="185" h="194" extrusionOk="0">
                  <a:moveTo>
                    <a:pt x="133" y="41"/>
                  </a:moveTo>
                  <a:cubicBezTo>
                    <a:pt x="132" y="19"/>
                    <a:pt x="117" y="0"/>
                    <a:pt x="92" y="0"/>
                  </a:cubicBezTo>
                  <a:cubicBezTo>
                    <a:pt x="66" y="0"/>
                    <a:pt x="53" y="18"/>
                    <a:pt x="52" y="41"/>
                  </a:cubicBezTo>
                  <a:cubicBezTo>
                    <a:pt x="52" y="127"/>
                    <a:pt x="133" y="126"/>
                    <a:pt x="133" y="41"/>
                  </a:cubicBezTo>
                  <a:close/>
                  <a:moveTo>
                    <a:pt x="0" y="194"/>
                  </a:moveTo>
                  <a:cubicBezTo>
                    <a:pt x="0" y="174"/>
                    <a:pt x="2" y="153"/>
                    <a:pt x="10" y="137"/>
                  </a:cubicBezTo>
                  <a:cubicBezTo>
                    <a:pt x="19" y="121"/>
                    <a:pt x="35" y="106"/>
                    <a:pt x="55" y="106"/>
                  </a:cubicBezTo>
                  <a:cubicBezTo>
                    <a:pt x="59" y="106"/>
                    <a:pt x="59" y="106"/>
                    <a:pt x="59" y="106"/>
                  </a:cubicBezTo>
                  <a:cubicBezTo>
                    <a:pt x="85" y="146"/>
                    <a:pt x="85" y="146"/>
                    <a:pt x="85" y="146"/>
                  </a:cubicBezTo>
                  <a:cubicBezTo>
                    <a:pt x="85" y="125"/>
                    <a:pt x="85" y="125"/>
                    <a:pt x="85" y="125"/>
                  </a:cubicBezTo>
                  <a:cubicBezTo>
                    <a:pt x="81" y="120"/>
                    <a:pt x="81" y="120"/>
                    <a:pt x="81" y="120"/>
                  </a:cubicBezTo>
                  <a:cubicBezTo>
                    <a:pt x="92" y="112"/>
                    <a:pt x="92" y="112"/>
                    <a:pt x="92" y="112"/>
                  </a:cubicBezTo>
                  <a:cubicBezTo>
                    <a:pt x="104" y="120"/>
                    <a:pt x="104" y="120"/>
                    <a:pt x="104" y="120"/>
                  </a:cubicBezTo>
                  <a:cubicBezTo>
                    <a:pt x="100" y="125"/>
                    <a:pt x="100" y="125"/>
                    <a:pt x="100" y="125"/>
                  </a:cubicBezTo>
                  <a:cubicBezTo>
                    <a:pt x="100" y="146"/>
                    <a:pt x="100" y="146"/>
                    <a:pt x="100" y="146"/>
                  </a:cubicBezTo>
                  <a:cubicBezTo>
                    <a:pt x="126" y="106"/>
                    <a:pt x="126" y="106"/>
                    <a:pt x="126" y="106"/>
                  </a:cubicBezTo>
                  <a:cubicBezTo>
                    <a:pt x="130" y="106"/>
                    <a:pt x="130" y="106"/>
                    <a:pt x="130" y="106"/>
                  </a:cubicBezTo>
                  <a:cubicBezTo>
                    <a:pt x="150" y="106"/>
                    <a:pt x="166" y="121"/>
                    <a:pt x="175" y="137"/>
                  </a:cubicBezTo>
                  <a:cubicBezTo>
                    <a:pt x="183" y="153"/>
                    <a:pt x="185" y="174"/>
                    <a:pt x="185" y="194"/>
                  </a:cubicBezTo>
                  <a:cubicBezTo>
                    <a:pt x="0" y="194"/>
                    <a:pt x="0" y="194"/>
                    <a:pt x="0" y="194"/>
                  </a:cubicBezTo>
                  <a:close/>
                </a:path>
              </a:pathLst>
            </a:custGeom>
            <a:solidFill>
              <a:srgbClr val="FFFFFF"/>
            </a:solidFill>
            <a:ln>
              <a:noFill/>
            </a:ln>
          </p:spPr>
          <p:txBody>
            <a:bodyPr spcFirstLastPara="1" wrap="square" lIns="119367" tIns="59667" rIns="119367" bIns="59667"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15" name="Google Shape;615;p75"/>
            <p:cNvSpPr/>
            <p:nvPr/>
          </p:nvSpPr>
          <p:spPr>
            <a:xfrm>
              <a:off x="1144588" y="4121150"/>
              <a:ext cx="404812" cy="423863"/>
            </a:xfrm>
            <a:custGeom>
              <a:avLst/>
              <a:gdLst/>
              <a:ahLst/>
              <a:cxnLst/>
              <a:rect l="l" t="t" r="r" b="b"/>
              <a:pathLst>
                <a:path w="185" h="194" extrusionOk="0">
                  <a:moveTo>
                    <a:pt x="133" y="41"/>
                  </a:moveTo>
                  <a:cubicBezTo>
                    <a:pt x="132" y="19"/>
                    <a:pt x="117" y="0"/>
                    <a:pt x="92" y="0"/>
                  </a:cubicBezTo>
                  <a:cubicBezTo>
                    <a:pt x="66" y="0"/>
                    <a:pt x="53" y="18"/>
                    <a:pt x="52" y="41"/>
                  </a:cubicBezTo>
                  <a:cubicBezTo>
                    <a:pt x="52" y="127"/>
                    <a:pt x="133" y="126"/>
                    <a:pt x="133" y="41"/>
                  </a:cubicBezTo>
                  <a:close/>
                  <a:moveTo>
                    <a:pt x="0" y="194"/>
                  </a:moveTo>
                  <a:cubicBezTo>
                    <a:pt x="0" y="174"/>
                    <a:pt x="2" y="153"/>
                    <a:pt x="10" y="137"/>
                  </a:cubicBezTo>
                  <a:cubicBezTo>
                    <a:pt x="19" y="121"/>
                    <a:pt x="35" y="106"/>
                    <a:pt x="55" y="106"/>
                  </a:cubicBezTo>
                  <a:cubicBezTo>
                    <a:pt x="58" y="106"/>
                    <a:pt x="58" y="106"/>
                    <a:pt x="58" y="106"/>
                  </a:cubicBezTo>
                  <a:cubicBezTo>
                    <a:pt x="85" y="146"/>
                    <a:pt x="85" y="146"/>
                    <a:pt x="85" y="146"/>
                  </a:cubicBezTo>
                  <a:cubicBezTo>
                    <a:pt x="85" y="125"/>
                    <a:pt x="85" y="125"/>
                    <a:pt x="85" y="125"/>
                  </a:cubicBezTo>
                  <a:cubicBezTo>
                    <a:pt x="81" y="120"/>
                    <a:pt x="81" y="120"/>
                    <a:pt x="81" y="120"/>
                  </a:cubicBezTo>
                  <a:cubicBezTo>
                    <a:pt x="92" y="112"/>
                    <a:pt x="92" y="112"/>
                    <a:pt x="92" y="112"/>
                  </a:cubicBezTo>
                  <a:cubicBezTo>
                    <a:pt x="104" y="120"/>
                    <a:pt x="104" y="120"/>
                    <a:pt x="104" y="120"/>
                  </a:cubicBezTo>
                  <a:cubicBezTo>
                    <a:pt x="100" y="125"/>
                    <a:pt x="100" y="125"/>
                    <a:pt x="100" y="125"/>
                  </a:cubicBezTo>
                  <a:cubicBezTo>
                    <a:pt x="100" y="146"/>
                    <a:pt x="100" y="146"/>
                    <a:pt x="100" y="146"/>
                  </a:cubicBezTo>
                  <a:cubicBezTo>
                    <a:pt x="126" y="106"/>
                    <a:pt x="126" y="106"/>
                    <a:pt x="126" y="106"/>
                  </a:cubicBezTo>
                  <a:cubicBezTo>
                    <a:pt x="130" y="106"/>
                    <a:pt x="130" y="106"/>
                    <a:pt x="130" y="106"/>
                  </a:cubicBezTo>
                  <a:cubicBezTo>
                    <a:pt x="150" y="106"/>
                    <a:pt x="166" y="121"/>
                    <a:pt x="175" y="137"/>
                  </a:cubicBezTo>
                  <a:cubicBezTo>
                    <a:pt x="183" y="153"/>
                    <a:pt x="185" y="174"/>
                    <a:pt x="185" y="194"/>
                  </a:cubicBezTo>
                  <a:cubicBezTo>
                    <a:pt x="0" y="194"/>
                    <a:pt x="0" y="194"/>
                    <a:pt x="0" y="194"/>
                  </a:cubicBezTo>
                  <a:close/>
                </a:path>
              </a:pathLst>
            </a:custGeom>
            <a:solidFill>
              <a:srgbClr val="FFFFFF"/>
            </a:solidFill>
            <a:ln>
              <a:noFill/>
            </a:ln>
          </p:spPr>
          <p:txBody>
            <a:bodyPr spcFirstLastPara="1" wrap="square" lIns="119367" tIns="59667" rIns="119367" bIns="59667"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16" name="Google Shape;616;p75"/>
            <p:cNvSpPr/>
            <p:nvPr/>
          </p:nvSpPr>
          <p:spPr>
            <a:xfrm>
              <a:off x="795338" y="3668713"/>
              <a:ext cx="406400" cy="423863"/>
            </a:xfrm>
            <a:custGeom>
              <a:avLst/>
              <a:gdLst/>
              <a:ahLst/>
              <a:cxnLst/>
              <a:rect l="l" t="t" r="r" b="b"/>
              <a:pathLst>
                <a:path w="186" h="194" extrusionOk="0">
                  <a:moveTo>
                    <a:pt x="134" y="41"/>
                  </a:moveTo>
                  <a:cubicBezTo>
                    <a:pt x="133" y="19"/>
                    <a:pt x="118" y="0"/>
                    <a:pt x="93" y="0"/>
                  </a:cubicBezTo>
                  <a:cubicBezTo>
                    <a:pt x="67" y="0"/>
                    <a:pt x="53" y="19"/>
                    <a:pt x="53" y="41"/>
                  </a:cubicBezTo>
                  <a:cubicBezTo>
                    <a:pt x="53" y="128"/>
                    <a:pt x="134" y="127"/>
                    <a:pt x="134" y="41"/>
                  </a:cubicBezTo>
                  <a:close/>
                  <a:moveTo>
                    <a:pt x="0" y="194"/>
                  </a:moveTo>
                  <a:cubicBezTo>
                    <a:pt x="1" y="175"/>
                    <a:pt x="2" y="154"/>
                    <a:pt x="11" y="138"/>
                  </a:cubicBezTo>
                  <a:cubicBezTo>
                    <a:pt x="19" y="121"/>
                    <a:pt x="36" y="106"/>
                    <a:pt x="55" y="106"/>
                  </a:cubicBezTo>
                  <a:cubicBezTo>
                    <a:pt x="59" y="106"/>
                    <a:pt x="59" y="106"/>
                    <a:pt x="59" y="106"/>
                  </a:cubicBezTo>
                  <a:cubicBezTo>
                    <a:pt x="86" y="146"/>
                    <a:pt x="86" y="146"/>
                    <a:pt x="86" y="146"/>
                  </a:cubicBezTo>
                  <a:cubicBezTo>
                    <a:pt x="86" y="126"/>
                    <a:pt x="86" y="126"/>
                    <a:pt x="86" y="126"/>
                  </a:cubicBezTo>
                  <a:cubicBezTo>
                    <a:pt x="82" y="121"/>
                    <a:pt x="82" y="121"/>
                    <a:pt x="82" y="121"/>
                  </a:cubicBezTo>
                  <a:cubicBezTo>
                    <a:pt x="93" y="112"/>
                    <a:pt x="93" y="112"/>
                    <a:pt x="93" y="112"/>
                  </a:cubicBezTo>
                  <a:cubicBezTo>
                    <a:pt x="105" y="121"/>
                    <a:pt x="105" y="121"/>
                    <a:pt x="105" y="121"/>
                  </a:cubicBezTo>
                  <a:cubicBezTo>
                    <a:pt x="100" y="126"/>
                    <a:pt x="100" y="126"/>
                    <a:pt x="100" y="126"/>
                  </a:cubicBezTo>
                  <a:cubicBezTo>
                    <a:pt x="101" y="146"/>
                    <a:pt x="101" y="146"/>
                    <a:pt x="101" y="146"/>
                  </a:cubicBezTo>
                  <a:cubicBezTo>
                    <a:pt x="127" y="106"/>
                    <a:pt x="127" y="106"/>
                    <a:pt x="127" y="106"/>
                  </a:cubicBezTo>
                  <a:cubicBezTo>
                    <a:pt x="131" y="106"/>
                    <a:pt x="131" y="106"/>
                    <a:pt x="131" y="106"/>
                  </a:cubicBezTo>
                  <a:cubicBezTo>
                    <a:pt x="150" y="106"/>
                    <a:pt x="167" y="121"/>
                    <a:pt x="175" y="138"/>
                  </a:cubicBezTo>
                  <a:cubicBezTo>
                    <a:pt x="184" y="154"/>
                    <a:pt x="186" y="175"/>
                    <a:pt x="186" y="194"/>
                  </a:cubicBezTo>
                  <a:cubicBezTo>
                    <a:pt x="0" y="194"/>
                    <a:pt x="0" y="194"/>
                    <a:pt x="0" y="194"/>
                  </a:cubicBezTo>
                  <a:close/>
                </a:path>
              </a:pathLst>
            </a:custGeom>
            <a:solidFill>
              <a:srgbClr val="FFFFFF"/>
            </a:solidFill>
            <a:ln>
              <a:noFill/>
            </a:ln>
          </p:spPr>
          <p:txBody>
            <a:bodyPr spcFirstLastPara="1" wrap="square" lIns="119367" tIns="59667" rIns="119367" bIns="59667"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17" name="Google Shape;617;p75"/>
            <p:cNvSpPr/>
            <p:nvPr/>
          </p:nvSpPr>
          <p:spPr>
            <a:xfrm>
              <a:off x="855663" y="4144963"/>
              <a:ext cx="284162" cy="247650"/>
            </a:xfrm>
            <a:custGeom>
              <a:avLst/>
              <a:gdLst/>
              <a:ahLst/>
              <a:cxnLst/>
              <a:rect l="l" t="t" r="r" b="b"/>
              <a:pathLst>
                <a:path w="179" h="156" extrusionOk="0">
                  <a:moveTo>
                    <a:pt x="90" y="114"/>
                  </a:moveTo>
                  <a:lnTo>
                    <a:pt x="18" y="156"/>
                  </a:lnTo>
                  <a:lnTo>
                    <a:pt x="0" y="126"/>
                  </a:lnTo>
                  <a:lnTo>
                    <a:pt x="72" y="84"/>
                  </a:lnTo>
                  <a:lnTo>
                    <a:pt x="72" y="0"/>
                  </a:lnTo>
                  <a:lnTo>
                    <a:pt x="108" y="0"/>
                  </a:lnTo>
                  <a:lnTo>
                    <a:pt x="108" y="84"/>
                  </a:lnTo>
                  <a:lnTo>
                    <a:pt x="179" y="126"/>
                  </a:lnTo>
                  <a:lnTo>
                    <a:pt x="161" y="156"/>
                  </a:lnTo>
                  <a:lnTo>
                    <a:pt x="90" y="114"/>
                  </a:lnTo>
                  <a:lnTo>
                    <a:pt x="90" y="114"/>
                  </a:lnTo>
                  <a:close/>
                </a:path>
              </a:pathLst>
            </a:custGeom>
            <a:solidFill>
              <a:srgbClr val="FFFFFF"/>
            </a:solidFill>
            <a:ln>
              <a:noFill/>
            </a:ln>
          </p:spPr>
          <p:txBody>
            <a:bodyPr spcFirstLastPara="1" wrap="square" lIns="119367" tIns="59667" rIns="119367" bIns="59667"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618" name="Google Shape;618;p75"/>
          <p:cNvSpPr/>
          <p:nvPr/>
        </p:nvSpPr>
        <p:spPr>
          <a:xfrm>
            <a:off x="779315" y="1897087"/>
            <a:ext cx="374932" cy="226336"/>
          </a:xfrm>
          <a:custGeom>
            <a:avLst/>
            <a:gdLst/>
            <a:ahLst/>
            <a:cxnLst/>
            <a:rect l="l" t="t" r="r" b="b"/>
            <a:pathLst>
              <a:path w="516" h="333" extrusionOk="0">
                <a:moveTo>
                  <a:pt x="516" y="212"/>
                </a:moveTo>
                <a:cubicBezTo>
                  <a:pt x="516" y="260"/>
                  <a:pt x="477" y="300"/>
                  <a:pt x="429" y="300"/>
                </a:cubicBezTo>
                <a:cubicBezTo>
                  <a:pt x="317" y="300"/>
                  <a:pt x="317" y="300"/>
                  <a:pt x="317" y="300"/>
                </a:cubicBezTo>
                <a:cubicBezTo>
                  <a:pt x="317" y="259"/>
                  <a:pt x="317" y="259"/>
                  <a:pt x="317" y="259"/>
                </a:cubicBezTo>
                <a:cubicBezTo>
                  <a:pt x="345" y="259"/>
                  <a:pt x="345" y="259"/>
                  <a:pt x="345" y="259"/>
                </a:cubicBezTo>
                <a:cubicBezTo>
                  <a:pt x="353" y="259"/>
                  <a:pt x="360" y="255"/>
                  <a:pt x="363" y="249"/>
                </a:cubicBezTo>
                <a:cubicBezTo>
                  <a:pt x="366" y="242"/>
                  <a:pt x="365" y="234"/>
                  <a:pt x="360" y="228"/>
                </a:cubicBezTo>
                <a:cubicBezTo>
                  <a:pt x="275" y="125"/>
                  <a:pt x="275" y="125"/>
                  <a:pt x="275" y="125"/>
                </a:cubicBezTo>
                <a:cubicBezTo>
                  <a:pt x="271" y="121"/>
                  <a:pt x="265" y="118"/>
                  <a:pt x="258" y="118"/>
                </a:cubicBezTo>
                <a:cubicBezTo>
                  <a:pt x="252" y="118"/>
                  <a:pt x="246" y="121"/>
                  <a:pt x="242" y="125"/>
                </a:cubicBezTo>
                <a:cubicBezTo>
                  <a:pt x="157" y="228"/>
                  <a:pt x="157" y="228"/>
                  <a:pt x="157" y="228"/>
                </a:cubicBezTo>
                <a:cubicBezTo>
                  <a:pt x="152" y="234"/>
                  <a:pt x="151" y="242"/>
                  <a:pt x="154" y="249"/>
                </a:cubicBezTo>
                <a:cubicBezTo>
                  <a:pt x="157" y="255"/>
                  <a:pt x="164" y="259"/>
                  <a:pt x="171" y="259"/>
                </a:cubicBezTo>
                <a:cubicBezTo>
                  <a:pt x="200" y="259"/>
                  <a:pt x="200" y="259"/>
                  <a:pt x="200" y="259"/>
                </a:cubicBezTo>
                <a:cubicBezTo>
                  <a:pt x="200" y="300"/>
                  <a:pt x="200" y="300"/>
                  <a:pt x="200" y="300"/>
                </a:cubicBezTo>
                <a:cubicBezTo>
                  <a:pt x="69" y="300"/>
                  <a:pt x="69" y="300"/>
                  <a:pt x="69" y="300"/>
                </a:cubicBezTo>
                <a:cubicBezTo>
                  <a:pt x="31" y="300"/>
                  <a:pt x="0" y="269"/>
                  <a:pt x="0" y="231"/>
                </a:cubicBezTo>
                <a:cubicBezTo>
                  <a:pt x="0" y="193"/>
                  <a:pt x="31" y="162"/>
                  <a:pt x="69" y="162"/>
                </a:cubicBezTo>
                <a:cubicBezTo>
                  <a:pt x="71" y="162"/>
                  <a:pt x="72" y="162"/>
                  <a:pt x="74" y="162"/>
                </a:cubicBezTo>
                <a:cubicBezTo>
                  <a:pt x="75" y="109"/>
                  <a:pt x="119" y="66"/>
                  <a:pt x="172" y="66"/>
                </a:cubicBezTo>
                <a:cubicBezTo>
                  <a:pt x="185" y="66"/>
                  <a:pt x="198" y="69"/>
                  <a:pt x="210" y="74"/>
                </a:cubicBezTo>
                <a:cubicBezTo>
                  <a:pt x="225" y="30"/>
                  <a:pt x="267" y="0"/>
                  <a:pt x="315" y="0"/>
                </a:cubicBezTo>
                <a:cubicBezTo>
                  <a:pt x="377" y="0"/>
                  <a:pt x="428" y="50"/>
                  <a:pt x="428" y="112"/>
                </a:cubicBezTo>
                <a:cubicBezTo>
                  <a:pt x="428" y="116"/>
                  <a:pt x="427" y="120"/>
                  <a:pt x="427" y="124"/>
                </a:cubicBezTo>
                <a:cubicBezTo>
                  <a:pt x="427" y="124"/>
                  <a:pt x="428" y="124"/>
                  <a:pt x="429" y="124"/>
                </a:cubicBezTo>
                <a:cubicBezTo>
                  <a:pt x="477" y="124"/>
                  <a:pt x="516" y="163"/>
                  <a:pt x="516" y="212"/>
                </a:cubicBezTo>
                <a:close/>
                <a:moveTo>
                  <a:pt x="258" y="132"/>
                </a:moveTo>
                <a:cubicBezTo>
                  <a:pt x="256" y="132"/>
                  <a:pt x="254" y="133"/>
                  <a:pt x="253" y="135"/>
                </a:cubicBezTo>
                <a:cubicBezTo>
                  <a:pt x="168" y="237"/>
                  <a:pt x="168" y="237"/>
                  <a:pt x="168" y="237"/>
                </a:cubicBezTo>
                <a:cubicBezTo>
                  <a:pt x="166" y="240"/>
                  <a:pt x="166" y="242"/>
                  <a:pt x="167" y="243"/>
                </a:cubicBezTo>
                <a:cubicBezTo>
                  <a:pt x="167" y="243"/>
                  <a:pt x="168" y="245"/>
                  <a:pt x="171" y="245"/>
                </a:cubicBezTo>
                <a:cubicBezTo>
                  <a:pt x="210" y="245"/>
                  <a:pt x="210" y="245"/>
                  <a:pt x="210" y="245"/>
                </a:cubicBezTo>
                <a:cubicBezTo>
                  <a:pt x="213" y="245"/>
                  <a:pt x="214" y="247"/>
                  <a:pt x="214" y="249"/>
                </a:cubicBezTo>
                <a:cubicBezTo>
                  <a:pt x="214" y="325"/>
                  <a:pt x="214" y="325"/>
                  <a:pt x="214" y="325"/>
                </a:cubicBezTo>
                <a:cubicBezTo>
                  <a:pt x="214" y="330"/>
                  <a:pt x="218" y="333"/>
                  <a:pt x="222" y="333"/>
                </a:cubicBezTo>
                <a:cubicBezTo>
                  <a:pt x="294" y="333"/>
                  <a:pt x="294" y="333"/>
                  <a:pt x="294" y="333"/>
                </a:cubicBezTo>
                <a:cubicBezTo>
                  <a:pt x="299" y="333"/>
                  <a:pt x="302" y="330"/>
                  <a:pt x="302" y="325"/>
                </a:cubicBezTo>
                <a:cubicBezTo>
                  <a:pt x="302" y="249"/>
                  <a:pt x="302" y="249"/>
                  <a:pt x="302" y="249"/>
                </a:cubicBezTo>
                <a:cubicBezTo>
                  <a:pt x="302" y="247"/>
                  <a:pt x="304" y="245"/>
                  <a:pt x="306" y="245"/>
                </a:cubicBezTo>
                <a:cubicBezTo>
                  <a:pt x="345" y="245"/>
                  <a:pt x="345" y="245"/>
                  <a:pt x="345" y="245"/>
                </a:cubicBezTo>
                <a:cubicBezTo>
                  <a:pt x="349" y="245"/>
                  <a:pt x="350" y="243"/>
                  <a:pt x="350" y="243"/>
                </a:cubicBezTo>
                <a:cubicBezTo>
                  <a:pt x="351" y="242"/>
                  <a:pt x="351" y="240"/>
                  <a:pt x="349" y="237"/>
                </a:cubicBezTo>
                <a:cubicBezTo>
                  <a:pt x="264" y="135"/>
                  <a:pt x="264" y="135"/>
                  <a:pt x="264" y="135"/>
                </a:cubicBezTo>
                <a:cubicBezTo>
                  <a:pt x="262" y="133"/>
                  <a:pt x="260" y="132"/>
                  <a:pt x="258" y="132"/>
                </a:cubicBezTo>
                <a:close/>
              </a:path>
            </a:pathLst>
          </a:custGeom>
          <a:solidFill>
            <a:srgbClr val="FFFFFF"/>
          </a:solidFill>
          <a:ln>
            <a:noFill/>
          </a:ln>
        </p:spPr>
        <p:txBody>
          <a:bodyPr spcFirstLastPara="1" wrap="square" lIns="119367" tIns="59667" rIns="119367" bIns="59667"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pic>
        <p:nvPicPr>
          <p:cNvPr id="619" name="Google Shape;619;p75"/>
          <p:cNvPicPr preferRelativeResize="0"/>
          <p:nvPr/>
        </p:nvPicPr>
        <p:blipFill>
          <a:blip r:embed="rId6">
            <a:alphaModFix/>
          </a:blip>
          <a:stretch>
            <a:fillRect/>
          </a:stretch>
        </p:blipFill>
        <p:spPr>
          <a:xfrm>
            <a:off x="6690033" y="2159901"/>
            <a:ext cx="560896" cy="319600"/>
          </a:xfrm>
          <a:prstGeom prst="rect">
            <a:avLst/>
          </a:prstGeom>
          <a:noFill/>
          <a:ln>
            <a:noFill/>
          </a:ln>
        </p:spPr>
      </p:pic>
      <p:pic>
        <p:nvPicPr>
          <p:cNvPr id="620" name="Google Shape;620;p75"/>
          <p:cNvPicPr preferRelativeResize="0"/>
          <p:nvPr/>
        </p:nvPicPr>
        <p:blipFill>
          <a:blip r:embed="rId7">
            <a:alphaModFix/>
          </a:blip>
          <a:stretch>
            <a:fillRect/>
          </a:stretch>
        </p:blipFill>
        <p:spPr>
          <a:xfrm>
            <a:off x="6680900" y="2141701"/>
            <a:ext cx="723267" cy="2659067"/>
          </a:xfrm>
          <a:prstGeom prst="rect">
            <a:avLst/>
          </a:prstGeom>
          <a:noFill/>
          <a:ln>
            <a:noFill/>
          </a:ln>
        </p:spPr>
      </p:pic>
      <p:sp>
        <p:nvSpPr>
          <p:cNvPr id="621" name="Google Shape;621;p75"/>
          <p:cNvSpPr/>
          <p:nvPr/>
        </p:nvSpPr>
        <p:spPr>
          <a:xfrm>
            <a:off x="6690033" y="3381367"/>
            <a:ext cx="723200" cy="135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2" name="Google Shape;622;p75"/>
          <p:cNvSpPr/>
          <p:nvPr/>
        </p:nvSpPr>
        <p:spPr>
          <a:xfrm>
            <a:off x="6699733" y="2200167"/>
            <a:ext cx="543600" cy="135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3" name="Google Shape;623;p75"/>
          <p:cNvSpPr/>
          <p:nvPr/>
        </p:nvSpPr>
        <p:spPr>
          <a:xfrm>
            <a:off x="6692800" y="2229633"/>
            <a:ext cx="701600" cy="5436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a:stretch>
            <a:fillRect/>
          </a:stretch>
        </p:blipFill>
        <p:spPr>
          <a:xfrm>
            <a:off x="11906" y="3417094"/>
            <a:ext cx="4083844" cy="3440906"/>
          </a:xfrm>
          <a:prstGeom prst="rect">
            <a:avLst/>
          </a:prstGeom>
        </p:spPr>
      </p:pic>
      <p:pic>
        <p:nvPicPr>
          <p:cNvPr id="5" name="Object 4" descr="preencoded.png"/>
          <p:cNvPicPr>
            <a:picLocks noChangeAspect="1"/>
          </p:cNvPicPr>
          <p:nvPr/>
        </p:nvPicPr>
        <p:blipFill>
          <a:blip r:embed="rId5"/>
          <a:stretch>
            <a:fillRect/>
          </a:stretch>
        </p:blipFill>
        <p:spPr>
          <a:xfrm>
            <a:off x="11906" y="0"/>
            <a:ext cx="4083844" cy="3417094"/>
          </a:xfrm>
          <a:prstGeom prst="rect">
            <a:avLst/>
          </a:prstGeom>
        </p:spPr>
      </p:pic>
      <p:pic>
        <p:nvPicPr>
          <p:cNvPr id="6" name="Object 5" descr="preencoded.png"/>
          <p:cNvPicPr>
            <a:picLocks noChangeAspect="1"/>
          </p:cNvPicPr>
          <p:nvPr/>
        </p:nvPicPr>
        <p:blipFill>
          <a:blip r:embed="rId6"/>
          <a:stretch>
            <a:fillRect/>
          </a:stretch>
        </p:blipFill>
        <p:spPr>
          <a:xfrm>
            <a:off x="4095750" y="0"/>
            <a:ext cx="4060031" cy="3440906"/>
          </a:xfrm>
          <a:prstGeom prst="rect">
            <a:avLst/>
          </a:prstGeom>
        </p:spPr>
      </p:pic>
      <p:pic>
        <p:nvPicPr>
          <p:cNvPr id="7" name="Object 6" descr="preencoded.png"/>
          <p:cNvPicPr>
            <a:picLocks noChangeAspect="1"/>
          </p:cNvPicPr>
          <p:nvPr/>
        </p:nvPicPr>
        <p:blipFill>
          <a:blip r:embed="rId7"/>
          <a:stretch>
            <a:fillRect/>
          </a:stretch>
        </p:blipFill>
        <p:spPr>
          <a:xfrm>
            <a:off x="4143375" y="3440906"/>
            <a:ext cx="4012406" cy="3417094"/>
          </a:xfrm>
          <a:prstGeom prst="rect">
            <a:avLst/>
          </a:prstGeom>
        </p:spPr>
      </p:pic>
      <p:pic>
        <p:nvPicPr>
          <p:cNvPr id="8" name="Object 7" descr="preencoded.png"/>
          <p:cNvPicPr>
            <a:picLocks noChangeAspect="1"/>
          </p:cNvPicPr>
          <p:nvPr/>
        </p:nvPicPr>
        <p:blipFill>
          <a:blip r:embed="rId8"/>
          <a:stretch>
            <a:fillRect/>
          </a:stretch>
        </p:blipFill>
        <p:spPr>
          <a:xfrm>
            <a:off x="8155781" y="0"/>
            <a:ext cx="4012406" cy="3429000"/>
          </a:xfrm>
          <a:prstGeom prst="rect">
            <a:avLst/>
          </a:prstGeom>
        </p:spPr>
      </p:pic>
      <p:pic>
        <p:nvPicPr>
          <p:cNvPr id="9" name="Object 8" descr="preencoded.png"/>
          <p:cNvPicPr>
            <a:picLocks noChangeAspect="1"/>
          </p:cNvPicPr>
          <p:nvPr/>
        </p:nvPicPr>
        <p:blipFill>
          <a:blip r:embed="rId9"/>
          <a:stretch>
            <a:fillRect/>
          </a:stretch>
        </p:blipFill>
        <p:spPr>
          <a:xfrm>
            <a:off x="8191500" y="3440906"/>
            <a:ext cx="4012406" cy="3417094"/>
          </a:xfrm>
          <a:prstGeom prst="rect">
            <a:avLst/>
          </a:prstGeom>
        </p:spPr>
      </p:pic>
      <p:pic>
        <p:nvPicPr>
          <p:cNvPr id="10" name="Object 9" descr="preencoded.png"/>
          <p:cNvPicPr>
            <a:picLocks noChangeAspect="1"/>
          </p:cNvPicPr>
          <p:nvPr/>
        </p:nvPicPr>
        <p:blipFill>
          <a:blip r:embed="rId10"/>
          <a:stretch>
            <a:fillRect/>
          </a:stretch>
        </p:blipFill>
        <p:spPr>
          <a:xfrm>
            <a:off x="821531" y="1083469"/>
            <a:ext cx="4012406" cy="845344"/>
          </a:xfrm>
          <a:prstGeom prst="rect">
            <a:avLst/>
          </a:prstGeom>
        </p:spPr>
      </p:pic>
      <p:sp>
        <p:nvSpPr>
          <p:cNvPr id="11" name="Object 10"/>
          <p:cNvSpPr txBox="1"/>
          <p:nvPr/>
        </p:nvSpPr>
        <p:spPr>
          <a:xfrm>
            <a:off x="809625" y="2071688"/>
            <a:ext cx="6614517" cy="440531"/>
          </a:xfrm>
          <a:prstGeom prst="rect">
            <a:avLst/>
          </a:prstGeom>
          <a:noFill/>
        </p:spPr>
        <p:txBody>
          <a:bodyPr wrap="square" rtlCol="0" anchor="ctr"/>
          <a:lstStyle/>
          <a:p>
            <a:pPr>
              <a:lnSpc>
                <a:spcPts val="3528"/>
              </a:lnSpc>
            </a:pPr>
            <a:r>
              <a:rPr lang="en-US" sz="3192" b="1">
                <a:solidFill>
                  <a:srgbClr val="FFFFFF"/>
                </a:solidFill>
                <a:latin typeface="Oswald" pitchFamily="34" charset="0"/>
                <a:ea typeface="Oswald" pitchFamily="34" charset="-122"/>
                <a:cs typeface="Oswald" pitchFamily="34" charset="-120"/>
              </a:rPr>
              <a:t>VetWorks</a:t>
            </a:r>
            <a:endParaRPr lang="en-US" sz="432"/>
          </a:p>
        </p:txBody>
      </p:sp>
      <p:sp>
        <p:nvSpPr>
          <p:cNvPr id="12" name="Object 11"/>
          <p:cNvSpPr txBox="1"/>
          <p:nvPr/>
        </p:nvSpPr>
        <p:spPr>
          <a:xfrm>
            <a:off x="1273969" y="2928938"/>
            <a:ext cx="8286452" cy="2869406"/>
          </a:xfrm>
          <a:prstGeom prst="rect">
            <a:avLst/>
          </a:prstGeom>
          <a:noFill/>
        </p:spPr>
        <p:txBody>
          <a:bodyPr wrap="square" rtlCol="0" anchor="ctr"/>
          <a:lstStyle/>
          <a:p>
            <a:pPr marL="507492" lvl="2" indent="-342900">
              <a:lnSpc>
                <a:spcPts val="1800"/>
              </a:lnSpc>
              <a:buSzPct val="100000"/>
              <a:buFont typeface="Arial" panose="020B0604020202020204" pitchFamily="34" charset="0"/>
              <a:buChar char="•"/>
            </a:pPr>
            <a:r>
              <a:rPr lang="en-US" sz="2000">
                <a:solidFill>
                  <a:srgbClr val="FFFFFF"/>
                </a:solidFill>
                <a:latin typeface="Arial" pitchFamily="34" charset="0"/>
                <a:ea typeface="Arial" pitchFamily="34" charset="-122"/>
                <a:cs typeface="Arial" pitchFamily="34" charset="-120"/>
              </a:rPr>
              <a:t>55,000+ veterans and service members reached in 2025 through partnerships with DOL VETS, Hiring Our Heroes, and Heroes MAKE America.</a:t>
            </a:r>
          </a:p>
          <a:p>
            <a:pPr marL="507492" lvl="2" indent="-342900">
              <a:lnSpc>
                <a:spcPts val="1800"/>
              </a:lnSpc>
              <a:buSzPct val="100000"/>
              <a:buFont typeface="Arial" panose="020B0604020202020204" pitchFamily="34" charset="0"/>
              <a:buChar char="•"/>
            </a:pPr>
            <a:endParaRPr lang="en-US" sz="2000">
              <a:solidFill>
                <a:srgbClr val="FFFFFF"/>
              </a:solidFill>
              <a:latin typeface="Arial" pitchFamily="34" charset="0"/>
              <a:ea typeface="Arial" pitchFamily="34" charset="-122"/>
              <a:cs typeface="Arial" pitchFamily="34" charset="-120"/>
            </a:endParaRPr>
          </a:p>
          <a:p>
            <a:pPr marL="507492" lvl="2" indent="-342900">
              <a:lnSpc>
                <a:spcPts val="1800"/>
              </a:lnSpc>
              <a:buSzPct val="100000"/>
              <a:buFont typeface="Arial" panose="020B0604020202020204" pitchFamily="34" charset="0"/>
              <a:buChar char="•"/>
            </a:pPr>
            <a:r>
              <a:rPr lang="en-US" sz="2000">
                <a:solidFill>
                  <a:srgbClr val="FFFFFF"/>
                </a:solidFill>
                <a:latin typeface="Arial" pitchFamily="34" charset="0"/>
                <a:ea typeface="Arial" pitchFamily="34" charset="-122"/>
                <a:cs typeface="Arial" pitchFamily="34" charset="-120"/>
              </a:rPr>
              <a:t>Recognized as a high-growth industry for transitioning military, with direct links to SEMI career pathways in official transition handbooks.</a:t>
            </a:r>
          </a:p>
          <a:p>
            <a:pPr marL="507492" lvl="2" indent="-342900">
              <a:lnSpc>
                <a:spcPts val="1800"/>
              </a:lnSpc>
              <a:buSzPct val="100000"/>
              <a:buFont typeface="Arial" panose="020B0604020202020204" pitchFamily="34" charset="0"/>
              <a:buChar char="•"/>
            </a:pPr>
            <a:endParaRPr lang="en-US" sz="2000">
              <a:solidFill>
                <a:srgbClr val="FFFFFF"/>
              </a:solidFill>
              <a:latin typeface="Arial" pitchFamily="34" charset="0"/>
              <a:ea typeface="Arial" pitchFamily="34" charset="-122"/>
              <a:cs typeface="Arial" pitchFamily="34" charset="-120"/>
            </a:endParaRPr>
          </a:p>
          <a:p>
            <a:pPr marL="507492" lvl="2" indent="-342900">
              <a:lnSpc>
                <a:spcPts val="1800"/>
              </a:lnSpc>
              <a:buSzPct val="100000"/>
              <a:buFont typeface="Arial" panose="020B0604020202020204" pitchFamily="34" charset="0"/>
              <a:buChar char="•"/>
            </a:pPr>
            <a:r>
              <a:rPr lang="en-US" sz="2000">
                <a:solidFill>
                  <a:srgbClr val="FFFFFF"/>
                </a:solidFill>
                <a:latin typeface="Arial" pitchFamily="34" charset="0"/>
                <a:ea typeface="Arial" pitchFamily="34" charset="-122"/>
                <a:cs typeface="Arial" pitchFamily="34" charset="-120"/>
              </a:rPr>
              <a:t>30+ partner engagement events and 20+ employer participants this year, deepening industry connections.</a:t>
            </a:r>
          </a:p>
          <a:p>
            <a:pPr marL="507492" lvl="2" indent="-342900">
              <a:lnSpc>
                <a:spcPts val="1800"/>
              </a:lnSpc>
              <a:buSzPct val="100000"/>
              <a:buFont typeface="Arial" panose="020B0604020202020204" pitchFamily="34" charset="0"/>
              <a:buChar char="•"/>
            </a:pPr>
            <a:endParaRPr lang="en-US" sz="2000">
              <a:solidFill>
                <a:srgbClr val="FFFFFF"/>
              </a:solidFill>
              <a:latin typeface="Arial" pitchFamily="34" charset="0"/>
              <a:ea typeface="Arial" pitchFamily="34" charset="-122"/>
              <a:cs typeface="Arial" pitchFamily="34" charset="-120"/>
            </a:endParaRPr>
          </a:p>
          <a:p>
            <a:pPr marL="507492" lvl="2" indent="-342900">
              <a:lnSpc>
                <a:spcPts val="1800"/>
              </a:lnSpc>
              <a:buSzPct val="100000"/>
              <a:buFont typeface="Arial" panose="020B0604020202020204" pitchFamily="34" charset="0"/>
              <a:buChar char="•"/>
            </a:pPr>
            <a:r>
              <a:rPr lang="en-US" sz="2000">
                <a:solidFill>
                  <a:srgbClr val="FFFFFF"/>
                </a:solidFill>
                <a:latin typeface="Arial" pitchFamily="34" charset="0"/>
                <a:ea typeface="Arial" pitchFamily="34" charset="-122"/>
                <a:cs typeface="Arial" pitchFamily="34" charset="-120"/>
              </a:rPr>
              <a:t>2025 focus: strengthening strategic partnerships to convert awareness into career opportunities for veterans nationwide.</a:t>
            </a:r>
            <a:endParaRPr lang="en-US" sz="20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a:stretch>
            <a:fillRect/>
          </a:stretch>
        </p:blipFill>
        <p:spPr>
          <a:xfrm>
            <a:off x="11906" y="3417094"/>
            <a:ext cx="4083844" cy="3440906"/>
          </a:xfrm>
          <a:prstGeom prst="rect">
            <a:avLst/>
          </a:prstGeom>
        </p:spPr>
      </p:pic>
      <p:pic>
        <p:nvPicPr>
          <p:cNvPr id="5" name="Object 4" descr="preencoded.png"/>
          <p:cNvPicPr>
            <a:picLocks noChangeAspect="1"/>
          </p:cNvPicPr>
          <p:nvPr/>
        </p:nvPicPr>
        <p:blipFill>
          <a:blip r:embed="rId5"/>
          <a:stretch>
            <a:fillRect/>
          </a:stretch>
        </p:blipFill>
        <p:spPr>
          <a:xfrm>
            <a:off x="11906" y="0"/>
            <a:ext cx="4083844" cy="3417094"/>
          </a:xfrm>
          <a:prstGeom prst="rect">
            <a:avLst/>
          </a:prstGeom>
        </p:spPr>
      </p:pic>
      <p:pic>
        <p:nvPicPr>
          <p:cNvPr id="6" name="Object 5" descr="preencoded.png"/>
          <p:cNvPicPr>
            <a:picLocks noChangeAspect="1"/>
          </p:cNvPicPr>
          <p:nvPr/>
        </p:nvPicPr>
        <p:blipFill>
          <a:blip r:embed="rId6"/>
          <a:stretch>
            <a:fillRect/>
          </a:stretch>
        </p:blipFill>
        <p:spPr>
          <a:xfrm>
            <a:off x="4095750" y="0"/>
            <a:ext cx="4060031" cy="3440906"/>
          </a:xfrm>
          <a:prstGeom prst="rect">
            <a:avLst/>
          </a:prstGeom>
        </p:spPr>
      </p:pic>
      <p:pic>
        <p:nvPicPr>
          <p:cNvPr id="7" name="Object 6" descr="preencoded.png"/>
          <p:cNvPicPr>
            <a:picLocks noChangeAspect="1"/>
          </p:cNvPicPr>
          <p:nvPr/>
        </p:nvPicPr>
        <p:blipFill>
          <a:blip r:embed="rId7"/>
          <a:stretch>
            <a:fillRect/>
          </a:stretch>
        </p:blipFill>
        <p:spPr>
          <a:xfrm>
            <a:off x="4143375" y="3440906"/>
            <a:ext cx="4012406" cy="3417094"/>
          </a:xfrm>
          <a:prstGeom prst="rect">
            <a:avLst/>
          </a:prstGeom>
        </p:spPr>
      </p:pic>
      <p:pic>
        <p:nvPicPr>
          <p:cNvPr id="8" name="Object 7" descr="preencoded.png"/>
          <p:cNvPicPr>
            <a:picLocks noChangeAspect="1"/>
          </p:cNvPicPr>
          <p:nvPr/>
        </p:nvPicPr>
        <p:blipFill>
          <a:blip r:embed="rId8"/>
          <a:stretch>
            <a:fillRect/>
          </a:stretch>
        </p:blipFill>
        <p:spPr>
          <a:xfrm>
            <a:off x="8155781" y="0"/>
            <a:ext cx="4012406" cy="3429000"/>
          </a:xfrm>
          <a:prstGeom prst="rect">
            <a:avLst/>
          </a:prstGeom>
        </p:spPr>
      </p:pic>
      <p:pic>
        <p:nvPicPr>
          <p:cNvPr id="9" name="Object 8" descr="preencoded.png"/>
          <p:cNvPicPr>
            <a:picLocks noChangeAspect="1"/>
          </p:cNvPicPr>
          <p:nvPr/>
        </p:nvPicPr>
        <p:blipFill>
          <a:blip r:embed="rId9"/>
          <a:stretch>
            <a:fillRect/>
          </a:stretch>
        </p:blipFill>
        <p:spPr>
          <a:xfrm>
            <a:off x="8191500" y="3440906"/>
            <a:ext cx="4012406" cy="3417094"/>
          </a:xfrm>
          <a:prstGeom prst="rect">
            <a:avLst/>
          </a:prstGeom>
        </p:spPr>
      </p:pic>
      <p:pic>
        <p:nvPicPr>
          <p:cNvPr id="10" name="Object 9" descr="preencoded.png"/>
          <p:cNvPicPr>
            <a:picLocks noChangeAspect="1"/>
          </p:cNvPicPr>
          <p:nvPr/>
        </p:nvPicPr>
        <p:blipFill>
          <a:blip r:embed="rId10"/>
          <a:stretch>
            <a:fillRect/>
          </a:stretch>
        </p:blipFill>
        <p:spPr>
          <a:xfrm>
            <a:off x="809625" y="607219"/>
            <a:ext cx="2881313" cy="559594"/>
          </a:xfrm>
          <a:prstGeom prst="rect">
            <a:avLst/>
          </a:prstGeom>
        </p:spPr>
      </p:pic>
      <p:sp>
        <p:nvSpPr>
          <p:cNvPr id="11" name="Object 10"/>
          <p:cNvSpPr txBox="1"/>
          <p:nvPr/>
        </p:nvSpPr>
        <p:spPr>
          <a:xfrm>
            <a:off x="797719" y="1357313"/>
            <a:ext cx="6614517" cy="440531"/>
          </a:xfrm>
          <a:prstGeom prst="rect">
            <a:avLst/>
          </a:prstGeom>
          <a:noFill/>
        </p:spPr>
        <p:txBody>
          <a:bodyPr wrap="square" rtlCol="0" anchor="ctr"/>
          <a:lstStyle/>
          <a:p>
            <a:pPr>
              <a:lnSpc>
                <a:spcPts val="3528"/>
              </a:lnSpc>
            </a:pPr>
            <a:r>
              <a:rPr lang="en-US" sz="3192" b="1">
                <a:solidFill>
                  <a:srgbClr val="FFFFFF"/>
                </a:solidFill>
                <a:latin typeface="Oswald" pitchFamily="34" charset="0"/>
                <a:ea typeface="Oswald" pitchFamily="34" charset="-122"/>
                <a:cs typeface="Oswald" pitchFamily="34" charset="-120"/>
              </a:rPr>
              <a:t>Immersive Semiconductor Experience</a:t>
            </a:r>
            <a:endParaRPr lang="en-US" sz="432"/>
          </a:p>
        </p:txBody>
      </p:sp>
      <p:sp>
        <p:nvSpPr>
          <p:cNvPr id="12" name="Object 11"/>
          <p:cNvSpPr txBox="1"/>
          <p:nvPr/>
        </p:nvSpPr>
        <p:spPr>
          <a:xfrm>
            <a:off x="797719" y="1901011"/>
            <a:ext cx="5406330" cy="595313"/>
          </a:xfrm>
          <a:prstGeom prst="rect">
            <a:avLst/>
          </a:prstGeom>
          <a:noFill/>
        </p:spPr>
        <p:txBody>
          <a:bodyPr wrap="square" lIns="91440" tIns="45720" rIns="91440" bIns="45720" rtlCol="0" anchor="ctr"/>
          <a:lstStyle/>
          <a:p>
            <a:pPr>
              <a:lnSpc>
                <a:spcPts val="2376"/>
              </a:lnSpc>
            </a:pPr>
            <a:r>
              <a:rPr lang="en-US" sz="1950" b="1">
                <a:solidFill>
                  <a:srgbClr val="FFFFFF"/>
                </a:solidFill>
                <a:latin typeface="Oswald"/>
                <a:ea typeface="Oswald" pitchFamily="34" charset="-122"/>
                <a:cs typeface="Oswald" pitchFamily="34" charset="-120"/>
              </a:rPr>
              <a:t>Interactive Exhibit at the Arizona Science Center</a:t>
            </a:r>
            <a:endParaRPr lang="en-US" sz="1950">
              <a:latin typeface="Oswald"/>
            </a:endParaRPr>
          </a:p>
        </p:txBody>
      </p:sp>
      <p:sp>
        <p:nvSpPr>
          <p:cNvPr id="13" name="Object 12"/>
          <p:cNvSpPr txBox="1"/>
          <p:nvPr/>
        </p:nvSpPr>
        <p:spPr>
          <a:xfrm>
            <a:off x="1202532" y="3429000"/>
            <a:ext cx="8286452" cy="2297906"/>
          </a:xfrm>
          <a:prstGeom prst="rect">
            <a:avLst/>
          </a:prstGeom>
          <a:noFill/>
        </p:spPr>
        <p:txBody>
          <a:bodyPr wrap="square" lIns="91440" tIns="45720" rIns="91440" bIns="45720" rtlCol="0" anchor="ctr"/>
          <a:lstStyle/>
          <a:p>
            <a:pPr>
              <a:lnSpc>
                <a:spcPts val="1800"/>
              </a:lnSpc>
            </a:pPr>
            <a:r>
              <a:rPr lang="en-US" sz="1900" dirty="0">
                <a:solidFill>
                  <a:srgbClr val="FFFFFF"/>
                </a:solidFill>
                <a:latin typeface="Arial"/>
                <a:ea typeface="Arial" pitchFamily="34" charset="-122"/>
                <a:cs typeface="Arial"/>
              </a:rPr>
              <a:t>47,300+ visitors and counting — including 160+ teachers and nearly 1,000 students, inspiring educators who reach 45,000+ learners statewide.</a:t>
            </a:r>
          </a:p>
          <a:p>
            <a:pPr>
              <a:lnSpc>
                <a:spcPts val="1800"/>
              </a:lnSpc>
            </a:pPr>
            <a:endParaRPr lang="en-US" sz="1920">
              <a:solidFill>
                <a:srgbClr val="FFFFFF"/>
              </a:solidFill>
              <a:latin typeface="Arial" pitchFamily="34" charset="0"/>
              <a:ea typeface="Arial" pitchFamily="34" charset="-122"/>
              <a:cs typeface="Arial" pitchFamily="34" charset="-120"/>
            </a:endParaRPr>
          </a:p>
          <a:p>
            <a:pPr marL="438785" lvl="2" indent="-274320">
              <a:lnSpc>
                <a:spcPts val="1800"/>
              </a:lnSpc>
              <a:buSzPct val="100000"/>
              <a:buFont typeface="Arial" panose="020B0604020202020204" pitchFamily="34" charset="0"/>
              <a:buChar char="•"/>
            </a:pPr>
            <a:r>
              <a:rPr lang="en-US" sz="1900" dirty="0">
                <a:solidFill>
                  <a:srgbClr val="FFFFFF"/>
                </a:solidFill>
                <a:latin typeface="Arial"/>
                <a:ea typeface="Arial" pitchFamily="34" charset="-122"/>
                <a:cs typeface="Arial"/>
              </a:rPr>
              <a:t>Earned major visibility through local Arizona coverage and international media in Asia and India.</a:t>
            </a:r>
          </a:p>
          <a:p>
            <a:pPr marL="438785" lvl="2" indent="-274320">
              <a:lnSpc>
                <a:spcPts val="1800"/>
              </a:lnSpc>
              <a:buSzPct val="100000"/>
              <a:buFont typeface="Arial" panose="020B0604020202020204" pitchFamily="34" charset="0"/>
              <a:buChar char="•"/>
            </a:pPr>
            <a:endParaRPr lang="en-US" sz="1920">
              <a:solidFill>
                <a:srgbClr val="FFFFFF"/>
              </a:solidFill>
              <a:latin typeface="Arial" pitchFamily="34" charset="0"/>
              <a:ea typeface="Arial" pitchFamily="34" charset="-122"/>
              <a:cs typeface="Arial" pitchFamily="34" charset="-120"/>
            </a:endParaRPr>
          </a:p>
          <a:p>
            <a:pPr marL="438785" lvl="2" indent="-274320">
              <a:lnSpc>
                <a:spcPts val="1800"/>
              </a:lnSpc>
              <a:buSzPct val="100000"/>
              <a:buFont typeface="Arial" panose="020B0604020202020204" pitchFamily="34" charset="0"/>
              <a:buChar char="•"/>
            </a:pPr>
            <a:r>
              <a:rPr lang="en-US" sz="1900" dirty="0">
                <a:solidFill>
                  <a:srgbClr val="FFFFFF"/>
                </a:solidFill>
                <a:latin typeface="Arial"/>
                <a:ea typeface="Arial" pitchFamily="34" charset="-122"/>
                <a:cs typeface="Arial"/>
              </a:rPr>
              <a:t>Laying the groundwork to sustain and scale </a:t>
            </a:r>
            <a:r>
              <a:rPr lang="en-US" sz="1900" dirty="0" err="1">
                <a:solidFill>
                  <a:srgbClr val="FFFFFF"/>
                </a:solidFill>
                <a:latin typeface="Arial"/>
                <a:ea typeface="Arial" pitchFamily="34" charset="-122"/>
                <a:cs typeface="Arial"/>
              </a:rPr>
              <a:t>SEMIquest</a:t>
            </a:r>
            <a:r>
              <a:rPr lang="en-US" sz="1900" dirty="0">
                <a:solidFill>
                  <a:srgbClr val="FFFFFF"/>
                </a:solidFill>
                <a:latin typeface="Arial"/>
                <a:ea typeface="Arial" pitchFamily="34" charset="-122"/>
                <a:cs typeface="Arial"/>
              </a:rPr>
              <a:t> across Arizona and new communities nationwide.</a:t>
            </a:r>
            <a:endParaRPr lang="en-US" sz="1900" dirty="0">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5A2AF-991E-4DF1-E55B-C8DDBF6C7540}"/>
            </a:ext>
          </a:extLst>
        </p:cNvPr>
        <p:cNvGrpSpPr/>
        <p:nvPr/>
      </p:nvGrpSpPr>
      <p:grpSpPr>
        <a:xfrm>
          <a:off x="0" y="0"/>
          <a:ext cx="0" cy="0"/>
          <a:chOff x="0" y="0"/>
          <a:chExt cx="0" cy="0"/>
        </a:xfrm>
      </p:grpSpPr>
      <p:pic>
        <p:nvPicPr>
          <p:cNvPr id="2" name="Object 1" descr="preencoded.png">
            <a:extLst>
              <a:ext uri="{FF2B5EF4-FFF2-40B4-BE49-F238E27FC236}">
                <a16:creationId xmlns:a16="http://schemas.microsoft.com/office/drawing/2014/main" id="{8E0EDFC7-3CB7-6224-E2CD-A9453E6A2961}"/>
              </a:ext>
            </a:extLst>
          </p:cNvPr>
          <p:cNvPicPr>
            <a:picLocks noChangeAspect="1"/>
          </p:cNvPicPr>
          <p:nvPr/>
        </p:nvPicPr>
        <p:blipFill>
          <a:blip r:embed="rId3"/>
          <a:stretch>
            <a:fillRect/>
          </a:stretch>
        </p:blipFill>
        <p:spPr>
          <a:xfrm>
            <a:off x="0" y="0"/>
            <a:ext cx="12192000" cy="6858000"/>
          </a:xfrm>
          <a:prstGeom prst="rect">
            <a:avLst/>
          </a:prstGeom>
        </p:spPr>
      </p:pic>
      <p:pic>
        <p:nvPicPr>
          <p:cNvPr id="4" name="Object 3" descr="preencoded.png">
            <a:extLst>
              <a:ext uri="{FF2B5EF4-FFF2-40B4-BE49-F238E27FC236}">
                <a16:creationId xmlns:a16="http://schemas.microsoft.com/office/drawing/2014/main" id="{8F465AFA-714E-59D0-4139-D4EA8939AE90}"/>
              </a:ext>
            </a:extLst>
          </p:cNvPr>
          <p:cNvPicPr>
            <a:picLocks noChangeAspect="1"/>
          </p:cNvPicPr>
          <p:nvPr/>
        </p:nvPicPr>
        <p:blipFill>
          <a:blip r:embed="rId4"/>
          <a:stretch>
            <a:fillRect/>
          </a:stretch>
        </p:blipFill>
        <p:spPr>
          <a:xfrm>
            <a:off x="0" y="0"/>
            <a:ext cx="2940844" cy="6858000"/>
          </a:xfrm>
          <a:prstGeom prst="rect">
            <a:avLst/>
          </a:prstGeom>
        </p:spPr>
      </p:pic>
      <p:pic>
        <p:nvPicPr>
          <p:cNvPr id="5" name="Object 4" descr="preencoded.png">
            <a:extLst>
              <a:ext uri="{FF2B5EF4-FFF2-40B4-BE49-F238E27FC236}">
                <a16:creationId xmlns:a16="http://schemas.microsoft.com/office/drawing/2014/main" id="{9D730117-6AC4-F2C9-BAD9-E4C9F52651DC}"/>
              </a:ext>
            </a:extLst>
          </p:cNvPr>
          <p:cNvPicPr>
            <a:picLocks noChangeAspect="1"/>
          </p:cNvPicPr>
          <p:nvPr/>
        </p:nvPicPr>
        <p:blipFill>
          <a:blip r:embed="rId5"/>
          <a:stretch>
            <a:fillRect/>
          </a:stretch>
        </p:blipFill>
        <p:spPr>
          <a:xfrm>
            <a:off x="3540610" y="2226093"/>
            <a:ext cx="2352006" cy="2352006"/>
          </a:xfrm>
          <a:prstGeom prst="rect">
            <a:avLst/>
          </a:prstGeom>
        </p:spPr>
      </p:pic>
      <p:pic>
        <p:nvPicPr>
          <p:cNvPr id="6" name="Object 5" descr="preencoded.png">
            <a:extLst>
              <a:ext uri="{FF2B5EF4-FFF2-40B4-BE49-F238E27FC236}">
                <a16:creationId xmlns:a16="http://schemas.microsoft.com/office/drawing/2014/main" id="{B0050601-B33B-7783-0553-129E0C1AA938}"/>
              </a:ext>
            </a:extLst>
          </p:cNvPr>
          <p:cNvPicPr>
            <a:picLocks noChangeAspect="1"/>
          </p:cNvPicPr>
          <p:nvPr/>
        </p:nvPicPr>
        <p:blipFill>
          <a:blip r:embed="rId6"/>
          <a:stretch>
            <a:fillRect/>
          </a:stretch>
        </p:blipFill>
        <p:spPr>
          <a:xfrm>
            <a:off x="3845719" y="2518172"/>
            <a:ext cx="1831650" cy="1727580"/>
          </a:xfrm>
          <a:prstGeom prst="rect">
            <a:avLst/>
          </a:prstGeom>
        </p:spPr>
      </p:pic>
      <p:pic>
        <p:nvPicPr>
          <p:cNvPr id="7" name="Object 6" descr="preencoded.png">
            <a:extLst>
              <a:ext uri="{FF2B5EF4-FFF2-40B4-BE49-F238E27FC236}">
                <a16:creationId xmlns:a16="http://schemas.microsoft.com/office/drawing/2014/main" id="{FA5A6E2E-EDC5-FF76-6056-272BEFC4A28F}"/>
              </a:ext>
            </a:extLst>
          </p:cNvPr>
          <p:cNvPicPr>
            <a:picLocks noChangeAspect="1"/>
          </p:cNvPicPr>
          <p:nvPr/>
        </p:nvPicPr>
        <p:blipFill>
          <a:blip r:embed="rId7"/>
          <a:stretch>
            <a:fillRect/>
          </a:stretch>
        </p:blipFill>
        <p:spPr>
          <a:xfrm>
            <a:off x="7631906" y="345282"/>
            <a:ext cx="4194772" cy="827484"/>
          </a:xfrm>
          <a:prstGeom prst="rect">
            <a:avLst/>
          </a:prstGeom>
        </p:spPr>
      </p:pic>
      <p:sp>
        <p:nvSpPr>
          <p:cNvPr id="8" name="Object 7">
            <a:extLst>
              <a:ext uri="{FF2B5EF4-FFF2-40B4-BE49-F238E27FC236}">
                <a16:creationId xmlns:a16="http://schemas.microsoft.com/office/drawing/2014/main" id="{7E01DB0F-1106-7D16-5715-3B7EF5A23C9F}"/>
              </a:ext>
            </a:extLst>
          </p:cNvPr>
          <p:cNvSpPr txBox="1"/>
          <p:nvPr/>
        </p:nvSpPr>
        <p:spPr>
          <a:xfrm>
            <a:off x="7019785" y="3126441"/>
            <a:ext cx="3101816" cy="607219"/>
          </a:xfrm>
          <a:prstGeom prst="rect">
            <a:avLst/>
          </a:prstGeom>
          <a:noFill/>
        </p:spPr>
        <p:txBody>
          <a:bodyPr wrap="square" lIns="91440" tIns="45720" rIns="91440" bIns="45720" rtlCol="0" anchor="ctr"/>
          <a:lstStyle/>
          <a:p>
            <a:pPr>
              <a:buNone/>
            </a:pPr>
            <a:r>
              <a:rPr lang="en-US" sz="2800" b="1">
                <a:solidFill>
                  <a:srgbClr val="333333"/>
                </a:solidFill>
                <a:latin typeface="Oswald"/>
                <a:ea typeface="Oswald" pitchFamily="34" charset="-122"/>
                <a:cs typeface="Oswald" pitchFamily="34" charset="-120"/>
              </a:rPr>
              <a:t>Michelle Williams
</a:t>
            </a:r>
            <a:r>
              <a:rPr lang="en-US" sz="1950" b="1">
                <a:solidFill>
                  <a:srgbClr val="333333"/>
                </a:solidFill>
                <a:latin typeface="Arial"/>
                <a:ea typeface="Arial" pitchFamily="34" charset="-122"/>
                <a:cs typeface="Arial"/>
              </a:rPr>
              <a:t>Executive Director</a:t>
            </a:r>
          </a:p>
          <a:p>
            <a:r>
              <a:rPr lang="en-US" sz="1950">
                <a:solidFill>
                  <a:srgbClr val="333333"/>
                </a:solidFill>
                <a:latin typeface="Arial"/>
                <a:cs typeface="Arial"/>
              </a:rPr>
              <a:t>mwilliams@semi.org</a:t>
            </a:r>
          </a:p>
        </p:txBody>
      </p:sp>
    </p:spTree>
    <p:extLst>
      <p:ext uri="{BB962C8B-B14F-4D97-AF65-F5344CB8AC3E}">
        <p14:creationId xmlns:p14="http://schemas.microsoft.com/office/powerpoint/2010/main" val="3384041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a:stretch>
            <a:fillRect/>
          </a:stretch>
        </p:blipFill>
        <p:spPr>
          <a:xfrm>
            <a:off x="11906" y="0"/>
            <a:ext cx="12180094" cy="6858000"/>
          </a:xfrm>
          <a:prstGeom prst="rect">
            <a:avLst/>
          </a:prstGeom>
        </p:spPr>
      </p:pic>
      <p:pic>
        <p:nvPicPr>
          <p:cNvPr id="5" name="Object 4" descr="preencoded.png"/>
          <p:cNvPicPr>
            <a:picLocks noChangeAspect="1"/>
          </p:cNvPicPr>
          <p:nvPr/>
        </p:nvPicPr>
        <p:blipFill>
          <a:blip r:embed="rId5"/>
          <a:stretch>
            <a:fillRect/>
          </a:stretch>
        </p:blipFill>
        <p:spPr>
          <a:xfrm>
            <a:off x="821531" y="642937"/>
            <a:ext cx="4012406" cy="845344"/>
          </a:xfrm>
          <a:prstGeom prst="rect">
            <a:avLst/>
          </a:prstGeom>
        </p:spPr>
      </p:pic>
      <p:sp>
        <p:nvSpPr>
          <p:cNvPr id="6" name="Object 5"/>
          <p:cNvSpPr txBox="1"/>
          <p:nvPr/>
        </p:nvSpPr>
        <p:spPr>
          <a:xfrm>
            <a:off x="809625" y="1583532"/>
            <a:ext cx="6614517" cy="440531"/>
          </a:xfrm>
          <a:prstGeom prst="rect">
            <a:avLst/>
          </a:prstGeom>
          <a:noFill/>
        </p:spPr>
        <p:txBody>
          <a:bodyPr wrap="square" rtlCol="0" anchor="ctr"/>
          <a:lstStyle/>
          <a:p>
            <a:pPr>
              <a:lnSpc>
                <a:spcPts val="3528"/>
              </a:lnSpc>
            </a:pPr>
            <a:r>
              <a:rPr lang="en-US" sz="3192" b="1">
                <a:solidFill>
                  <a:srgbClr val="FFFFFF"/>
                </a:solidFill>
                <a:latin typeface="Oswald" pitchFamily="34" charset="0"/>
                <a:ea typeface="Oswald" pitchFamily="34" charset="-122"/>
                <a:cs typeface="Oswald" pitchFamily="34" charset="-120"/>
              </a:rPr>
              <a:t>SEMI Certificates</a:t>
            </a:r>
            <a:endParaRPr lang="en-US" sz="432"/>
          </a:p>
        </p:txBody>
      </p:sp>
      <p:sp>
        <p:nvSpPr>
          <p:cNvPr id="7" name="Object 6"/>
          <p:cNvSpPr txBox="1"/>
          <p:nvPr/>
        </p:nvSpPr>
        <p:spPr>
          <a:xfrm>
            <a:off x="1178719" y="2750344"/>
            <a:ext cx="8066782" cy="3155156"/>
          </a:xfrm>
          <a:prstGeom prst="rect">
            <a:avLst/>
          </a:prstGeom>
          <a:noFill/>
        </p:spPr>
        <p:txBody>
          <a:bodyPr wrap="square" lIns="91440" tIns="45720" rIns="91440" bIns="45720" rtlCol="0" anchor="ctr"/>
          <a:lstStyle/>
          <a:p>
            <a:pPr>
              <a:lnSpc>
                <a:spcPts val="1920"/>
              </a:lnSpc>
            </a:pPr>
            <a:r>
              <a:rPr lang="en-US" sz="1584">
                <a:solidFill>
                  <a:srgbClr val="FFFFFF"/>
                </a:solidFill>
                <a:latin typeface="Arial" pitchFamily="34" charset="0"/>
                <a:ea typeface="Arial" pitchFamily="34" charset="-122"/>
                <a:cs typeface="Arial" pitchFamily="34" charset="-120"/>
              </a:rPr>
              <a:t>Progress</a:t>
            </a:r>
          </a:p>
          <a:p>
            <a:pPr marL="246380" lvl="2" indent="-81915">
              <a:lnSpc>
                <a:spcPts val="1920"/>
              </a:lnSpc>
              <a:buSzPct val="100000"/>
              <a:buChar char="•"/>
            </a:pPr>
            <a:r>
              <a:rPr lang="en-US" sz="1584">
                <a:solidFill>
                  <a:srgbClr val="FFFFFF"/>
                </a:solidFill>
                <a:latin typeface="Arial" pitchFamily="34" charset="0"/>
                <a:ea typeface="Arial" pitchFamily="34" charset="-122"/>
                <a:cs typeface="Arial" pitchFamily="34" charset="-120"/>
              </a:rPr>
              <a:t> 45 companies, 16 states engaged to define competencies.</a:t>
            </a:r>
          </a:p>
          <a:p>
            <a:pPr marL="246380" lvl="2" indent="-81915">
              <a:lnSpc>
                <a:spcPts val="1920"/>
              </a:lnSpc>
              <a:buSzPct val="100000"/>
              <a:buChar char="•"/>
            </a:pPr>
            <a:r>
              <a:rPr lang="en-US" sz="1584">
                <a:solidFill>
                  <a:srgbClr val="FFFFFF"/>
                </a:solidFill>
                <a:latin typeface="Arial" pitchFamily="34" charset="0"/>
                <a:ea typeface="Arial" pitchFamily="34" charset="-122"/>
                <a:cs typeface="Arial" pitchFamily="34" charset="-120"/>
              </a:rPr>
              <a:t> SMEs from 12 colleges/universities developing assessments.</a:t>
            </a:r>
          </a:p>
          <a:p>
            <a:pPr marL="246380" lvl="2" indent="-81915">
              <a:lnSpc>
                <a:spcPts val="1920"/>
              </a:lnSpc>
              <a:buSzPct val="100000"/>
              <a:buChar char="•"/>
            </a:pPr>
            <a:r>
              <a:rPr lang="en-US" sz="1550">
                <a:solidFill>
                  <a:srgbClr val="FFFFFF"/>
                </a:solidFill>
                <a:latin typeface="Arial"/>
                <a:ea typeface="Arial" pitchFamily="34" charset="-122"/>
                <a:cs typeface="Arial"/>
              </a:rPr>
              <a:t> Pilot underway: </a:t>
            </a:r>
          </a:p>
          <a:p>
            <a:pPr marL="703580" lvl="3" indent="-81915">
              <a:lnSpc>
                <a:spcPts val="1920"/>
              </a:lnSpc>
              <a:buSzPct val="100000"/>
              <a:buChar char="•"/>
            </a:pPr>
            <a:r>
              <a:rPr lang="en-US" sz="1550">
                <a:solidFill>
                  <a:srgbClr val="FFFFFF"/>
                </a:solidFill>
                <a:latin typeface="Arial"/>
                <a:ea typeface="Arial" pitchFamily="34" charset="-122"/>
                <a:cs typeface="Arial"/>
              </a:rPr>
              <a:t>46 participants completed multiple-choice (Part One) pilot.  </a:t>
            </a:r>
          </a:p>
          <a:p>
            <a:pPr marL="703580" lvl="3" indent="-81915">
              <a:lnSpc>
                <a:spcPts val="1920"/>
              </a:lnSpc>
              <a:buSzPct val="100000"/>
              <a:buChar char="•"/>
            </a:pPr>
            <a:r>
              <a:rPr lang="en-US" sz="1550">
                <a:solidFill>
                  <a:srgbClr val="FFFFFF"/>
                </a:solidFill>
                <a:latin typeface="Arial"/>
                <a:ea typeface="Arial" pitchFamily="34" charset="-122"/>
                <a:cs typeface="Arial"/>
              </a:rPr>
              <a:t>Hands-on pilot (Part Two) launches March 2026.</a:t>
            </a:r>
            <a:endParaRPr lang="en-US"/>
          </a:p>
          <a:p>
            <a:pPr marL="164465" lvl="2">
              <a:lnSpc>
                <a:spcPts val="1920"/>
              </a:lnSpc>
              <a:buSzPct val="100000"/>
            </a:pPr>
            <a:endParaRPr lang="en-US" sz="1584">
              <a:solidFill>
                <a:srgbClr val="FFFFFF"/>
              </a:solidFill>
              <a:latin typeface="Arial" pitchFamily="34" charset="0"/>
              <a:ea typeface="Arial" pitchFamily="34" charset="-122"/>
              <a:cs typeface="Arial" pitchFamily="34" charset="-120"/>
            </a:endParaRPr>
          </a:p>
          <a:p>
            <a:pPr>
              <a:lnSpc>
                <a:spcPts val="1920"/>
              </a:lnSpc>
            </a:pPr>
            <a:r>
              <a:rPr lang="en-US" sz="1584">
                <a:solidFill>
                  <a:srgbClr val="FFFFFF"/>
                </a:solidFill>
                <a:latin typeface="Arial" pitchFamily="34" charset="0"/>
                <a:ea typeface="Arial" pitchFamily="34" charset="-122"/>
                <a:cs typeface="Arial" pitchFamily="34" charset="-120"/>
              </a:rPr>
              <a:t>Next Steps</a:t>
            </a:r>
          </a:p>
          <a:p>
            <a:pPr marL="246380" lvl="2" indent="-81915">
              <a:lnSpc>
                <a:spcPts val="1920"/>
              </a:lnSpc>
              <a:buSzPct val="100000"/>
              <a:buChar char="•"/>
            </a:pPr>
            <a:r>
              <a:rPr lang="en-US" sz="1550">
                <a:solidFill>
                  <a:srgbClr val="FFFFFF"/>
                </a:solidFill>
                <a:latin typeface="Arial"/>
                <a:ea typeface="Arial" pitchFamily="34" charset="-122"/>
                <a:cs typeface="Arial"/>
              </a:rPr>
              <a:t> Validate pilot data and finalize assessments.</a:t>
            </a:r>
          </a:p>
          <a:p>
            <a:pPr marL="246380" lvl="2" indent="-81915">
              <a:lnSpc>
                <a:spcPts val="1920"/>
              </a:lnSpc>
              <a:buSzPct val="100000"/>
              <a:buChar char="•"/>
            </a:pPr>
            <a:r>
              <a:rPr lang="en-US" sz="1550">
                <a:solidFill>
                  <a:srgbClr val="FFFFFF"/>
                </a:solidFill>
                <a:latin typeface="Arial"/>
                <a:ea typeface="Arial" pitchFamily="34" charset="-122"/>
                <a:cs typeface="Arial"/>
              </a:rPr>
              <a:t> Launch regionally in Spring 2026, with a measured 30/60/90-day review cycle.</a:t>
            </a:r>
          </a:p>
          <a:p>
            <a:pPr marL="246380" lvl="2" indent="-81915">
              <a:lnSpc>
                <a:spcPts val="1920"/>
              </a:lnSpc>
              <a:buSzPct val="100000"/>
              <a:buChar char="•"/>
            </a:pPr>
            <a:r>
              <a:rPr lang="en-US" sz="1584">
                <a:solidFill>
                  <a:srgbClr val="FFFFFF"/>
                </a:solidFill>
                <a:latin typeface="Arial" pitchFamily="34" charset="0"/>
                <a:ea typeface="Arial" pitchFamily="34" charset="-122"/>
                <a:cs typeface="Arial" pitchFamily="34" charset="-120"/>
              </a:rPr>
              <a:t> Continue partnering with employers to integrate certification into hiring.</a:t>
            </a:r>
          </a:p>
          <a:p>
            <a:pPr marL="164592" lvl="2">
              <a:lnSpc>
                <a:spcPts val="1920"/>
              </a:lnSpc>
              <a:buSzPct val="100000"/>
            </a:pPr>
            <a:endParaRPr lang="en-US" sz="1584">
              <a:solidFill>
                <a:srgbClr val="FFFFFF"/>
              </a:solidFill>
              <a:latin typeface="Arial" pitchFamily="34" charset="0"/>
              <a:ea typeface="Arial" pitchFamily="34" charset="-122"/>
              <a:cs typeface="Arial" pitchFamily="34" charset="-120"/>
            </a:endParaRPr>
          </a:p>
          <a:p>
            <a:pPr>
              <a:lnSpc>
                <a:spcPts val="1920"/>
              </a:lnSpc>
            </a:pPr>
            <a:r>
              <a:rPr lang="en-US" sz="1584">
                <a:solidFill>
                  <a:srgbClr val="FFFFFF"/>
                </a:solidFill>
                <a:latin typeface="Arial" pitchFamily="34" charset="0"/>
                <a:ea typeface="Arial" pitchFamily="34" charset="-122"/>
                <a:cs typeface="Arial" pitchFamily="34" charset="-120"/>
              </a:rPr>
              <a:t>Call to Action</a:t>
            </a:r>
          </a:p>
          <a:p>
            <a:pPr marL="246380" lvl="2" indent="-81915">
              <a:lnSpc>
                <a:spcPts val="1920"/>
              </a:lnSpc>
              <a:buSzPct val="100000"/>
              <a:buChar char="•"/>
            </a:pPr>
            <a:r>
              <a:rPr lang="en-US" sz="1550">
                <a:solidFill>
                  <a:srgbClr val="FFFFFF"/>
                </a:solidFill>
                <a:latin typeface="Arial"/>
                <a:ea typeface="Arial" pitchFamily="34" charset="-122"/>
                <a:cs typeface="Arial"/>
              </a:rPr>
              <a:t> Nominate new hires or grads to join the pilot.</a:t>
            </a:r>
          </a:p>
          <a:p>
            <a:pPr marL="246380" lvl="2" indent="-81915">
              <a:lnSpc>
                <a:spcPts val="1920"/>
              </a:lnSpc>
              <a:buSzPct val="100000"/>
              <a:buChar char="•"/>
            </a:pPr>
            <a:r>
              <a:rPr lang="en-US" sz="1584">
                <a:solidFill>
                  <a:srgbClr val="FFFFFF"/>
                </a:solidFill>
                <a:latin typeface="Arial" pitchFamily="34" charset="0"/>
                <a:ea typeface="Arial" pitchFamily="34" charset="-122"/>
                <a:cs typeface="Arial" pitchFamily="34" charset="-120"/>
              </a:rPr>
              <a:t> Champion SEMI Certificates in your company’s hiring practices.</a:t>
            </a:r>
            <a:endParaRPr lang="en-US" sz="432"/>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a:stretch>
            <a:fillRect/>
          </a:stretch>
        </p:blipFill>
        <p:spPr>
          <a:xfrm>
            <a:off x="6536532" y="1928812"/>
            <a:ext cx="5024437" cy="3738563"/>
          </a:xfrm>
          <a:prstGeom prst="rect">
            <a:avLst/>
          </a:prstGeom>
        </p:spPr>
      </p:pic>
      <p:pic>
        <p:nvPicPr>
          <p:cNvPr id="5" name="Object 4" descr="preencoded.png"/>
          <p:cNvPicPr>
            <a:picLocks noChangeAspect="1"/>
          </p:cNvPicPr>
          <p:nvPr/>
        </p:nvPicPr>
        <p:blipFill>
          <a:blip r:embed="rId5"/>
          <a:stretch>
            <a:fillRect/>
          </a:stretch>
        </p:blipFill>
        <p:spPr>
          <a:xfrm>
            <a:off x="8298656" y="500063"/>
            <a:ext cx="3258129" cy="642937"/>
          </a:xfrm>
          <a:prstGeom prst="rect">
            <a:avLst/>
          </a:prstGeom>
        </p:spPr>
      </p:pic>
      <p:sp>
        <p:nvSpPr>
          <p:cNvPr id="6" name="Object 5"/>
          <p:cNvSpPr txBox="1"/>
          <p:nvPr/>
        </p:nvSpPr>
        <p:spPr>
          <a:xfrm>
            <a:off x="666750" y="738188"/>
            <a:ext cx="6069409" cy="1428750"/>
          </a:xfrm>
          <a:prstGeom prst="rect">
            <a:avLst/>
          </a:prstGeom>
          <a:noFill/>
        </p:spPr>
        <p:txBody>
          <a:bodyPr wrap="square" rtlCol="0" anchor="ctr"/>
          <a:lstStyle/>
          <a:p>
            <a:pPr defTabSz="219456"/>
            <a:r>
              <a:rPr lang="en-US" sz="3480" b="1">
                <a:solidFill>
                  <a:srgbClr val="000000"/>
                </a:solidFill>
                <a:latin typeface="Oswald" pitchFamily="34" charset="0"/>
                <a:ea typeface="Oswald" pitchFamily="34" charset="-122"/>
                <a:cs typeface="Oswald" pitchFamily="34" charset="-120"/>
              </a:rPr>
              <a:t>SEMI Foundation Named USDOL National Group Sponsor</a:t>
            </a:r>
            <a:endParaRPr lang="en-US" sz="432">
              <a:solidFill>
                <a:prstClr val="black"/>
              </a:solidFill>
              <a:latin typeface="Arial"/>
            </a:endParaRPr>
          </a:p>
        </p:txBody>
      </p:sp>
      <p:sp>
        <p:nvSpPr>
          <p:cNvPr id="7" name="Object 6"/>
          <p:cNvSpPr txBox="1"/>
          <p:nvPr/>
        </p:nvSpPr>
        <p:spPr>
          <a:xfrm>
            <a:off x="666750" y="2166938"/>
            <a:ext cx="4954786" cy="3881437"/>
          </a:xfrm>
          <a:prstGeom prst="rect">
            <a:avLst/>
          </a:prstGeom>
          <a:noFill/>
        </p:spPr>
        <p:txBody>
          <a:bodyPr wrap="square" rtlCol="0" anchor="ctr"/>
          <a:lstStyle/>
          <a:p>
            <a:pPr defTabSz="219456"/>
            <a:r>
              <a:rPr lang="en-US" sz="1416">
                <a:solidFill>
                  <a:srgbClr val="333333"/>
                </a:solidFill>
                <a:latin typeface="Arial" pitchFamily="34" charset="0"/>
                <a:ea typeface="Arial" pitchFamily="34" charset="-122"/>
                <a:cs typeface="Arial" pitchFamily="34" charset="-120"/>
              </a:rPr>
              <a:t>The SEMI Foundation has received designation as a National Group Sponsor from the United States Department of Labor, a significant federal recognition that positions SEMI at the center of the nation’s workforce strategy for advanced manufacturing.</a:t>
            </a:r>
          </a:p>
          <a:p>
            <a:pPr defTabSz="219456"/>
            <a:r>
              <a:rPr lang="en-US" sz="1416">
                <a:solidFill>
                  <a:srgbClr val="333333"/>
                </a:solidFill>
                <a:latin typeface="Arial" pitchFamily="34" charset="0"/>
                <a:ea typeface="Arial" pitchFamily="34" charset="-122"/>
                <a:cs typeface="Arial" pitchFamily="34" charset="-120"/>
              </a:rPr>
              <a:t>
This designation directly aligns with the Administration’s </a:t>
            </a:r>
            <a:r>
              <a:rPr lang="en-US" sz="1416" i="1">
                <a:solidFill>
                  <a:srgbClr val="333333"/>
                </a:solidFill>
                <a:latin typeface="Arial" pitchFamily="34" charset="0"/>
                <a:ea typeface="Arial" pitchFamily="34" charset="-122"/>
                <a:cs typeface="Arial" pitchFamily="34" charset="-120"/>
              </a:rPr>
              <a:t>America’s Talent and Workforce Strategy</a:t>
            </a:r>
            <a:r>
              <a:rPr lang="en-US" sz="1416">
                <a:solidFill>
                  <a:srgbClr val="333333"/>
                </a:solidFill>
                <a:latin typeface="Arial" pitchFamily="34" charset="0"/>
                <a:ea typeface="Arial" pitchFamily="34" charset="-122"/>
                <a:cs typeface="Arial" pitchFamily="34" charset="-120"/>
              </a:rPr>
              <a:t>, which elevates Registered Apprenticeships as a core tool for building a resilient, competitive workforce in strategic industries like semiconductors.</a:t>
            </a:r>
          </a:p>
          <a:p>
            <a:pPr defTabSz="219456"/>
            <a:r>
              <a:rPr lang="en-US" sz="1416">
                <a:solidFill>
                  <a:srgbClr val="333333"/>
                </a:solidFill>
                <a:latin typeface="Arial" pitchFamily="34" charset="0"/>
                <a:ea typeface="Arial" pitchFamily="34" charset="-122"/>
                <a:cs typeface="Arial" pitchFamily="34" charset="-120"/>
              </a:rPr>
              <a:t>
</a:t>
            </a:r>
            <a:r>
              <a:rPr lang="en-US" sz="1584" b="1">
                <a:solidFill>
                  <a:srgbClr val="333333"/>
                </a:solidFill>
                <a:latin typeface="Oswald" pitchFamily="34" charset="0"/>
                <a:ea typeface="Oswald" pitchFamily="34" charset="-122"/>
                <a:cs typeface="Oswald" pitchFamily="34" charset="-120"/>
              </a:rPr>
              <a:t>Why this is exciting</a:t>
            </a:r>
          </a:p>
          <a:p>
            <a:pPr defTabSz="219456"/>
            <a:r>
              <a:rPr lang="en-US" sz="1584" b="1">
                <a:solidFill>
                  <a:srgbClr val="333333"/>
                </a:solidFill>
                <a:latin typeface="Oswald" pitchFamily="34" charset="0"/>
                <a:ea typeface="Oswald" pitchFamily="34" charset="-122"/>
                <a:cs typeface="Oswald" pitchFamily="34" charset="-120"/>
              </a:rPr>
              <a:t>
</a:t>
            </a:r>
            <a:r>
              <a:rPr lang="en-US" sz="1416">
                <a:solidFill>
                  <a:srgbClr val="333333"/>
                </a:solidFill>
                <a:latin typeface="Arial" pitchFamily="34" charset="0"/>
                <a:ea typeface="Arial" pitchFamily="34" charset="-122"/>
                <a:cs typeface="Arial" pitchFamily="34" charset="-120"/>
              </a:rPr>
              <a:t>The SEMI Foundation can now design, register, and scale apprenticeships nationally, working directly with member companies, removing friction, accelerating adoption, and strengthening the industry’s talent pipeline.</a:t>
            </a:r>
            <a:endParaRPr lang="en-US" sz="432">
              <a:solidFill>
                <a:prstClr val="black"/>
              </a:solidFill>
              <a:latin typeface="Arial"/>
            </a:endParaRPr>
          </a:p>
        </p:txBody>
      </p:sp>
      <p:sp>
        <p:nvSpPr>
          <p:cNvPr id="8" name="Object 7"/>
          <p:cNvSpPr txBox="1"/>
          <p:nvPr/>
        </p:nvSpPr>
        <p:spPr>
          <a:xfrm>
            <a:off x="6822281" y="5762625"/>
            <a:ext cx="4564261" cy="345281"/>
          </a:xfrm>
          <a:prstGeom prst="rect">
            <a:avLst/>
          </a:prstGeom>
          <a:noFill/>
        </p:spPr>
        <p:txBody>
          <a:bodyPr wrap="square" rtlCol="0" anchor="ctr"/>
          <a:lstStyle/>
          <a:p>
            <a:pPr algn="ctr" defTabSz="219456">
              <a:lnSpc>
                <a:spcPts val="1368"/>
              </a:lnSpc>
            </a:pPr>
            <a:r>
              <a:rPr lang="en-US" sz="1128" i="1">
                <a:solidFill>
                  <a:srgbClr val="333333"/>
                </a:solidFill>
                <a:latin typeface="Arial" pitchFamily="34" charset="0"/>
                <a:ea typeface="Arial" pitchFamily="34" charset="-122"/>
                <a:cs typeface="Arial" pitchFamily="34" charset="-120"/>
              </a:rPr>
              <a:t>The U.S. will need more than 170,000 additional semiconductor workers by 2030, making workforce development a priority.</a:t>
            </a:r>
            <a:endParaRPr lang="en-US" sz="432">
              <a:solidFill>
                <a:prstClr val="black"/>
              </a:solidFill>
              <a:latin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a:stretch>
            <a:fillRect/>
          </a:stretch>
        </p:blipFill>
        <p:spPr>
          <a:xfrm>
            <a:off x="0" y="0"/>
            <a:ext cx="12192000" cy="6846094"/>
          </a:xfrm>
          <a:prstGeom prst="rect">
            <a:avLst/>
          </a:prstGeom>
        </p:spPr>
      </p:pic>
      <p:pic>
        <p:nvPicPr>
          <p:cNvPr id="5" name="Object 4" descr="preencoded.png"/>
          <p:cNvPicPr>
            <a:picLocks noChangeAspect="1"/>
          </p:cNvPicPr>
          <p:nvPr/>
        </p:nvPicPr>
        <p:blipFill>
          <a:blip r:embed="rId5"/>
          <a:stretch>
            <a:fillRect/>
          </a:stretch>
        </p:blipFill>
        <p:spPr>
          <a:xfrm>
            <a:off x="535782" y="857250"/>
            <a:ext cx="4167187" cy="869156"/>
          </a:xfrm>
          <a:prstGeom prst="rect">
            <a:avLst/>
          </a:prstGeom>
        </p:spPr>
      </p:pic>
      <p:sp>
        <p:nvSpPr>
          <p:cNvPr id="6" name="Object 5"/>
          <p:cNvSpPr txBox="1"/>
          <p:nvPr/>
        </p:nvSpPr>
        <p:spPr>
          <a:xfrm>
            <a:off x="523875" y="2321719"/>
            <a:ext cx="4442222" cy="1762125"/>
          </a:xfrm>
          <a:prstGeom prst="rect">
            <a:avLst/>
          </a:prstGeom>
          <a:noFill/>
        </p:spPr>
        <p:txBody>
          <a:bodyPr wrap="square" rtlCol="0" anchor="ctr"/>
          <a:lstStyle/>
          <a:p>
            <a:pPr defTabSz="219456"/>
            <a:r>
              <a:rPr lang="en-US" sz="4224" b="1">
                <a:solidFill>
                  <a:srgbClr val="FFFFFF"/>
                </a:solidFill>
                <a:latin typeface="Oswald" pitchFamily="34" charset="0"/>
                <a:ea typeface="Oswald" pitchFamily="34" charset="-122"/>
                <a:cs typeface="Oswald" pitchFamily="34" charset="-120"/>
              </a:rPr>
              <a:t>A Strategic Advantage for SEMI Member Companies</a:t>
            </a:r>
            <a:endParaRPr lang="en-US" sz="432">
              <a:solidFill>
                <a:prstClr val="black"/>
              </a:solidFill>
              <a:latin typeface="Arial"/>
            </a:endParaRPr>
          </a:p>
        </p:txBody>
      </p:sp>
      <p:sp>
        <p:nvSpPr>
          <p:cNvPr id="7" name="Object 6"/>
          <p:cNvSpPr txBox="1"/>
          <p:nvPr/>
        </p:nvSpPr>
        <p:spPr>
          <a:xfrm>
            <a:off x="5762625" y="1500187"/>
            <a:ext cx="5809059" cy="4464844"/>
          </a:xfrm>
          <a:prstGeom prst="rect">
            <a:avLst/>
          </a:prstGeom>
          <a:noFill/>
        </p:spPr>
        <p:txBody>
          <a:bodyPr wrap="square" lIns="21946" tIns="10973" rIns="21946" bIns="10973" rtlCol="0" anchor="ctr"/>
          <a:lstStyle/>
          <a:p>
            <a:pPr defTabSz="219456">
              <a:lnSpc>
                <a:spcPts val="1800"/>
              </a:lnSpc>
            </a:pPr>
            <a:r>
              <a:rPr lang="en-US" sz="1512" b="1">
                <a:solidFill>
                  <a:srgbClr val="FFFFFF"/>
                </a:solidFill>
                <a:latin typeface="Arial"/>
                <a:ea typeface="Arial" pitchFamily="34" charset="-122"/>
                <a:cs typeface="Arial"/>
              </a:rPr>
              <a:t> Through this model, the Foundation will:
</a:t>
            </a:r>
          </a:p>
          <a:p>
            <a:pPr marL="370332" lvl="2" indent="-205740" defTabSz="219456">
              <a:buSzPct val="100000"/>
              <a:buFont typeface="Arial" panose="020B0604020202020204" pitchFamily="34" charset="0"/>
              <a:buChar char="•"/>
            </a:pPr>
            <a:r>
              <a:rPr lang="en-US" sz="1512" b="1">
                <a:solidFill>
                  <a:srgbClr val="FFFFFF"/>
                </a:solidFill>
                <a:latin typeface="Arial" pitchFamily="34" charset="0"/>
                <a:ea typeface="Arial" pitchFamily="34" charset="-122"/>
                <a:cs typeface="Arial" pitchFamily="34" charset="-120"/>
              </a:rPr>
              <a:t>Reduce administrative and regulatory barriers </a:t>
            </a:r>
            <a:r>
              <a:rPr lang="en-US" sz="1512">
                <a:solidFill>
                  <a:srgbClr val="FFFFFF"/>
                </a:solidFill>
                <a:latin typeface="Arial" pitchFamily="34" charset="0"/>
                <a:ea typeface="Arial" pitchFamily="34" charset="-122"/>
                <a:cs typeface="Arial" pitchFamily="34" charset="-120"/>
              </a:rPr>
              <a:t>by serving as the single point of contact with USDOL and managing registration, reporting, and compliance on behalf of members.</a:t>
            </a:r>
          </a:p>
          <a:p>
            <a:pPr marL="246888" lvl="2" indent="-82296" defTabSz="219456">
              <a:buSzPct val="100000"/>
              <a:buFontTx/>
              <a:buChar char="•"/>
            </a:pPr>
            <a:endParaRPr lang="en-US" sz="1512">
              <a:solidFill>
                <a:srgbClr val="FFFFFF"/>
              </a:solidFill>
              <a:latin typeface="Arial" pitchFamily="34" charset="0"/>
              <a:ea typeface="Arial" pitchFamily="34" charset="-122"/>
              <a:cs typeface="Arial" pitchFamily="34" charset="-120"/>
            </a:endParaRPr>
          </a:p>
          <a:p>
            <a:pPr marL="370332" lvl="2" indent="-205740" defTabSz="219456">
              <a:buSzPct val="100000"/>
              <a:buFont typeface="Arial" panose="020B0604020202020204" pitchFamily="34" charset="0"/>
              <a:buChar char="•"/>
            </a:pPr>
            <a:r>
              <a:rPr lang="en-US" sz="1512" b="1">
                <a:solidFill>
                  <a:srgbClr val="FFFFFF"/>
                </a:solidFill>
                <a:latin typeface="Arial" pitchFamily="34" charset="0"/>
                <a:ea typeface="Arial" pitchFamily="34" charset="-122"/>
                <a:cs typeface="Arial" pitchFamily="34" charset="-120"/>
              </a:rPr>
              <a:t>Standardize high-quality, industry-aligned frameworks </a:t>
            </a:r>
            <a:r>
              <a:rPr lang="en-US" sz="1512">
                <a:solidFill>
                  <a:srgbClr val="FFFFFF"/>
                </a:solidFill>
                <a:latin typeface="Arial" pitchFamily="34" charset="0"/>
                <a:ea typeface="Arial" pitchFamily="34" charset="-122"/>
                <a:cs typeface="Arial" pitchFamily="34" charset="-120"/>
              </a:rPr>
              <a:t>that reflect real semiconductor roles and skills while remaining adaptable to employer-specific needs.</a:t>
            </a:r>
          </a:p>
          <a:p>
            <a:pPr marL="246888" lvl="2" indent="-82296" defTabSz="219456">
              <a:buSzPct val="100000"/>
              <a:buFontTx/>
              <a:buChar char="•"/>
            </a:pPr>
            <a:endParaRPr lang="en-US" sz="1512">
              <a:solidFill>
                <a:srgbClr val="FFFFFF"/>
              </a:solidFill>
              <a:latin typeface="Arial" pitchFamily="34" charset="0"/>
              <a:ea typeface="Arial" pitchFamily="34" charset="-122"/>
              <a:cs typeface="Arial" pitchFamily="34" charset="-120"/>
            </a:endParaRPr>
          </a:p>
          <a:p>
            <a:pPr marL="370332" lvl="2" indent="-205740" defTabSz="219456">
              <a:buSzPct val="100000"/>
              <a:buFont typeface="Arial" panose="020B0604020202020204" pitchFamily="34" charset="0"/>
              <a:buChar char="•"/>
            </a:pPr>
            <a:r>
              <a:rPr lang="en-US" sz="1512" b="1">
                <a:solidFill>
                  <a:srgbClr val="FFFFFF"/>
                </a:solidFill>
                <a:latin typeface="Arial" pitchFamily="34" charset="0"/>
                <a:ea typeface="Arial" pitchFamily="34" charset="-122"/>
                <a:cs typeface="Arial" pitchFamily="34" charset="-120"/>
              </a:rPr>
              <a:t>Enable faster deployment across states and regions </a:t>
            </a:r>
            <a:r>
              <a:rPr lang="en-US" sz="1512">
                <a:solidFill>
                  <a:srgbClr val="FFFFFF"/>
                </a:solidFill>
                <a:latin typeface="Arial" pitchFamily="34" charset="0"/>
                <a:ea typeface="Arial" pitchFamily="34" charset="-122"/>
                <a:cs typeface="Arial" pitchFamily="34" charset="-120"/>
              </a:rPr>
              <a:t>through nationally approved standards that can be implemented without rebuilding programs state-by-state.</a:t>
            </a:r>
          </a:p>
          <a:p>
            <a:pPr marL="246888" lvl="2" indent="-82296" defTabSz="219456">
              <a:buSzPct val="100000"/>
              <a:buFontTx/>
              <a:buChar char="•"/>
            </a:pPr>
            <a:endParaRPr lang="en-US" sz="1512">
              <a:solidFill>
                <a:srgbClr val="FFFFFF"/>
              </a:solidFill>
              <a:latin typeface="Arial" pitchFamily="34" charset="0"/>
              <a:ea typeface="Arial" pitchFamily="34" charset="-122"/>
              <a:cs typeface="Arial" pitchFamily="34" charset="-120"/>
            </a:endParaRPr>
          </a:p>
          <a:p>
            <a:pPr marL="370332" lvl="2" indent="-205740" defTabSz="219456">
              <a:buSzPct val="100000"/>
              <a:buFont typeface="Arial" panose="020B0604020202020204" pitchFamily="34" charset="0"/>
              <a:buChar char="•"/>
            </a:pPr>
            <a:r>
              <a:rPr lang="en-US" sz="1512" b="1">
                <a:solidFill>
                  <a:srgbClr val="FFFFFF"/>
                </a:solidFill>
                <a:latin typeface="Arial"/>
                <a:ea typeface="Arial" pitchFamily="34" charset="-122"/>
                <a:cs typeface="Arial"/>
              </a:rPr>
              <a:t>Ensure federal quality standards </a:t>
            </a:r>
            <a:r>
              <a:rPr lang="en-US" sz="1512">
                <a:solidFill>
                  <a:srgbClr val="FFFFFF"/>
                </a:solidFill>
                <a:latin typeface="Arial"/>
                <a:ea typeface="Arial" pitchFamily="34" charset="-122"/>
                <a:cs typeface="Arial"/>
              </a:rPr>
              <a:t>without limiting employer control by maintaining compliance, reporting and oversight while employers retain authority over hiring, training, and workforce outcomes.</a:t>
            </a:r>
            <a:endParaRPr lang="en-US" sz="432">
              <a:solidFill>
                <a:prstClr val="black"/>
              </a:solidFill>
              <a:latin typeface="Arial"/>
              <a:cs typeface="Arial"/>
            </a:endParaRPr>
          </a:p>
        </p:txBody>
      </p:sp>
      <p:sp>
        <p:nvSpPr>
          <p:cNvPr id="8" name="Object 7"/>
          <p:cNvSpPr txBox="1"/>
          <p:nvPr/>
        </p:nvSpPr>
        <p:spPr>
          <a:xfrm>
            <a:off x="595313" y="4869656"/>
            <a:ext cx="4368998" cy="642937"/>
          </a:xfrm>
          <a:prstGeom prst="rect">
            <a:avLst/>
          </a:prstGeom>
          <a:noFill/>
        </p:spPr>
        <p:txBody>
          <a:bodyPr wrap="square" rtlCol="0" anchor="ctr"/>
          <a:lstStyle/>
          <a:p>
            <a:pPr defTabSz="219456"/>
            <a:r>
              <a:rPr lang="en-US" sz="1416" i="1">
                <a:solidFill>
                  <a:srgbClr val="FFFFFF"/>
                </a:solidFill>
                <a:latin typeface="Arial" pitchFamily="34" charset="0"/>
                <a:ea typeface="Arial" pitchFamily="34" charset="-122"/>
                <a:cs typeface="Arial" pitchFamily="34" charset="-120"/>
              </a:rPr>
              <a:t>SEMI members gain speed, consistency, and scale, without building complex internal compliance infrastructure</a:t>
            </a:r>
            <a:endParaRPr lang="en-US" sz="432">
              <a:solidFill>
                <a:prstClr val="black"/>
              </a:solidFill>
              <a:latin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a:stretch>
            <a:fillRect/>
          </a:stretch>
        </p:blipFill>
        <p:spPr>
          <a:xfrm>
            <a:off x="726281" y="666750"/>
            <a:ext cx="4015383" cy="845344"/>
          </a:xfrm>
          <a:prstGeom prst="rect">
            <a:avLst/>
          </a:prstGeom>
        </p:spPr>
      </p:pic>
      <p:pic>
        <p:nvPicPr>
          <p:cNvPr id="5" name="Object 4" descr="preencoded.png"/>
          <p:cNvPicPr>
            <a:picLocks noChangeAspect="1"/>
          </p:cNvPicPr>
          <p:nvPr/>
        </p:nvPicPr>
        <p:blipFill>
          <a:blip r:embed="rId5"/>
          <a:stretch>
            <a:fillRect/>
          </a:stretch>
        </p:blipFill>
        <p:spPr>
          <a:xfrm>
            <a:off x="5655469" y="2000250"/>
            <a:ext cx="6090637" cy="3750469"/>
          </a:xfrm>
          <a:prstGeom prst="rect">
            <a:avLst/>
          </a:prstGeom>
        </p:spPr>
      </p:pic>
      <p:sp>
        <p:nvSpPr>
          <p:cNvPr id="6" name="Object 5"/>
          <p:cNvSpPr txBox="1"/>
          <p:nvPr/>
        </p:nvSpPr>
        <p:spPr>
          <a:xfrm>
            <a:off x="738187" y="1988344"/>
            <a:ext cx="4338489" cy="940594"/>
          </a:xfrm>
          <a:prstGeom prst="rect">
            <a:avLst/>
          </a:prstGeom>
          <a:noFill/>
        </p:spPr>
        <p:txBody>
          <a:bodyPr wrap="square" rtlCol="0" anchor="ctr"/>
          <a:lstStyle/>
          <a:p>
            <a:pPr marL="0" marR="0" lvl="0" indent="0" algn="l" defTabSz="219456" rtl="0" eaLnBrk="1" fontAlgn="auto" latinLnBrk="0" hangingPunct="1">
              <a:lnSpc>
                <a:spcPts val="3720"/>
              </a:lnSpc>
              <a:spcBef>
                <a:spcPts val="0"/>
              </a:spcBef>
              <a:spcAft>
                <a:spcPts val="0"/>
              </a:spcAft>
              <a:buClrTx/>
              <a:buSzTx/>
              <a:buFontTx/>
              <a:buNone/>
              <a:tabLst/>
              <a:defRPr/>
            </a:pPr>
            <a:r>
              <a:rPr kumimoji="0" lang="en-US" sz="3384" b="1" i="0" u="none" strike="noStrike" kern="1200" cap="none" spc="0" normalizeH="0" baseline="0" noProof="0">
                <a:ln>
                  <a:noFill/>
                </a:ln>
                <a:solidFill>
                  <a:srgbClr val="000000"/>
                </a:solidFill>
                <a:effectLst/>
                <a:uLnTx/>
                <a:uFillTx/>
                <a:latin typeface="Oswald" pitchFamily="34" charset="0"/>
                <a:ea typeface="Oswald" pitchFamily="34" charset="-122"/>
                <a:cs typeface="Oswald" pitchFamily="34" charset="-120"/>
              </a:rPr>
              <a:t>Women of the Fab Owners Alliance (FOA)</a:t>
            </a:r>
            <a:endParaRPr kumimoji="0" lang="en-US" sz="432" b="0" i="0" u="none" strike="noStrike" kern="1200" cap="none" spc="0" normalizeH="0" baseline="0" noProof="0">
              <a:ln>
                <a:noFill/>
              </a:ln>
              <a:solidFill>
                <a:prstClr val="black"/>
              </a:solidFill>
              <a:effectLst/>
              <a:uLnTx/>
              <a:uFillTx/>
              <a:latin typeface="Arial"/>
              <a:ea typeface="+mn-ea"/>
              <a:cs typeface="+mn-cs"/>
            </a:endParaRPr>
          </a:p>
        </p:txBody>
      </p:sp>
      <p:sp>
        <p:nvSpPr>
          <p:cNvPr id="7" name="Object 6"/>
          <p:cNvSpPr txBox="1"/>
          <p:nvPr/>
        </p:nvSpPr>
        <p:spPr>
          <a:xfrm>
            <a:off x="738187" y="3309938"/>
            <a:ext cx="4344591" cy="2143125"/>
          </a:xfrm>
          <a:prstGeom prst="rect">
            <a:avLst/>
          </a:prstGeom>
          <a:noFill/>
        </p:spPr>
        <p:txBody>
          <a:bodyPr wrap="square" lIns="91440" tIns="45720" rIns="91440" bIns="45720" rtlCol="0" anchor="ctr"/>
          <a:lstStyle/>
          <a:p>
            <a:pPr marL="0" marR="0" lvl="0" indent="0" algn="l" defTabSz="219456" rtl="0" eaLnBrk="1" fontAlgn="auto" latinLnBrk="0" hangingPunct="1">
              <a:lnSpc>
                <a:spcPts val="1704"/>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Arial" pitchFamily="34" charset="-122"/>
                <a:cs typeface="Arial"/>
              </a:rPr>
              <a:t>The Fab Owners Alliance has long had low female representation, particularly at meetings—as low as 3%. The Women of the FOA was created to change that.</a:t>
            </a:r>
          </a:p>
          <a:p>
            <a:pPr marL="0" marR="0" lvl="0" indent="0" algn="l" defTabSz="219456" rtl="0" eaLnBrk="1" fontAlgn="auto" latinLnBrk="0" hangingPunct="1">
              <a:lnSpc>
                <a:spcPts val="1704"/>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Arial" pitchFamily="34" charset="-122"/>
                <a:cs typeface="Arial"/>
              </a:rPr>
              <a:t>
</a:t>
            </a:r>
            <a:r>
              <a:rPr kumimoji="0" lang="en-US" sz="1400" b="1" i="0" u="none" strike="noStrike" kern="1200" cap="none" spc="0" normalizeH="0" baseline="0" noProof="0">
                <a:ln>
                  <a:noFill/>
                </a:ln>
                <a:solidFill>
                  <a:srgbClr val="000000"/>
                </a:solidFill>
                <a:effectLst/>
                <a:uLnTx/>
                <a:uFillTx/>
                <a:latin typeface="Arial"/>
                <a:ea typeface="Arial" pitchFamily="34" charset="-122"/>
                <a:cs typeface="Arial"/>
              </a:rPr>
              <a:t>Our Mission
</a:t>
            </a:r>
            <a:r>
              <a:rPr kumimoji="0" lang="en-US" sz="1400" b="0" i="0" u="none" strike="noStrike" kern="1200" cap="none" spc="0" normalizeH="0" baseline="0" noProof="0">
                <a:ln>
                  <a:noFill/>
                </a:ln>
                <a:solidFill>
                  <a:srgbClr val="000000"/>
                </a:solidFill>
                <a:effectLst/>
                <a:uLnTx/>
                <a:uFillTx/>
                <a:latin typeface="Arial"/>
                <a:ea typeface="Arial" pitchFamily="34" charset="-122"/>
                <a:cs typeface="Arial"/>
              </a:rPr>
              <a:t>To support women in reaching their full potential while helping attract, retain, and uplift women in the semiconductor industry. To learn more, contact Christie Baker at </a:t>
            </a:r>
            <a:r>
              <a:rPr kumimoji="0" lang="en-US" sz="1400" b="0" i="0" u="none" strike="noStrike" kern="1200" cap="none" spc="0" normalizeH="0" baseline="0" noProof="0">
                <a:ln>
                  <a:noFill/>
                </a:ln>
                <a:solidFill>
                  <a:srgbClr val="55A51C"/>
                </a:solidFill>
                <a:effectLst/>
                <a:uLnTx/>
                <a:uFillTx/>
                <a:latin typeface="Arial"/>
                <a:ea typeface="Arial" pitchFamily="34" charset="-122"/>
                <a:cs typeface="Arial"/>
              </a:rPr>
              <a:t>cbaker@semi.org</a:t>
            </a:r>
            <a:r>
              <a:rPr kumimoji="0" lang="en-US" sz="1400" b="0" i="0" u="none" strike="noStrike" kern="1200" cap="none" spc="0" normalizeH="0" baseline="0" noProof="0">
                <a:ln>
                  <a:noFill/>
                </a:ln>
                <a:solidFill>
                  <a:srgbClr val="000000"/>
                </a:solidFill>
                <a:effectLst/>
                <a:uLnTx/>
                <a:uFillTx/>
                <a:latin typeface="Arial"/>
                <a:ea typeface="Arial" pitchFamily="34" charset="-122"/>
                <a:cs typeface="Arial"/>
              </a:rPr>
              <a:t>.</a:t>
            </a:r>
            <a:endParaRPr kumimoji="0" lang="en-US" sz="14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a:stretch>
            <a:fillRect/>
          </a:stretch>
        </p:blipFill>
        <p:spPr>
          <a:xfrm>
            <a:off x="0" y="0"/>
            <a:ext cx="12192000" cy="6858000"/>
          </a:xfrm>
          <a:prstGeom prst="rect">
            <a:avLst/>
          </a:prstGeom>
        </p:spPr>
      </p:pic>
      <p:pic>
        <p:nvPicPr>
          <p:cNvPr id="5" name="Object 4" descr="preencoded.png"/>
          <p:cNvPicPr>
            <a:picLocks noChangeAspect="1"/>
          </p:cNvPicPr>
          <p:nvPr/>
        </p:nvPicPr>
        <p:blipFill>
          <a:blip r:embed="rId5"/>
          <a:stretch>
            <a:fillRect/>
          </a:stretch>
        </p:blipFill>
        <p:spPr>
          <a:xfrm>
            <a:off x="5275644" y="2352883"/>
            <a:ext cx="4162413" cy="3993469"/>
          </a:xfrm>
          <a:prstGeom prst="rect">
            <a:avLst/>
          </a:prstGeom>
        </p:spPr>
      </p:pic>
      <p:pic>
        <p:nvPicPr>
          <p:cNvPr id="6" name="Object 5" descr="preencoded.png"/>
          <p:cNvPicPr>
            <a:picLocks noChangeAspect="1"/>
          </p:cNvPicPr>
          <p:nvPr/>
        </p:nvPicPr>
        <p:blipFill>
          <a:blip r:embed="rId6"/>
          <a:stretch>
            <a:fillRect/>
          </a:stretch>
        </p:blipFill>
        <p:spPr>
          <a:xfrm>
            <a:off x="3000375" y="2559844"/>
            <a:ext cx="2042208" cy="1952768"/>
          </a:xfrm>
          <a:prstGeom prst="rect">
            <a:avLst/>
          </a:prstGeom>
        </p:spPr>
      </p:pic>
      <p:pic>
        <p:nvPicPr>
          <p:cNvPr id="8" name="Object 7" descr="preencoded.png"/>
          <p:cNvPicPr>
            <a:picLocks noChangeAspect="1"/>
          </p:cNvPicPr>
          <p:nvPr/>
        </p:nvPicPr>
        <p:blipFill>
          <a:blip r:embed="rId7"/>
          <a:stretch>
            <a:fillRect/>
          </a:stretch>
        </p:blipFill>
        <p:spPr>
          <a:xfrm>
            <a:off x="762000" y="1595474"/>
            <a:ext cx="952500" cy="952426"/>
          </a:xfrm>
          <a:prstGeom prst="rect">
            <a:avLst/>
          </a:prstGeom>
        </p:spPr>
      </p:pic>
      <p:pic>
        <p:nvPicPr>
          <p:cNvPr id="9" name="Object 8" descr="preencoded.png"/>
          <p:cNvPicPr>
            <a:picLocks noChangeAspect="1"/>
          </p:cNvPicPr>
          <p:nvPr/>
        </p:nvPicPr>
        <p:blipFill>
          <a:blip r:embed="rId8"/>
          <a:stretch>
            <a:fillRect/>
          </a:stretch>
        </p:blipFill>
        <p:spPr>
          <a:xfrm>
            <a:off x="7762875" y="404812"/>
            <a:ext cx="4036219" cy="845344"/>
          </a:xfrm>
          <a:prstGeom prst="rect">
            <a:avLst/>
          </a:prstGeom>
        </p:spPr>
      </p:pic>
      <p:sp>
        <p:nvSpPr>
          <p:cNvPr id="10" name="Object 9"/>
          <p:cNvSpPr txBox="1"/>
          <p:nvPr/>
        </p:nvSpPr>
        <p:spPr>
          <a:xfrm>
            <a:off x="762000" y="821531"/>
            <a:ext cx="5101233" cy="595313"/>
          </a:xfrm>
          <a:prstGeom prst="rect">
            <a:avLst/>
          </a:prstGeom>
          <a:noFill/>
        </p:spPr>
        <p:txBody>
          <a:bodyPr wrap="square" rtlCol="0" anchor="ctr"/>
          <a:lstStyle/>
          <a:p>
            <a:pPr>
              <a:lnSpc>
                <a:spcPts val="4704"/>
              </a:lnSpc>
            </a:pPr>
            <a:r>
              <a:rPr lang="en-US" sz="4680">
                <a:solidFill>
                  <a:srgbClr val="FFFFFF"/>
                </a:solidFill>
                <a:latin typeface="Gotham Black" panose="02000604040000020004" pitchFamily="50" charset="0"/>
                <a:ea typeface="cus_70f59b6281ffb74c25724a37e3f" pitchFamily="34" charset="-122"/>
                <a:cs typeface="cus_70f59b6281ffb74c25724a37e3f" pitchFamily="34" charset="-120"/>
              </a:rPr>
              <a:t>WFOA Survey</a:t>
            </a:r>
            <a:endParaRPr lang="en-US" sz="432">
              <a:latin typeface="Gotham Black" panose="02000604040000020004" pitchFamily="50" charset="0"/>
            </a:endParaRPr>
          </a:p>
        </p:txBody>
      </p:sp>
      <p:sp>
        <p:nvSpPr>
          <p:cNvPr id="11" name="Object 10"/>
          <p:cNvSpPr txBox="1"/>
          <p:nvPr/>
        </p:nvSpPr>
        <p:spPr>
          <a:xfrm>
            <a:off x="2035968" y="1785937"/>
            <a:ext cx="9421416" cy="571500"/>
          </a:xfrm>
          <a:prstGeom prst="rect">
            <a:avLst/>
          </a:prstGeom>
          <a:noFill/>
        </p:spPr>
        <p:txBody>
          <a:bodyPr wrap="square" rtlCol="0" anchor="ctr"/>
          <a:lstStyle/>
          <a:p>
            <a:pPr>
              <a:lnSpc>
                <a:spcPts val="2256"/>
              </a:lnSpc>
            </a:pPr>
            <a:r>
              <a:rPr lang="en-US" sz="1872">
                <a:solidFill>
                  <a:srgbClr val="FFFFFF"/>
                </a:solidFill>
                <a:latin typeface="Arial" pitchFamily="34" charset="0"/>
                <a:ea typeface="Arial" pitchFamily="34" charset="-122"/>
                <a:cs typeface="Arial" pitchFamily="34" charset="-120"/>
              </a:rPr>
              <a:t>Has the WFOA had an impact on you, your approach to your work, or your
company? </a:t>
            </a:r>
            <a:endParaRPr lang="en-US" sz="432"/>
          </a:p>
        </p:txBody>
      </p:sp>
      <p:sp>
        <p:nvSpPr>
          <p:cNvPr id="13" name="Object 12"/>
          <p:cNvSpPr txBox="1"/>
          <p:nvPr/>
        </p:nvSpPr>
        <p:spPr>
          <a:xfrm>
            <a:off x="3133879" y="2899172"/>
            <a:ext cx="1775200" cy="1202531"/>
          </a:xfrm>
          <a:prstGeom prst="rect">
            <a:avLst/>
          </a:prstGeom>
          <a:noFill/>
        </p:spPr>
        <p:txBody>
          <a:bodyPr wrap="square" rtlCol="0" anchor="ctr"/>
          <a:lstStyle/>
          <a:p>
            <a:pPr algn="ctr">
              <a:buNone/>
            </a:pPr>
            <a:r>
              <a:rPr lang="en-US" sz="1320" i="1">
                <a:solidFill>
                  <a:srgbClr val="FFFFFF"/>
                </a:solidFill>
                <a:latin typeface="Arial" pitchFamily="34" charset="0"/>
                <a:ea typeface="Arial" pitchFamily="34" charset="-122"/>
                <a:cs typeface="Arial" pitchFamily="34" charset="-120"/>
              </a:rPr>
              <a:t>It creates a powerful space for support, shared insight, and collective confidence that helps ALL women </a:t>
            </a:r>
            <a:endParaRPr lang="en-US" sz="432"/>
          </a:p>
        </p:txBody>
      </p:sp>
      <p:pic>
        <p:nvPicPr>
          <p:cNvPr id="26" name="Object 8" descr="preencoded.png">
            <a:extLst>
              <a:ext uri="{FF2B5EF4-FFF2-40B4-BE49-F238E27FC236}">
                <a16:creationId xmlns:a16="http://schemas.microsoft.com/office/drawing/2014/main" id="{54E6AFF5-B24E-EC1A-4D12-D72DDFB8F6A0}"/>
              </a:ext>
            </a:extLst>
          </p:cNvPr>
          <p:cNvPicPr>
            <a:picLocks noChangeAspect="1"/>
          </p:cNvPicPr>
          <p:nvPr/>
        </p:nvPicPr>
        <p:blipFill>
          <a:blip r:embed="rId9"/>
          <a:stretch>
            <a:fillRect/>
          </a:stretch>
        </p:blipFill>
        <p:spPr>
          <a:xfrm>
            <a:off x="204658" y="3994510"/>
            <a:ext cx="2858067" cy="2536031"/>
          </a:xfrm>
          <a:prstGeom prst="rect">
            <a:avLst/>
          </a:prstGeom>
        </p:spPr>
      </p:pic>
      <p:pic>
        <p:nvPicPr>
          <p:cNvPr id="28" name="Object 10" descr="preencoded.png">
            <a:extLst>
              <a:ext uri="{FF2B5EF4-FFF2-40B4-BE49-F238E27FC236}">
                <a16:creationId xmlns:a16="http://schemas.microsoft.com/office/drawing/2014/main" id="{57B2D58A-16EA-DAE1-ACAB-677DC81DC881}"/>
              </a:ext>
            </a:extLst>
          </p:cNvPr>
          <p:cNvPicPr>
            <a:picLocks noChangeAspect="1"/>
          </p:cNvPicPr>
          <p:nvPr/>
        </p:nvPicPr>
        <p:blipFill>
          <a:blip r:embed="rId10"/>
          <a:stretch>
            <a:fillRect/>
          </a:stretch>
        </p:blipFill>
        <p:spPr>
          <a:xfrm>
            <a:off x="9854946" y="4754795"/>
            <a:ext cx="2095500" cy="1916906"/>
          </a:xfrm>
          <a:prstGeom prst="rect">
            <a:avLst/>
          </a:prstGeom>
        </p:spPr>
      </p:pic>
      <p:sp>
        <p:nvSpPr>
          <p:cNvPr id="29" name="Object 16">
            <a:extLst>
              <a:ext uri="{FF2B5EF4-FFF2-40B4-BE49-F238E27FC236}">
                <a16:creationId xmlns:a16="http://schemas.microsoft.com/office/drawing/2014/main" id="{9B52E2EB-43BB-B111-3C5C-CB8B847CD0B3}"/>
              </a:ext>
            </a:extLst>
          </p:cNvPr>
          <p:cNvSpPr txBox="1"/>
          <p:nvPr/>
        </p:nvSpPr>
        <p:spPr>
          <a:xfrm>
            <a:off x="9907907" y="4945399"/>
            <a:ext cx="1997571" cy="1297781"/>
          </a:xfrm>
          <a:prstGeom prst="rect">
            <a:avLst/>
          </a:prstGeom>
          <a:noFill/>
        </p:spPr>
        <p:txBody>
          <a:bodyPr wrap="square" rtlCol="0" anchor="ctr"/>
          <a:lstStyle/>
          <a:p>
            <a:pPr algn="ctr">
              <a:lnSpc>
                <a:spcPts val="1464"/>
              </a:lnSpc>
            </a:pPr>
            <a:r>
              <a:rPr lang="en-US" sz="1224" i="1">
                <a:solidFill>
                  <a:srgbClr val="FFFFFF"/>
                </a:solidFill>
                <a:latin typeface="Arial" pitchFamily="34" charset="0"/>
                <a:ea typeface="Arial" pitchFamily="34" charset="-122"/>
                <a:cs typeface="Arial" pitchFamily="34" charset="-120"/>
              </a:rPr>
              <a:t>It opened up some conversations with some WFOA member on how to improve position descriptions. These were taken back internally</a:t>
            </a:r>
            <a:endParaRPr lang="en-US" sz="432"/>
          </a:p>
        </p:txBody>
      </p:sp>
      <p:pic>
        <p:nvPicPr>
          <p:cNvPr id="30" name="Object 5" descr="preencoded.png">
            <a:extLst>
              <a:ext uri="{FF2B5EF4-FFF2-40B4-BE49-F238E27FC236}">
                <a16:creationId xmlns:a16="http://schemas.microsoft.com/office/drawing/2014/main" id="{83CC188B-AD77-7E39-54E1-E9484C7FFC19}"/>
              </a:ext>
            </a:extLst>
          </p:cNvPr>
          <p:cNvPicPr>
            <a:picLocks noChangeAspect="1"/>
          </p:cNvPicPr>
          <p:nvPr/>
        </p:nvPicPr>
        <p:blipFill>
          <a:blip r:embed="rId6"/>
          <a:stretch>
            <a:fillRect/>
          </a:stretch>
        </p:blipFill>
        <p:spPr>
          <a:xfrm>
            <a:off x="9736644" y="2065898"/>
            <a:ext cx="2042208" cy="1952768"/>
          </a:xfrm>
          <a:prstGeom prst="rect">
            <a:avLst/>
          </a:prstGeom>
        </p:spPr>
      </p:pic>
      <p:sp>
        <p:nvSpPr>
          <p:cNvPr id="31" name="Object 12">
            <a:extLst>
              <a:ext uri="{FF2B5EF4-FFF2-40B4-BE49-F238E27FC236}">
                <a16:creationId xmlns:a16="http://schemas.microsoft.com/office/drawing/2014/main" id="{AFAAB05D-C449-0B50-CEBA-EDCAC76FEE52}"/>
              </a:ext>
            </a:extLst>
          </p:cNvPr>
          <p:cNvSpPr txBox="1"/>
          <p:nvPr/>
        </p:nvSpPr>
        <p:spPr>
          <a:xfrm>
            <a:off x="9853723" y="2333788"/>
            <a:ext cx="1808049" cy="1202531"/>
          </a:xfrm>
          <a:prstGeom prst="rect">
            <a:avLst/>
          </a:prstGeom>
          <a:noFill/>
        </p:spPr>
        <p:txBody>
          <a:bodyPr wrap="square" rtlCol="0" anchor="ctr"/>
          <a:lstStyle/>
          <a:p>
            <a:pPr algn="ctr">
              <a:lnSpc>
                <a:spcPts val="1584"/>
              </a:lnSpc>
            </a:pPr>
            <a:r>
              <a:rPr lang="en-US" sz="1320" i="1">
                <a:solidFill>
                  <a:srgbClr val="FFFFFF"/>
                </a:solidFill>
                <a:latin typeface="Arial" pitchFamily="34" charset="0"/>
                <a:ea typeface="Arial" pitchFamily="34" charset="-122"/>
                <a:cs typeface="Arial" pitchFamily="34" charset="-120"/>
              </a:rPr>
              <a:t>The connection with others in WFOA has helped me be more confident, which helps in my daily interactions.</a:t>
            </a:r>
            <a:endParaRPr lang="en-US" sz="432"/>
          </a:p>
        </p:txBody>
      </p:sp>
      <p:sp>
        <p:nvSpPr>
          <p:cNvPr id="15" name="Object 11">
            <a:extLst>
              <a:ext uri="{FF2B5EF4-FFF2-40B4-BE49-F238E27FC236}">
                <a16:creationId xmlns:a16="http://schemas.microsoft.com/office/drawing/2014/main" id="{EEC0F2A4-A0AC-CAE3-DC93-D09F72506D3A}"/>
              </a:ext>
            </a:extLst>
          </p:cNvPr>
          <p:cNvSpPr txBox="1"/>
          <p:nvPr/>
        </p:nvSpPr>
        <p:spPr>
          <a:xfrm>
            <a:off x="5435517" y="2939414"/>
            <a:ext cx="3840959" cy="2643375"/>
          </a:xfrm>
          <a:prstGeom prst="rect">
            <a:avLst/>
          </a:prstGeom>
          <a:noFill/>
        </p:spPr>
        <p:txBody>
          <a:bodyPr wrap="square"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i="1">
                <a:solidFill>
                  <a:srgbClr val="FFFFFF"/>
                </a:solidFill>
                <a:latin typeface="Arial" pitchFamily="34" charset="0"/>
                <a:ea typeface="Arial" pitchFamily="34" charset="-122"/>
                <a:cs typeface="Arial" pitchFamily="34" charset="-120"/>
              </a:rPr>
              <a:t>The WFOA has redefined my approach to operational excellence. It has shown me that the next leap in fab performance won't just come from hardware, but from modernizing culture.</a:t>
            </a:r>
            <a:endParaRPr lang="en-US" sz="2000"/>
          </a:p>
        </p:txBody>
      </p:sp>
      <p:sp>
        <p:nvSpPr>
          <p:cNvPr id="17" name="Object 15">
            <a:extLst>
              <a:ext uri="{FF2B5EF4-FFF2-40B4-BE49-F238E27FC236}">
                <a16:creationId xmlns:a16="http://schemas.microsoft.com/office/drawing/2014/main" id="{8F1E10CC-BF00-AC54-813F-F57D0BFC1903}"/>
              </a:ext>
            </a:extLst>
          </p:cNvPr>
          <p:cNvSpPr txBox="1"/>
          <p:nvPr/>
        </p:nvSpPr>
        <p:spPr>
          <a:xfrm>
            <a:off x="534194" y="4221267"/>
            <a:ext cx="2196703" cy="1488281"/>
          </a:xfrm>
          <a:prstGeom prst="rect">
            <a:avLst/>
          </a:prstGeom>
          <a:noFill/>
        </p:spPr>
        <p:txBody>
          <a:bodyPr wrap="square"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None/>
            </a:pPr>
            <a:r>
              <a:rPr lang="en-US" sz="1224" i="1">
                <a:solidFill>
                  <a:srgbClr val="FFFFFF"/>
                </a:solidFill>
                <a:latin typeface="Arial" pitchFamily="34" charset="0"/>
                <a:ea typeface="Arial" pitchFamily="34" charset="-122"/>
                <a:cs typeface="Arial" pitchFamily="34" charset="-120"/>
              </a:rPr>
              <a:t>I found it to be morale-building for me. It is pretty horrible to be outnumbered 15:1 at work for over 3 decades. Community is a wonderful thing to</a:t>
            </a:r>
          </a:p>
          <a:p>
            <a:pPr algn="ctr">
              <a:buNone/>
            </a:pPr>
            <a:r>
              <a:rPr lang="en-US" sz="1224" i="1">
                <a:solidFill>
                  <a:srgbClr val="FFFFFF"/>
                </a:solidFill>
                <a:latin typeface="Arial" pitchFamily="34" charset="0"/>
                <a:ea typeface="Arial" pitchFamily="34" charset="-122"/>
                <a:cs typeface="Arial" pitchFamily="34" charset="-120"/>
              </a:rPr>
              <a:t>build!</a:t>
            </a:r>
            <a:endParaRPr lang="en-US" sz="432"/>
          </a:p>
        </p:txBody>
      </p:sp>
      <p:sp>
        <p:nvSpPr>
          <p:cNvPr id="3" name="Object 9">
            <a:extLst>
              <a:ext uri="{FF2B5EF4-FFF2-40B4-BE49-F238E27FC236}">
                <a16:creationId xmlns:a16="http://schemas.microsoft.com/office/drawing/2014/main" id="{F619AF7F-22D2-2C74-7BBC-BAB9DF9F0BE7}"/>
              </a:ext>
            </a:extLst>
          </p:cNvPr>
          <p:cNvSpPr txBox="1"/>
          <p:nvPr/>
        </p:nvSpPr>
        <p:spPr>
          <a:xfrm>
            <a:off x="4020000" y="233530"/>
            <a:ext cx="3817233" cy="595313"/>
          </a:xfrm>
          <a:prstGeom prst="rect">
            <a:avLst/>
          </a:prstGeom>
          <a:noFill/>
        </p:spPr>
        <p:txBody>
          <a:bodyPr wrap="square" lIns="91440" tIns="45720" rIns="91440" bIns="45720" rtlCol="0" anchor="ctr"/>
          <a:lstStyle/>
          <a:p>
            <a:pPr>
              <a:lnSpc>
                <a:spcPts val="4704"/>
              </a:lnSpc>
            </a:pPr>
            <a:r>
              <a:rPr lang="en-US" sz="4650" dirty="0">
                <a:solidFill>
                  <a:srgbClr val="FFFFFF"/>
                </a:solidFill>
                <a:latin typeface="Gotham Black"/>
                <a:ea typeface="cus_70f59b6281ffb74c25724a37e3f"/>
              </a:rPr>
              <a:t>925% increase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a:stretch>
            <a:fillRect/>
          </a:stretch>
        </p:blipFill>
        <p:spPr>
          <a:xfrm>
            <a:off x="0" y="0"/>
            <a:ext cx="12192000" cy="6858000"/>
          </a:xfrm>
          <a:prstGeom prst="rect">
            <a:avLst/>
          </a:prstGeom>
        </p:spPr>
      </p:pic>
      <p:pic>
        <p:nvPicPr>
          <p:cNvPr id="5" name="Object 4" descr="preencoded.png"/>
          <p:cNvPicPr>
            <a:picLocks noChangeAspect="1"/>
          </p:cNvPicPr>
          <p:nvPr/>
        </p:nvPicPr>
        <p:blipFill>
          <a:blip r:embed="rId5"/>
          <a:stretch>
            <a:fillRect/>
          </a:stretch>
        </p:blipFill>
        <p:spPr>
          <a:xfrm>
            <a:off x="1000125" y="770930"/>
            <a:ext cx="4012406" cy="845344"/>
          </a:xfrm>
          <a:prstGeom prst="rect">
            <a:avLst/>
          </a:prstGeom>
        </p:spPr>
      </p:pic>
      <p:pic>
        <p:nvPicPr>
          <p:cNvPr id="6" name="Object 5" descr="preencoded.png"/>
          <p:cNvPicPr>
            <a:picLocks noChangeAspect="1"/>
          </p:cNvPicPr>
          <p:nvPr/>
        </p:nvPicPr>
        <p:blipFill>
          <a:blip r:embed="rId6"/>
          <a:stretch>
            <a:fillRect/>
          </a:stretch>
        </p:blipFill>
        <p:spPr>
          <a:xfrm>
            <a:off x="5584031" y="1857375"/>
            <a:ext cx="506016" cy="506016"/>
          </a:xfrm>
          <a:prstGeom prst="rect">
            <a:avLst/>
          </a:prstGeom>
        </p:spPr>
      </p:pic>
      <p:pic>
        <p:nvPicPr>
          <p:cNvPr id="7" name="Object 6" descr="preencoded.png"/>
          <p:cNvPicPr>
            <a:picLocks noChangeAspect="1"/>
          </p:cNvPicPr>
          <p:nvPr/>
        </p:nvPicPr>
        <p:blipFill>
          <a:blip r:embed="rId7"/>
          <a:stretch>
            <a:fillRect/>
          </a:stretch>
        </p:blipFill>
        <p:spPr>
          <a:xfrm>
            <a:off x="5584031" y="2690812"/>
            <a:ext cx="506016" cy="506016"/>
          </a:xfrm>
          <a:prstGeom prst="rect">
            <a:avLst/>
          </a:prstGeom>
        </p:spPr>
      </p:pic>
      <p:pic>
        <p:nvPicPr>
          <p:cNvPr id="8" name="Object 7" descr="preencoded.png"/>
          <p:cNvPicPr>
            <a:picLocks noChangeAspect="1"/>
          </p:cNvPicPr>
          <p:nvPr/>
        </p:nvPicPr>
        <p:blipFill>
          <a:blip r:embed="rId8"/>
          <a:stretch>
            <a:fillRect/>
          </a:stretch>
        </p:blipFill>
        <p:spPr>
          <a:xfrm>
            <a:off x="5584031" y="3583781"/>
            <a:ext cx="506016" cy="506016"/>
          </a:xfrm>
          <a:prstGeom prst="rect">
            <a:avLst/>
          </a:prstGeom>
        </p:spPr>
      </p:pic>
      <p:pic>
        <p:nvPicPr>
          <p:cNvPr id="9" name="Object 8" descr="preencoded.png"/>
          <p:cNvPicPr>
            <a:picLocks noChangeAspect="1"/>
          </p:cNvPicPr>
          <p:nvPr/>
        </p:nvPicPr>
        <p:blipFill>
          <a:blip r:embed="rId9"/>
          <a:stretch>
            <a:fillRect/>
          </a:stretch>
        </p:blipFill>
        <p:spPr>
          <a:xfrm>
            <a:off x="5584031" y="4417218"/>
            <a:ext cx="506016" cy="506016"/>
          </a:xfrm>
          <a:prstGeom prst="rect">
            <a:avLst/>
          </a:prstGeom>
        </p:spPr>
      </p:pic>
      <p:pic>
        <p:nvPicPr>
          <p:cNvPr id="10" name="Object 9" descr="preencoded.png"/>
          <p:cNvPicPr>
            <a:picLocks noChangeAspect="1"/>
          </p:cNvPicPr>
          <p:nvPr/>
        </p:nvPicPr>
        <p:blipFill>
          <a:blip r:embed="rId10"/>
          <a:stretch>
            <a:fillRect/>
          </a:stretch>
        </p:blipFill>
        <p:spPr>
          <a:xfrm>
            <a:off x="5584031" y="5262562"/>
            <a:ext cx="506016" cy="506016"/>
          </a:xfrm>
          <a:prstGeom prst="rect">
            <a:avLst/>
          </a:prstGeom>
        </p:spPr>
      </p:pic>
      <p:sp>
        <p:nvSpPr>
          <p:cNvPr id="11" name="Object 10"/>
          <p:cNvSpPr txBox="1"/>
          <p:nvPr/>
        </p:nvSpPr>
        <p:spPr>
          <a:xfrm>
            <a:off x="6262688" y="1809750"/>
            <a:ext cx="5101233" cy="4071937"/>
          </a:xfrm>
          <a:prstGeom prst="rect">
            <a:avLst/>
          </a:prstGeom>
          <a:noFill/>
        </p:spPr>
        <p:txBody>
          <a:bodyPr wrap="square" lIns="91440" tIns="45720" rIns="91440" bIns="45720" rtlCol="0" anchor="ctr"/>
          <a:lstStyle/>
          <a:p>
            <a:pPr>
              <a:buNone/>
            </a:pPr>
            <a:r>
              <a:rPr lang="en-US" sz="1400" b="1" dirty="0">
                <a:solidFill>
                  <a:srgbClr val="FFFFFF"/>
                </a:solidFill>
                <a:latin typeface="Arial"/>
                <a:ea typeface="Arial" pitchFamily="34" charset="-122"/>
                <a:cs typeface="Arial"/>
              </a:rPr>
              <a:t>Partner on Workforce Programs
</a:t>
            </a:r>
            <a:r>
              <a:rPr lang="en-US" sz="1400" dirty="0">
                <a:solidFill>
                  <a:srgbClr val="FFFFFF"/>
                </a:solidFill>
                <a:latin typeface="Arial"/>
                <a:ea typeface="Arial" pitchFamily="34" charset="-122"/>
                <a:cs typeface="Arial"/>
              </a:rPr>
              <a:t>Shape talent pipelines through internships, apprenticeships, and curriculum alignment.</a:t>
            </a:r>
          </a:p>
          <a:p>
            <a:r>
              <a:rPr lang="en-US" sz="1400" dirty="0">
                <a:solidFill>
                  <a:srgbClr val="FFFFFF"/>
                </a:solidFill>
                <a:latin typeface="Arial"/>
                <a:ea typeface="Arial" pitchFamily="34" charset="-122"/>
                <a:cs typeface="Arial"/>
              </a:rPr>
              <a:t>
</a:t>
            </a:r>
            <a:r>
              <a:rPr lang="en-US" sz="1400" b="1" dirty="0">
                <a:solidFill>
                  <a:srgbClr val="FFFFFF"/>
                </a:solidFill>
                <a:latin typeface="Arial"/>
                <a:ea typeface="Arial" pitchFamily="34" charset="-122"/>
                <a:cs typeface="Arial"/>
              </a:rPr>
              <a:t>Join Our Networks
</a:t>
            </a:r>
            <a:r>
              <a:rPr lang="en-US" sz="1400" dirty="0">
                <a:solidFill>
                  <a:srgbClr val="FFFFFF"/>
                </a:solidFill>
                <a:latin typeface="Arial"/>
                <a:ea typeface="Arial" pitchFamily="34" charset="-122"/>
                <a:cs typeface="Arial"/>
              </a:rPr>
              <a:t>Collaborate with peers, share best practices, and access talent pools – particularly through the NNME</a:t>
            </a:r>
          </a:p>
          <a:p>
            <a:r>
              <a:rPr lang="en-US" sz="1400" dirty="0">
                <a:solidFill>
                  <a:srgbClr val="FFFFFF"/>
                </a:solidFill>
                <a:latin typeface="Arial"/>
                <a:ea typeface="Arial" pitchFamily="34" charset="-122"/>
                <a:cs typeface="Arial"/>
              </a:rPr>
              <a:t>
</a:t>
            </a:r>
            <a:r>
              <a:rPr lang="en-US" sz="1400" b="1" dirty="0">
                <a:solidFill>
                  <a:srgbClr val="FFFFFF"/>
                </a:solidFill>
                <a:latin typeface="Arial"/>
                <a:ea typeface="Arial" pitchFamily="34" charset="-122"/>
                <a:cs typeface="Arial"/>
              </a:rPr>
              <a:t>Sponsor Awareness + Education Initiatives
</a:t>
            </a:r>
            <a:r>
              <a:rPr lang="en-US" sz="1400" dirty="0">
                <a:solidFill>
                  <a:srgbClr val="FFFFFF"/>
                </a:solidFill>
                <a:latin typeface="Arial"/>
                <a:ea typeface="Arial" pitchFamily="34" charset="-122"/>
                <a:cs typeface="Arial"/>
              </a:rPr>
              <a:t>From K-12 programs to </a:t>
            </a:r>
            <a:r>
              <a:rPr lang="en-US" sz="1400" dirty="0" err="1">
                <a:solidFill>
                  <a:srgbClr val="FFFFFF"/>
                </a:solidFill>
                <a:latin typeface="Arial"/>
                <a:ea typeface="Arial" pitchFamily="34" charset="-122"/>
                <a:cs typeface="Arial"/>
              </a:rPr>
              <a:t>SEMIquest</a:t>
            </a:r>
            <a:r>
              <a:rPr lang="en-US" sz="1400" dirty="0">
                <a:solidFill>
                  <a:srgbClr val="FFFFFF"/>
                </a:solidFill>
                <a:latin typeface="Arial"/>
                <a:ea typeface="Arial" pitchFamily="34" charset="-122"/>
                <a:cs typeface="Arial"/>
              </a:rPr>
              <a:t> —make semiconductors visible and exciting.</a:t>
            </a:r>
          </a:p>
          <a:p>
            <a:r>
              <a:rPr lang="en-US" sz="1400" dirty="0">
                <a:solidFill>
                  <a:srgbClr val="FFFFFF"/>
                </a:solidFill>
                <a:latin typeface="Arial"/>
                <a:ea typeface="Arial" pitchFamily="34" charset="-122"/>
                <a:cs typeface="Arial"/>
              </a:rPr>
              <a:t>
</a:t>
            </a:r>
            <a:r>
              <a:rPr lang="en-US" sz="1400" b="1" dirty="0">
                <a:solidFill>
                  <a:srgbClr val="FFFFFF"/>
                </a:solidFill>
                <a:latin typeface="Arial"/>
                <a:ea typeface="Arial" pitchFamily="34" charset="-122"/>
                <a:cs typeface="Arial"/>
              </a:rPr>
              <a:t>Support Access Programs
</a:t>
            </a:r>
            <a:r>
              <a:rPr lang="en-US" sz="1400" dirty="0">
                <a:solidFill>
                  <a:srgbClr val="FFFFFF"/>
                </a:solidFill>
                <a:latin typeface="Arial"/>
                <a:ea typeface="Arial" pitchFamily="34" charset="-122"/>
                <a:cs typeface="Arial"/>
              </a:rPr>
              <a:t>Champion and join initiatives like Women in Semiconductors and </a:t>
            </a:r>
            <a:r>
              <a:rPr lang="en-US" sz="1400" dirty="0" err="1">
                <a:solidFill>
                  <a:srgbClr val="FFFFFF"/>
                </a:solidFill>
                <a:latin typeface="Arial"/>
                <a:ea typeface="Arial" pitchFamily="34" charset="-122"/>
                <a:cs typeface="Arial"/>
              </a:rPr>
              <a:t>VetWorks</a:t>
            </a:r>
            <a:endParaRPr lang="en-US" sz="1400" dirty="0">
              <a:solidFill>
                <a:srgbClr val="FFFFFF"/>
              </a:solidFill>
              <a:latin typeface="Arial"/>
              <a:ea typeface="Arial" pitchFamily="34" charset="-122"/>
              <a:cs typeface="Arial"/>
            </a:endParaRPr>
          </a:p>
          <a:p>
            <a:r>
              <a:rPr lang="en-US" sz="1400" dirty="0">
                <a:solidFill>
                  <a:srgbClr val="FFFFFF"/>
                </a:solidFill>
                <a:latin typeface="Arial"/>
                <a:ea typeface="Arial" pitchFamily="34" charset="-122"/>
                <a:cs typeface="Arial"/>
              </a:rPr>
              <a:t>
</a:t>
            </a:r>
            <a:r>
              <a:rPr lang="en-US" sz="1400" b="1" dirty="0">
                <a:solidFill>
                  <a:srgbClr val="FFFFFF"/>
                </a:solidFill>
                <a:latin typeface="Arial"/>
                <a:ea typeface="Arial" pitchFamily="34" charset="-122"/>
                <a:cs typeface="Arial"/>
              </a:rPr>
              <a:t>Invest in the Future
</a:t>
            </a:r>
            <a:r>
              <a:rPr lang="en-US" sz="1400" dirty="0">
                <a:solidFill>
                  <a:srgbClr val="FFFFFF"/>
                </a:solidFill>
                <a:latin typeface="Arial"/>
                <a:ea typeface="Arial" pitchFamily="34" charset="-122"/>
                <a:cs typeface="Arial"/>
              </a:rPr>
              <a:t>Fund internships and scholarships, resource workforce programs, build stronger workplace cultures</a:t>
            </a:r>
            <a:endParaRPr lang="en-US" sz="1400" dirty="0">
              <a:solidFill>
                <a:srgbClr val="FFFFFF"/>
              </a:solidFill>
              <a:latin typeface="Arial"/>
              <a:cs typeface="Arial"/>
            </a:endParaRPr>
          </a:p>
        </p:txBody>
      </p:sp>
      <p:sp>
        <p:nvSpPr>
          <p:cNvPr id="12" name="Object 11"/>
          <p:cNvSpPr txBox="1"/>
          <p:nvPr/>
        </p:nvSpPr>
        <p:spPr>
          <a:xfrm>
            <a:off x="1000125" y="1952625"/>
            <a:ext cx="4332387" cy="2952750"/>
          </a:xfrm>
          <a:prstGeom prst="rect">
            <a:avLst/>
          </a:prstGeom>
          <a:noFill/>
        </p:spPr>
        <p:txBody>
          <a:bodyPr wrap="square" rtlCol="0" anchor="ctr"/>
          <a:lstStyle/>
          <a:p>
            <a:pPr>
              <a:buNone/>
            </a:pPr>
            <a:r>
              <a:rPr lang="en-US" sz="7032" b="1">
                <a:solidFill>
                  <a:srgbClr val="FFFFFF"/>
                </a:solidFill>
                <a:latin typeface="Oswald" pitchFamily="34" charset="0"/>
                <a:ea typeface="Oswald" pitchFamily="34" charset="-122"/>
                <a:cs typeface="Oswald" pitchFamily="34" charset="-120"/>
              </a:rPr>
              <a:t>Powering Progress Together.</a:t>
            </a:r>
            <a:endParaRPr lang="en-US" sz="432"/>
          </a:p>
        </p:txBody>
      </p:sp>
      <p:sp>
        <p:nvSpPr>
          <p:cNvPr id="13" name="Object 12"/>
          <p:cNvSpPr txBox="1"/>
          <p:nvPr/>
        </p:nvSpPr>
        <p:spPr>
          <a:xfrm>
            <a:off x="1273969" y="5464969"/>
            <a:ext cx="3050976" cy="369094"/>
          </a:xfrm>
          <a:prstGeom prst="rect">
            <a:avLst/>
          </a:prstGeom>
          <a:noFill/>
        </p:spPr>
        <p:txBody>
          <a:bodyPr wrap="square" rtlCol="0" anchor="ctr"/>
          <a:lstStyle/>
          <a:p>
            <a:pPr algn="ctr">
              <a:buNone/>
            </a:pPr>
            <a:r>
              <a:rPr lang="en-US" sz="2448" i="1">
                <a:solidFill>
                  <a:srgbClr val="FFFFFF"/>
                </a:solidFill>
                <a:latin typeface="Arial" pitchFamily="34" charset="0"/>
                <a:ea typeface="Arial" pitchFamily="34" charset="-122"/>
                <a:cs typeface="Arial" pitchFamily="34" charset="-120"/>
              </a:rPr>
              <a:t>Ways to get involved</a:t>
            </a:r>
            <a:endParaRPr lang="en-US" sz="432"/>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a:stretch>
            <a:fillRect/>
          </a:stretch>
        </p:blipFill>
        <p:spPr>
          <a:xfrm>
            <a:off x="11906" y="0"/>
            <a:ext cx="12192000" cy="6822281"/>
          </a:xfrm>
          <a:prstGeom prst="rect">
            <a:avLst/>
          </a:prstGeom>
        </p:spPr>
      </p:pic>
      <p:pic>
        <p:nvPicPr>
          <p:cNvPr id="5" name="Object 4" descr="preencoded.png"/>
          <p:cNvPicPr>
            <a:picLocks noChangeAspect="1"/>
          </p:cNvPicPr>
          <p:nvPr/>
        </p:nvPicPr>
        <p:blipFill>
          <a:blip r:embed="rId5"/>
          <a:stretch>
            <a:fillRect/>
          </a:stretch>
        </p:blipFill>
        <p:spPr>
          <a:xfrm>
            <a:off x="3816882" y="848853"/>
            <a:ext cx="4558236" cy="1022872"/>
          </a:xfrm>
          <a:prstGeom prst="rect">
            <a:avLst/>
          </a:prstGeom>
        </p:spPr>
      </p:pic>
      <p:sp>
        <p:nvSpPr>
          <p:cNvPr id="6" name="Object 5"/>
          <p:cNvSpPr txBox="1"/>
          <p:nvPr/>
        </p:nvSpPr>
        <p:spPr>
          <a:xfrm>
            <a:off x="1386520" y="2561997"/>
            <a:ext cx="9442772" cy="1000125"/>
          </a:xfrm>
          <a:prstGeom prst="rect">
            <a:avLst/>
          </a:prstGeom>
          <a:noFill/>
        </p:spPr>
        <p:txBody>
          <a:bodyPr wrap="square" rtlCol="0" anchor="ctr"/>
          <a:lstStyle/>
          <a:p>
            <a:pPr algn="ctr">
              <a:buNone/>
            </a:pPr>
            <a:r>
              <a:rPr lang="en-US" sz="3552" b="1">
                <a:solidFill>
                  <a:srgbClr val="FFFFFF"/>
                </a:solidFill>
                <a:latin typeface="Oswald" pitchFamily="34" charset="0"/>
                <a:ea typeface="Oswald" pitchFamily="34" charset="-122"/>
                <a:cs typeface="Oswald" pitchFamily="34" charset="-120"/>
              </a:rPr>
              <a:t>The workforce challenge is the </a:t>
            </a:r>
            <a:r>
              <a:rPr lang="en-US" sz="3552" b="1">
                <a:solidFill>
                  <a:srgbClr val="55A51C"/>
                </a:solidFill>
                <a:latin typeface="Oswald" pitchFamily="34" charset="0"/>
                <a:ea typeface="Oswald" pitchFamily="34" charset="-122"/>
                <a:cs typeface="Oswald" pitchFamily="34" charset="-120"/>
              </a:rPr>
              <a:t>opportunity</a:t>
            </a:r>
            <a:r>
              <a:rPr lang="en-US" sz="3552" b="1">
                <a:solidFill>
                  <a:srgbClr val="FFFFFF"/>
                </a:solidFill>
                <a:latin typeface="Oswald" pitchFamily="34" charset="0"/>
                <a:ea typeface="Oswald" pitchFamily="34" charset="-122"/>
                <a:cs typeface="Oswald" pitchFamily="34" charset="-120"/>
              </a:rPr>
              <a:t> of our time. Let's collaborate! </a:t>
            </a:r>
            <a:endParaRPr lang="en-US" sz="432"/>
          </a:p>
        </p:txBody>
      </p:sp>
      <p:sp>
        <p:nvSpPr>
          <p:cNvPr id="7" name="Object 6"/>
          <p:cNvSpPr txBox="1"/>
          <p:nvPr/>
        </p:nvSpPr>
        <p:spPr>
          <a:xfrm>
            <a:off x="2684257" y="4222998"/>
            <a:ext cx="6823486" cy="1238250"/>
          </a:xfrm>
          <a:prstGeom prst="rect">
            <a:avLst/>
          </a:prstGeom>
          <a:noFill/>
        </p:spPr>
        <p:txBody>
          <a:bodyPr wrap="square" rtlCol="0" anchor="ctr"/>
          <a:lstStyle/>
          <a:p>
            <a:pPr algn="ctr">
              <a:buNone/>
            </a:pPr>
            <a:r>
              <a:rPr lang="en-US" sz="2712" b="1">
                <a:solidFill>
                  <a:srgbClr val="FFFFFF"/>
                </a:solidFill>
                <a:latin typeface="Arial" pitchFamily="34" charset="0"/>
                <a:ea typeface="Arial" pitchFamily="34" charset="-122"/>
                <a:cs typeface="Arial" pitchFamily="34" charset="-120"/>
              </a:rPr>
              <a:t>Michelle Williams</a:t>
            </a:r>
          </a:p>
          <a:p>
            <a:pPr algn="ctr">
              <a:buNone/>
            </a:pPr>
            <a:r>
              <a:rPr lang="en-US" sz="2712">
                <a:solidFill>
                  <a:srgbClr val="FFFFFF"/>
                </a:solidFill>
                <a:latin typeface="Arial" pitchFamily="34" charset="0"/>
                <a:ea typeface="Arial" pitchFamily="34" charset="-122"/>
                <a:cs typeface="Arial" pitchFamily="34" charset="-120"/>
              </a:rPr>
              <a:t>Executive Director, SEMI Foundation</a:t>
            </a:r>
          </a:p>
          <a:p>
            <a:pPr algn="ctr">
              <a:buNone/>
            </a:pPr>
            <a:r>
              <a:rPr lang="en-US" sz="2712">
                <a:solidFill>
                  <a:srgbClr val="FFFFFF"/>
                </a:solidFill>
                <a:latin typeface="Arial" pitchFamily="34" charset="0"/>
                <a:ea typeface="Arial" pitchFamily="34" charset="-122"/>
                <a:cs typeface="Arial" pitchFamily="34" charset="-120"/>
              </a:rPr>
              <a:t>mwilliams@semi.org</a:t>
            </a:r>
            <a:endParaRPr lang="en-US" sz="432"/>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a:stretch>
            <a:fillRect/>
          </a:stretch>
        </p:blipFill>
        <p:spPr>
          <a:xfrm>
            <a:off x="0" y="0"/>
            <a:ext cx="12192000" cy="6869906"/>
          </a:xfrm>
          <a:prstGeom prst="rect">
            <a:avLst/>
          </a:prstGeom>
        </p:spPr>
      </p:pic>
      <p:pic>
        <p:nvPicPr>
          <p:cNvPr id="5" name="Object 4" descr="preencoded.png"/>
          <p:cNvPicPr>
            <a:picLocks noChangeAspect="1"/>
          </p:cNvPicPr>
          <p:nvPr/>
        </p:nvPicPr>
        <p:blipFill>
          <a:blip r:embed="rId5"/>
          <a:stretch>
            <a:fillRect/>
          </a:stretch>
        </p:blipFill>
        <p:spPr>
          <a:xfrm>
            <a:off x="2890242" y="1309688"/>
            <a:ext cx="6231802" cy="1229320"/>
          </a:xfrm>
          <a:prstGeom prst="rect">
            <a:avLst/>
          </a:prstGeom>
        </p:spPr>
      </p:pic>
      <p:sp>
        <p:nvSpPr>
          <p:cNvPr id="6" name="Object 5"/>
          <p:cNvSpPr txBox="1"/>
          <p:nvPr/>
        </p:nvSpPr>
        <p:spPr>
          <a:xfrm>
            <a:off x="1500187" y="3059906"/>
            <a:ext cx="9308530" cy="1785937"/>
          </a:xfrm>
          <a:prstGeom prst="rect">
            <a:avLst/>
          </a:prstGeom>
          <a:noFill/>
        </p:spPr>
        <p:txBody>
          <a:bodyPr wrap="square" rtlCol="0" anchor="ctr"/>
          <a:lstStyle/>
          <a:p>
            <a:pPr algn="ctr">
              <a:lnSpc>
                <a:spcPts val="4704"/>
              </a:lnSpc>
            </a:pPr>
            <a:r>
              <a:rPr lang="en-US" sz="4680" b="1">
                <a:solidFill>
                  <a:srgbClr val="FFFFFF"/>
                </a:solidFill>
                <a:latin typeface="Oswald" pitchFamily="34" charset="0"/>
                <a:ea typeface="Oswald" pitchFamily="34" charset="-122"/>
                <a:cs typeface="Oswald" pitchFamily="34" charset="-120"/>
              </a:rPr>
              <a:t>Every </a:t>
            </a:r>
            <a:r>
              <a:rPr lang="en-US" sz="4680" b="1">
                <a:solidFill>
                  <a:srgbClr val="55A51C"/>
                </a:solidFill>
                <a:latin typeface="Oswald" pitchFamily="34" charset="0"/>
                <a:ea typeface="Oswald" pitchFamily="34" charset="-122"/>
                <a:cs typeface="Oswald" pitchFamily="34" charset="-120"/>
              </a:rPr>
              <a:t>innovation</a:t>
            </a:r>
            <a:r>
              <a:rPr lang="en-US" sz="4680" b="1">
                <a:solidFill>
                  <a:srgbClr val="FFFFFF"/>
                </a:solidFill>
                <a:latin typeface="Oswald" pitchFamily="34" charset="0"/>
                <a:ea typeface="Oswald" pitchFamily="34" charset="-122"/>
                <a:cs typeface="Oswald" pitchFamily="34" charset="-120"/>
              </a:rPr>
              <a:t> begins with a chip: AI, EVs, clean energy, medicine, space, etc.  </a:t>
            </a:r>
            <a:endParaRPr lang="en-US" sz="432"/>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a:stretch>
            <a:fillRect/>
          </a:stretch>
        </p:blipFill>
        <p:spPr>
          <a:xfrm>
            <a:off x="0" y="0"/>
            <a:ext cx="12192000" cy="6858000"/>
          </a:xfrm>
          <a:prstGeom prst="rect">
            <a:avLst/>
          </a:prstGeom>
        </p:spPr>
      </p:pic>
      <p:pic>
        <p:nvPicPr>
          <p:cNvPr id="5" name="Object 4" descr="preencoded.png"/>
          <p:cNvPicPr>
            <a:picLocks noChangeAspect="1"/>
          </p:cNvPicPr>
          <p:nvPr/>
        </p:nvPicPr>
        <p:blipFill>
          <a:blip r:embed="rId5"/>
          <a:stretch>
            <a:fillRect/>
          </a:stretch>
        </p:blipFill>
        <p:spPr>
          <a:xfrm>
            <a:off x="1000125" y="770930"/>
            <a:ext cx="4012406" cy="845344"/>
          </a:xfrm>
          <a:prstGeom prst="rect">
            <a:avLst/>
          </a:prstGeom>
        </p:spPr>
      </p:pic>
      <p:pic>
        <p:nvPicPr>
          <p:cNvPr id="6" name="Object 5" descr="preencoded.png"/>
          <p:cNvPicPr>
            <a:picLocks noChangeAspect="1"/>
          </p:cNvPicPr>
          <p:nvPr/>
        </p:nvPicPr>
        <p:blipFill>
          <a:blip r:embed="rId6"/>
          <a:stretch>
            <a:fillRect/>
          </a:stretch>
        </p:blipFill>
        <p:spPr>
          <a:xfrm>
            <a:off x="5271492" y="2366367"/>
            <a:ext cx="952500" cy="476250"/>
          </a:xfrm>
          <a:prstGeom prst="rect">
            <a:avLst/>
          </a:prstGeom>
        </p:spPr>
      </p:pic>
      <p:pic>
        <p:nvPicPr>
          <p:cNvPr id="7" name="Object 6" descr="preencoded.png"/>
          <p:cNvPicPr>
            <a:picLocks noChangeAspect="1"/>
          </p:cNvPicPr>
          <p:nvPr/>
        </p:nvPicPr>
        <p:blipFill>
          <a:blip r:embed="rId7"/>
          <a:stretch>
            <a:fillRect/>
          </a:stretch>
        </p:blipFill>
        <p:spPr>
          <a:xfrm>
            <a:off x="5271492" y="3485554"/>
            <a:ext cx="952500" cy="476250"/>
          </a:xfrm>
          <a:prstGeom prst="rect">
            <a:avLst/>
          </a:prstGeom>
        </p:spPr>
      </p:pic>
      <p:sp>
        <p:nvSpPr>
          <p:cNvPr id="8" name="Object 7"/>
          <p:cNvSpPr txBox="1"/>
          <p:nvPr/>
        </p:nvSpPr>
        <p:spPr>
          <a:xfrm>
            <a:off x="6369844" y="2369344"/>
            <a:ext cx="5101233" cy="2095500"/>
          </a:xfrm>
          <a:prstGeom prst="rect">
            <a:avLst/>
          </a:prstGeom>
          <a:noFill/>
        </p:spPr>
        <p:txBody>
          <a:bodyPr wrap="square" lIns="21946" tIns="10973" rIns="21946" bIns="10973" rtlCol="0" anchor="ctr"/>
          <a:lstStyle/>
          <a:p>
            <a:pPr>
              <a:buNone/>
            </a:pPr>
            <a:r>
              <a:rPr lang="en-US" sz="1968">
                <a:solidFill>
                  <a:srgbClr val="FFFFFF"/>
                </a:solidFill>
                <a:latin typeface="Arial"/>
                <a:ea typeface="Arial" pitchFamily="34" charset="-122"/>
                <a:cs typeface="Arial"/>
              </a:rPr>
              <a:t>Innovation isn’t possible without people.
</a:t>
            </a:r>
            <a:r>
              <a:rPr lang="en-US" sz="1968" b="1">
                <a:solidFill>
                  <a:srgbClr val="FFFFFF"/>
                </a:solidFill>
                <a:latin typeface="Arial"/>
                <a:ea typeface="Arial" pitchFamily="34" charset="-122"/>
                <a:cs typeface="Arial"/>
              </a:rPr>
              <a:t>Skilled. Inspired.</a:t>
            </a:r>
          </a:p>
          <a:p>
            <a:pPr>
              <a:buNone/>
            </a:pPr>
            <a:r>
              <a:rPr lang="en-US" sz="1968" b="1">
                <a:solidFill>
                  <a:srgbClr val="FFFFFF"/>
                </a:solidFill>
                <a:latin typeface="Arial"/>
                <a:ea typeface="Arial" pitchFamily="34" charset="-122"/>
                <a:cs typeface="Arial"/>
              </a:rPr>
              <a:t>
</a:t>
            </a:r>
          </a:p>
          <a:p>
            <a:pPr>
              <a:buNone/>
            </a:pPr>
            <a:r>
              <a:rPr lang="en-US" sz="1968">
                <a:solidFill>
                  <a:srgbClr val="FFFFFF"/>
                </a:solidFill>
                <a:latin typeface="Arial"/>
                <a:ea typeface="Arial" pitchFamily="34" charset="-122"/>
                <a:cs typeface="Arial"/>
              </a:rPr>
              <a:t>The demand for semiconductor talent has never been greater. More than </a:t>
            </a:r>
            <a:r>
              <a:rPr lang="en-US" sz="1968" b="1">
                <a:solidFill>
                  <a:srgbClr val="55A51C"/>
                </a:solidFill>
                <a:latin typeface="Arial"/>
                <a:ea typeface="Arial" pitchFamily="34" charset="-122"/>
                <a:cs typeface="Arial"/>
              </a:rPr>
              <a:t>170,000</a:t>
            </a:r>
            <a:r>
              <a:rPr lang="en-US" sz="1968">
                <a:solidFill>
                  <a:srgbClr val="FFFFFF"/>
                </a:solidFill>
                <a:latin typeface="Arial"/>
                <a:ea typeface="Arial" pitchFamily="34" charset="-122"/>
                <a:cs typeface="Arial"/>
              </a:rPr>
              <a:t> new workers will be needed in the U.S. in the next five years.</a:t>
            </a:r>
            <a:endParaRPr lang="en-US" sz="432">
              <a:latin typeface="Arial"/>
              <a:cs typeface="Arial"/>
            </a:endParaRPr>
          </a:p>
        </p:txBody>
      </p:sp>
      <p:sp>
        <p:nvSpPr>
          <p:cNvPr id="9" name="Object 8"/>
          <p:cNvSpPr txBox="1"/>
          <p:nvPr/>
        </p:nvSpPr>
        <p:spPr>
          <a:xfrm>
            <a:off x="939105" y="2229446"/>
            <a:ext cx="4510719" cy="3571875"/>
          </a:xfrm>
          <a:prstGeom prst="rect">
            <a:avLst/>
          </a:prstGeom>
          <a:noFill/>
        </p:spPr>
        <p:txBody>
          <a:bodyPr wrap="square" rtlCol="0" anchor="ctr"/>
          <a:lstStyle/>
          <a:p>
            <a:pPr>
              <a:buNone/>
            </a:pPr>
            <a:r>
              <a:rPr lang="en-US" sz="8520" b="1">
                <a:solidFill>
                  <a:srgbClr val="FFFFFF"/>
                </a:solidFill>
                <a:latin typeface="Oswald" pitchFamily="34" charset="0"/>
                <a:ea typeface="Oswald" pitchFamily="34" charset="-122"/>
                <a:cs typeface="Oswald" pitchFamily="34" charset="-120"/>
              </a:rPr>
              <a:t>People Power Progress.</a:t>
            </a:r>
            <a:endParaRPr lang="en-US" sz="432"/>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a:stretch>
            <a:fillRect/>
          </a:stretch>
        </p:blipFill>
        <p:spPr>
          <a:xfrm>
            <a:off x="0" y="0"/>
            <a:ext cx="12192000" cy="2714625"/>
          </a:xfrm>
          <a:prstGeom prst="rect">
            <a:avLst/>
          </a:prstGeom>
        </p:spPr>
      </p:pic>
      <p:pic>
        <p:nvPicPr>
          <p:cNvPr id="5" name="Object 4" descr="preencoded.png"/>
          <p:cNvPicPr>
            <a:picLocks noChangeAspect="1"/>
          </p:cNvPicPr>
          <p:nvPr/>
        </p:nvPicPr>
        <p:blipFill>
          <a:blip r:embed="rId5"/>
          <a:stretch>
            <a:fillRect/>
          </a:stretch>
        </p:blipFill>
        <p:spPr>
          <a:xfrm>
            <a:off x="0" y="2714625"/>
            <a:ext cx="12168187" cy="4131469"/>
          </a:xfrm>
          <a:prstGeom prst="rect">
            <a:avLst/>
          </a:prstGeom>
        </p:spPr>
      </p:pic>
      <p:pic>
        <p:nvPicPr>
          <p:cNvPr id="6" name="Object 5" descr="preencoded.png"/>
          <p:cNvPicPr>
            <a:picLocks noChangeAspect="1"/>
          </p:cNvPicPr>
          <p:nvPr/>
        </p:nvPicPr>
        <p:blipFill>
          <a:blip r:embed="rId6"/>
          <a:stretch>
            <a:fillRect/>
          </a:stretch>
        </p:blipFill>
        <p:spPr>
          <a:xfrm>
            <a:off x="4040743" y="3757731"/>
            <a:ext cx="1154906" cy="1154906"/>
          </a:xfrm>
          <a:prstGeom prst="rect">
            <a:avLst/>
          </a:prstGeom>
        </p:spPr>
      </p:pic>
      <p:pic>
        <p:nvPicPr>
          <p:cNvPr id="7" name="Object 6" descr="preencoded.png"/>
          <p:cNvPicPr>
            <a:picLocks noChangeAspect="1"/>
          </p:cNvPicPr>
          <p:nvPr/>
        </p:nvPicPr>
        <p:blipFill>
          <a:blip r:embed="rId7"/>
          <a:stretch>
            <a:fillRect/>
          </a:stretch>
        </p:blipFill>
        <p:spPr>
          <a:xfrm>
            <a:off x="4268391" y="3999654"/>
            <a:ext cx="678656" cy="678656"/>
          </a:xfrm>
          <a:prstGeom prst="rect">
            <a:avLst/>
          </a:prstGeom>
        </p:spPr>
      </p:pic>
      <p:pic>
        <p:nvPicPr>
          <p:cNvPr id="8" name="Object 7" descr="preencoded.png"/>
          <p:cNvPicPr>
            <a:picLocks noChangeAspect="1"/>
          </p:cNvPicPr>
          <p:nvPr/>
        </p:nvPicPr>
        <p:blipFill>
          <a:blip r:embed="rId8"/>
          <a:stretch>
            <a:fillRect/>
          </a:stretch>
        </p:blipFill>
        <p:spPr>
          <a:xfrm>
            <a:off x="6107906" y="3750469"/>
            <a:ext cx="1154906" cy="1154906"/>
          </a:xfrm>
          <a:prstGeom prst="rect">
            <a:avLst/>
          </a:prstGeom>
        </p:spPr>
      </p:pic>
      <p:pic>
        <p:nvPicPr>
          <p:cNvPr id="9" name="Object 8" descr="preencoded.png"/>
          <p:cNvPicPr>
            <a:picLocks noChangeAspect="1"/>
          </p:cNvPicPr>
          <p:nvPr/>
        </p:nvPicPr>
        <p:blipFill>
          <a:blip r:embed="rId9"/>
          <a:stretch>
            <a:fillRect/>
          </a:stretch>
        </p:blipFill>
        <p:spPr>
          <a:xfrm>
            <a:off x="6340078" y="3975841"/>
            <a:ext cx="678656" cy="678656"/>
          </a:xfrm>
          <a:prstGeom prst="rect">
            <a:avLst/>
          </a:prstGeom>
        </p:spPr>
      </p:pic>
      <p:pic>
        <p:nvPicPr>
          <p:cNvPr id="10" name="Object 9" descr="preencoded.png"/>
          <p:cNvPicPr>
            <a:picLocks noChangeAspect="1"/>
          </p:cNvPicPr>
          <p:nvPr/>
        </p:nvPicPr>
        <p:blipFill>
          <a:blip r:embed="rId10"/>
          <a:stretch>
            <a:fillRect/>
          </a:stretch>
        </p:blipFill>
        <p:spPr>
          <a:xfrm>
            <a:off x="8224242" y="3702844"/>
            <a:ext cx="1154906" cy="1154906"/>
          </a:xfrm>
          <a:prstGeom prst="rect">
            <a:avLst/>
          </a:prstGeom>
        </p:spPr>
      </p:pic>
      <p:pic>
        <p:nvPicPr>
          <p:cNvPr id="11" name="Object 10" descr="preencoded.png"/>
          <p:cNvPicPr>
            <a:picLocks noChangeAspect="1"/>
          </p:cNvPicPr>
          <p:nvPr/>
        </p:nvPicPr>
        <p:blipFill>
          <a:blip r:embed="rId11"/>
          <a:stretch>
            <a:fillRect/>
          </a:stretch>
        </p:blipFill>
        <p:spPr>
          <a:xfrm>
            <a:off x="8447485" y="3940123"/>
            <a:ext cx="678656" cy="678656"/>
          </a:xfrm>
          <a:prstGeom prst="rect">
            <a:avLst/>
          </a:prstGeom>
        </p:spPr>
      </p:pic>
      <p:pic>
        <p:nvPicPr>
          <p:cNvPr id="12" name="Object 11" descr="preencoded.png"/>
          <p:cNvPicPr>
            <a:picLocks noChangeAspect="1"/>
          </p:cNvPicPr>
          <p:nvPr/>
        </p:nvPicPr>
        <p:blipFill>
          <a:blip r:embed="rId12"/>
          <a:stretch>
            <a:fillRect/>
          </a:stretch>
        </p:blipFill>
        <p:spPr>
          <a:xfrm>
            <a:off x="10233422" y="3690938"/>
            <a:ext cx="1154906" cy="1154906"/>
          </a:xfrm>
          <a:prstGeom prst="rect">
            <a:avLst/>
          </a:prstGeom>
        </p:spPr>
      </p:pic>
      <p:pic>
        <p:nvPicPr>
          <p:cNvPr id="13" name="Object 12" descr="preencoded.png"/>
          <p:cNvPicPr>
            <a:picLocks noChangeAspect="1"/>
          </p:cNvPicPr>
          <p:nvPr/>
        </p:nvPicPr>
        <p:blipFill>
          <a:blip r:embed="rId13"/>
          <a:stretch>
            <a:fillRect/>
          </a:stretch>
        </p:blipFill>
        <p:spPr>
          <a:xfrm>
            <a:off x="10459641" y="3940123"/>
            <a:ext cx="678656" cy="678656"/>
          </a:xfrm>
          <a:prstGeom prst="rect">
            <a:avLst/>
          </a:prstGeom>
        </p:spPr>
      </p:pic>
      <p:pic>
        <p:nvPicPr>
          <p:cNvPr id="14" name="Object 13" descr="preencoded.png"/>
          <p:cNvPicPr>
            <a:picLocks noChangeAspect="1"/>
          </p:cNvPicPr>
          <p:nvPr/>
        </p:nvPicPr>
        <p:blipFill>
          <a:blip r:embed="rId14"/>
          <a:stretch>
            <a:fillRect/>
          </a:stretch>
        </p:blipFill>
        <p:spPr>
          <a:xfrm>
            <a:off x="416719" y="4512469"/>
            <a:ext cx="3211711" cy="580430"/>
          </a:xfrm>
          <a:prstGeom prst="rect">
            <a:avLst/>
          </a:prstGeom>
        </p:spPr>
      </p:pic>
      <p:sp>
        <p:nvSpPr>
          <p:cNvPr id="15" name="Object 14"/>
          <p:cNvSpPr txBox="1"/>
          <p:nvPr/>
        </p:nvSpPr>
        <p:spPr>
          <a:xfrm>
            <a:off x="5083969" y="595312"/>
            <a:ext cx="6461968" cy="1357313"/>
          </a:xfrm>
          <a:prstGeom prst="rect">
            <a:avLst/>
          </a:prstGeom>
          <a:noFill/>
        </p:spPr>
        <p:txBody>
          <a:bodyPr wrap="square" rtlCol="0" anchor="ctr"/>
          <a:lstStyle/>
          <a:p>
            <a:pPr>
              <a:buNone/>
            </a:pPr>
            <a:r>
              <a:rPr lang="en-US" sz="1776" b="1">
                <a:solidFill>
                  <a:srgbClr val="FFFFFF"/>
                </a:solidFill>
                <a:latin typeface="Arial" pitchFamily="34" charset="0"/>
                <a:ea typeface="Arial" pitchFamily="34" charset="-122"/>
                <a:cs typeface="Arial" pitchFamily="34" charset="-120"/>
              </a:rPr>
              <a:t>Mission</a:t>
            </a:r>
            <a:r>
              <a:rPr lang="en-US" sz="1776">
                <a:solidFill>
                  <a:srgbClr val="FFFFFF"/>
                </a:solidFill>
                <a:latin typeface="Arial" pitchFamily="34" charset="0"/>
                <a:ea typeface="Arial" pitchFamily="34" charset="-122"/>
                <a:cs typeface="Arial" pitchFamily="34" charset="-120"/>
              </a:rPr>
              <a:t>: To support economic opportunity for workers and the sustained growth of the microelectronics industry through creating pathways and opportunities for job seekers, and tools and systems for semiconductor companies to attract, develop, retain, and advance a broad, skilled workforce.</a:t>
            </a:r>
            <a:endParaRPr lang="en-US" sz="432"/>
          </a:p>
        </p:txBody>
      </p:sp>
      <p:sp>
        <p:nvSpPr>
          <p:cNvPr id="16" name="Object 15"/>
          <p:cNvSpPr txBox="1"/>
          <p:nvPr/>
        </p:nvSpPr>
        <p:spPr>
          <a:xfrm>
            <a:off x="3693914" y="5080992"/>
            <a:ext cx="1891605" cy="702469"/>
          </a:xfrm>
          <a:prstGeom prst="rect">
            <a:avLst/>
          </a:prstGeom>
          <a:noFill/>
        </p:spPr>
        <p:txBody>
          <a:bodyPr wrap="square" rtlCol="0" anchor="ctr"/>
          <a:lstStyle/>
          <a:p>
            <a:pPr algn="ctr">
              <a:buNone/>
            </a:pPr>
            <a:r>
              <a:rPr lang="en-US" sz="1416">
                <a:solidFill>
                  <a:srgbClr val="FFFFFF"/>
                </a:solidFill>
                <a:latin typeface="Arial" pitchFamily="34" charset="0"/>
                <a:ea typeface="Arial" pitchFamily="34" charset="-122"/>
                <a:cs typeface="Arial" pitchFamily="34" charset="-120"/>
              </a:rPr>
              <a:t>50+ workforce initiatives worldwide in SEMI regions</a:t>
            </a:r>
            <a:endParaRPr lang="en-US" sz="432"/>
          </a:p>
        </p:txBody>
      </p:sp>
      <p:sp>
        <p:nvSpPr>
          <p:cNvPr id="17" name="Object 16"/>
          <p:cNvSpPr txBox="1"/>
          <p:nvPr/>
        </p:nvSpPr>
        <p:spPr>
          <a:xfrm>
            <a:off x="571500" y="523875"/>
            <a:ext cx="3673376" cy="1500187"/>
          </a:xfrm>
          <a:prstGeom prst="rect">
            <a:avLst/>
          </a:prstGeom>
          <a:noFill/>
        </p:spPr>
        <p:txBody>
          <a:bodyPr wrap="square" rtlCol="0" anchor="ctr"/>
          <a:lstStyle/>
          <a:p>
            <a:pPr>
              <a:buNone/>
            </a:pPr>
            <a:r>
              <a:rPr lang="en-US" sz="3288" b="1">
                <a:solidFill>
                  <a:srgbClr val="FFFFFF"/>
                </a:solidFill>
                <a:latin typeface="Oswald" pitchFamily="34" charset="0"/>
                <a:ea typeface="Oswald" pitchFamily="34" charset="-122"/>
                <a:cs typeface="Oswald" pitchFamily="34" charset="-120"/>
              </a:rPr>
              <a:t>Building the Workforce that Powers Our World</a:t>
            </a:r>
            <a:endParaRPr lang="en-US" sz="432"/>
          </a:p>
        </p:txBody>
      </p:sp>
      <p:sp>
        <p:nvSpPr>
          <p:cNvPr id="18" name="Object 17"/>
          <p:cNvSpPr txBox="1"/>
          <p:nvPr/>
        </p:nvSpPr>
        <p:spPr>
          <a:xfrm>
            <a:off x="5762625" y="5066109"/>
            <a:ext cx="1891605" cy="702469"/>
          </a:xfrm>
          <a:prstGeom prst="rect">
            <a:avLst/>
          </a:prstGeom>
          <a:noFill/>
        </p:spPr>
        <p:txBody>
          <a:bodyPr wrap="square" rtlCol="0" anchor="ctr"/>
          <a:lstStyle/>
          <a:p>
            <a:pPr algn="ctr">
              <a:buNone/>
            </a:pPr>
            <a:r>
              <a:rPr lang="en-US" sz="1416">
                <a:solidFill>
                  <a:srgbClr val="FFFFFF"/>
                </a:solidFill>
                <a:latin typeface="Arial" pitchFamily="34" charset="0"/>
                <a:ea typeface="Arial" pitchFamily="34" charset="-122"/>
                <a:cs typeface="Arial" pitchFamily="34" charset="-120"/>
              </a:rPr>
              <a:t>Extensive national programming in the United States</a:t>
            </a:r>
            <a:endParaRPr lang="en-US" sz="432"/>
          </a:p>
        </p:txBody>
      </p:sp>
      <p:sp>
        <p:nvSpPr>
          <p:cNvPr id="19" name="Object 18"/>
          <p:cNvSpPr txBox="1"/>
          <p:nvPr/>
        </p:nvSpPr>
        <p:spPr>
          <a:xfrm>
            <a:off x="7881938" y="5024437"/>
            <a:ext cx="1891605" cy="702469"/>
          </a:xfrm>
          <a:prstGeom prst="rect">
            <a:avLst/>
          </a:prstGeom>
          <a:noFill/>
        </p:spPr>
        <p:txBody>
          <a:bodyPr wrap="square" rtlCol="0" anchor="ctr"/>
          <a:lstStyle/>
          <a:p>
            <a:pPr algn="ctr">
              <a:buNone/>
            </a:pPr>
            <a:r>
              <a:rPr lang="en-US" sz="1416">
                <a:solidFill>
                  <a:srgbClr val="FFFFFF"/>
                </a:solidFill>
                <a:latin typeface="Arial" pitchFamily="34" charset="0"/>
                <a:ea typeface="Arial" pitchFamily="34" charset="-122"/>
                <a:cs typeface="Arial" pitchFamily="34" charset="-120"/>
              </a:rPr>
              <a:t>Building opportunity at the regional and state level </a:t>
            </a:r>
            <a:endParaRPr lang="en-US" sz="432"/>
          </a:p>
        </p:txBody>
      </p:sp>
      <p:sp>
        <p:nvSpPr>
          <p:cNvPr id="20" name="Object 19"/>
          <p:cNvSpPr txBox="1"/>
          <p:nvPr/>
        </p:nvSpPr>
        <p:spPr>
          <a:xfrm>
            <a:off x="9885164" y="5015508"/>
            <a:ext cx="1891605" cy="702469"/>
          </a:xfrm>
          <a:prstGeom prst="rect">
            <a:avLst/>
          </a:prstGeom>
          <a:noFill/>
        </p:spPr>
        <p:txBody>
          <a:bodyPr wrap="square" rtlCol="0" anchor="ctr"/>
          <a:lstStyle/>
          <a:p>
            <a:pPr algn="ctr">
              <a:buNone/>
            </a:pPr>
            <a:r>
              <a:rPr lang="en-US" sz="1416">
                <a:solidFill>
                  <a:srgbClr val="FFFFFF"/>
                </a:solidFill>
                <a:latin typeface="Arial" pitchFamily="34" charset="0"/>
                <a:ea typeface="Arial" pitchFamily="34" charset="-122"/>
                <a:cs typeface="Arial" pitchFamily="34" charset="-120"/>
              </a:rPr>
              <a:t>Ensuring a skilled</a:t>
            </a:r>
          </a:p>
          <a:p>
            <a:pPr algn="ctr">
              <a:buNone/>
            </a:pPr>
            <a:r>
              <a:rPr lang="en-US" sz="1416">
                <a:solidFill>
                  <a:srgbClr val="FFFFFF"/>
                </a:solidFill>
                <a:latin typeface="Arial" pitchFamily="34" charset="0"/>
                <a:ea typeface="Arial" pitchFamily="34" charset="-122"/>
                <a:cs typeface="Arial" pitchFamily="34" charset="-120"/>
              </a:rPr>
              <a:t>talent pipeline</a:t>
            </a:r>
          </a:p>
          <a:p>
            <a:pPr algn="ctr">
              <a:buNone/>
            </a:pPr>
            <a:r>
              <a:rPr lang="en-US" sz="1416">
                <a:solidFill>
                  <a:srgbClr val="FFFFFF"/>
                </a:solidFill>
                <a:latin typeface="Arial" pitchFamily="34" charset="0"/>
                <a:ea typeface="Arial" pitchFamily="34" charset="-122"/>
                <a:cs typeface="Arial" pitchFamily="34" charset="-120"/>
              </a:rPr>
              <a:t>for industry</a:t>
            </a:r>
            <a:endParaRPr lang="en-US" sz="432"/>
          </a:p>
        </p:txBody>
      </p:sp>
      <p:sp>
        <p:nvSpPr>
          <p:cNvPr id="21" name="Object 20"/>
          <p:cNvSpPr txBox="1"/>
          <p:nvPr/>
        </p:nvSpPr>
        <p:spPr>
          <a:xfrm>
            <a:off x="7955281" y="6117337"/>
            <a:ext cx="3696176" cy="228696"/>
          </a:xfrm>
          <a:prstGeom prst="rect">
            <a:avLst/>
          </a:prstGeom>
          <a:noFill/>
        </p:spPr>
        <p:txBody>
          <a:bodyPr wrap="square" rtlCol="0" anchor="ctr"/>
          <a:lstStyle/>
          <a:p>
            <a:pPr>
              <a:buNone/>
            </a:pPr>
            <a:r>
              <a:rPr lang="en-US" sz="1416" i="1">
                <a:solidFill>
                  <a:srgbClr val="FFFFFF"/>
                </a:solidFill>
                <a:latin typeface="Arial" pitchFamily="34" charset="0"/>
                <a:ea typeface="Arial" pitchFamily="34" charset="-122"/>
                <a:cs typeface="Arial" pitchFamily="34" charset="-120"/>
              </a:rPr>
              <a:t>Founded in 2001. Global Impact Today.</a:t>
            </a:r>
            <a:endParaRPr lang="en-US" sz="432"/>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a:stretch>
            <a:fillRect/>
          </a:stretch>
        </p:blipFill>
        <p:spPr>
          <a:xfrm>
            <a:off x="0" y="0"/>
            <a:ext cx="12192000" cy="6858000"/>
          </a:xfrm>
          <a:prstGeom prst="rect">
            <a:avLst/>
          </a:prstGeom>
        </p:spPr>
      </p:pic>
      <p:pic>
        <p:nvPicPr>
          <p:cNvPr id="5" name="Object 4" descr="preencoded.png"/>
          <p:cNvPicPr>
            <a:picLocks noChangeAspect="1"/>
          </p:cNvPicPr>
          <p:nvPr/>
        </p:nvPicPr>
        <p:blipFill>
          <a:blip r:embed="rId5"/>
          <a:stretch>
            <a:fillRect/>
          </a:stretch>
        </p:blipFill>
        <p:spPr>
          <a:xfrm>
            <a:off x="2250281" y="2166937"/>
            <a:ext cx="952500" cy="952500"/>
          </a:xfrm>
          <a:prstGeom prst="rect">
            <a:avLst/>
          </a:prstGeom>
        </p:spPr>
      </p:pic>
      <p:pic>
        <p:nvPicPr>
          <p:cNvPr id="6" name="Object 5" descr="preencoded.png"/>
          <p:cNvPicPr>
            <a:picLocks noChangeAspect="1"/>
          </p:cNvPicPr>
          <p:nvPr/>
        </p:nvPicPr>
        <p:blipFill>
          <a:blip r:embed="rId6"/>
          <a:stretch>
            <a:fillRect/>
          </a:stretch>
        </p:blipFill>
        <p:spPr>
          <a:xfrm>
            <a:off x="5670351" y="2169914"/>
            <a:ext cx="952500" cy="952500"/>
          </a:xfrm>
          <a:prstGeom prst="rect">
            <a:avLst/>
          </a:prstGeom>
        </p:spPr>
      </p:pic>
      <p:pic>
        <p:nvPicPr>
          <p:cNvPr id="7" name="Object 6" descr="preencoded.png"/>
          <p:cNvPicPr>
            <a:picLocks noChangeAspect="1"/>
          </p:cNvPicPr>
          <p:nvPr/>
        </p:nvPicPr>
        <p:blipFill>
          <a:blip r:embed="rId7"/>
          <a:stretch>
            <a:fillRect/>
          </a:stretch>
        </p:blipFill>
        <p:spPr>
          <a:xfrm>
            <a:off x="9060656" y="2190750"/>
            <a:ext cx="952500" cy="952500"/>
          </a:xfrm>
          <a:prstGeom prst="rect">
            <a:avLst/>
          </a:prstGeom>
        </p:spPr>
      </p:pic>
      <p:pic>
        <p:nvPicPr>
          <p:cNvPr id="8" name="Object 7" descr="preencoded.png"/>
          <p:cNvPicPr>
            <a:picLocks noChangeAspect="1"/>
          </p:cNvPicPr>
          <p:nvPr/>
        </p:nvPicPr>
        <p:blipFill>
          <a:blip r:embed="rId8"/>
          <a:stretch>
            <a:fillRect/>
          </a:stretch>
        </p:blipFill>
        <p:spPr>
          <a:xfrm>
            <a:off x="7620000" y="428625"/>
            <a:ext cx="3824190" cy="756047"/>
          </a:xfrm>
          <a:prstGeom prst="rect">
            <a:avLst/>
          </a:prstGeom>
        </p:spPr>
      </p:pic>
      <p:sp>
        <p:nvSpPr>
          <p:cNvPr id="9" name="Object 8"/>
          <p:cNvSpPr txBox="1"/>
          <p:nvPr/>
        </p:nvSpPr>
        <p:spPr>
          <a:xfrm>
            <a:off x="1035844" y="857250"/>
            <a:ext cx="5909374" cy="488156"/>
          </a:xfrm>
          <a:prstGeom prst="rect">
            <a:avLst/>
          </a:prstGeom>
          <a:noFill/>
        </p:spPr>
        <p:txBody>
          <a:bodyPr wrap="square" rtlCol="0" anchor="ctr"/>
          <a:lstStyle/>
          <a:p>
            <a:pPr defTabSz="219456">
              <a:defRPr/>
            </a:pPr>
            <a:r>
              <a:rPr lang="en-US" sz="3840" b="1">
                <a:solidFill>
                  <a:srgbClr val="FFFFFF"/>
                </a:solidFill>
                <a:latin typeface="Oswald" pitchFamily="34" charset="0"/>
                <a:ea typeface="Oswald" pitchFamily="34" charset="-122"/>
                <a:cs typeface="Oswald" pitchFamily="34" charset="-120"/>
              </a:rPr>
              <a:t>Impact at a Glance</a:t>
            </a:r>
            <a:endParaRPr lang="en-US" sz="432">
              <a:solidFill>
                <a:prstClr val="black"/>
              </a:solidFill>
              <a:latin typeface="Arial"/>
            </a:endParaRPr>
          </a:p>
        </p:txBody>
      </p:sp>
      <p:sp>
        <p:nvSpPr>
          <p:cNvPr id="10" name="Object 9"/>
          <p:cNvSpPr txBox="1"/>
          <p:nvPr/>
        </p:nvSpPr>
        <p:spPr>
          <a:xfrm>
            <a:off x="1220391" y="4170164"/>
            <a:ext cx="2998314" cy="1238250"/>
          </a:xfrm>
          <a:prstGeom prst="rect">
            <a:avLst/>
          </a:prstGeom>
          <a:noFill/>
        </p:spPr>
        <p:txBody>
          <a:bodyPr wrap="square" rtlCol="0" anchor="ctr"/>
          <a:lstStyle/>
          <a:p>
            <a:pPr algn="ctr" defTabSz="219456">
              <a:defRPr/>
            </a:pPr>
            <a:r>
              <a:rPr lang="en-US" sz="2616" b="1">
                <a:solidFill>
                  <a:srgbClr val="FFFFFF"/>
                </a:solidFill>
                <a:latin typeface="Oswald" pitchFamily="34" charset="0"/>
                <a:ea typeface="Oswald" pitchFamily="34" charset="-122"/>
                <a:cs typeface="Oswald" pitchFamily="34" charset="-120"/>
              </a:rPr>
              <a:t>Storytelling &amp; Media </a:t>
            </a:r>
          </a:p>
          <a:p>
            <a:pPr algn="ctr" defTabSz="219456">
              <a:defRPr/>
            </a:pPr>
            <a:r>
              <a:rPr lang="en-US" sz="1416">
                <a:solidFill>
                  <a:srgbClr val="FFFFFF"/>
                </a:solidFill>
                <a:latin typeface="Arial" pitchFamily="34" charset="0"/>
                <a:ea typeface="Arial" pitchFamily="34" charset="-122"/>
                <a:cs typeface="Arial" pitchFamily="34" charset="-120"/>
              </a:rPr>
              <a:t>6.5M+ engaged worldwide through SEMI Stories and the “Chip In” documentary.</a:t>
            </a:r>
            <a:endParaRPr lang="en-US" sz="432">
              <a:solidFill>
                <a:prstClr val="black"/>
              </a:solidFill>
              <a:latin typeface="Arial"/>
            </a:endParaRPr>
          </a:p>
        </p:txBody>
      </p:sp>
      <p:sp>
        <p:nvSpPr>
          <p:cNvPr id="11" name="Object 10"/>
          <p:cNvSpPr txBox="1"/>
          <p:nvPr/>
        </p:nvSpPr>
        <p:spPr>
          <a:xfrm>
            <a:off x="1393031" y="3321844"/>
            <a:ext cx="2733675" cy="416719"/>
          </a:xfrm>
          <a:prstGeom prst="rect">
            <a:avLst/>
          </a:prstGeom>
          <a:noFill/>
        </p:spPr>
        <p:txBody>
          <a:bodyPr wrap="square" rtlCol="0" anchor="ctr"/>
          <a:lstStyle/>
          <a:p>
            <a:pPr algn="ctr" defTabSz="219456">
              <a:lnSpc>
                <a:spcPts val="3288"/>
              </a:lnSpc>
              <a:defRPr/>
            </a:pPr>
            <a:r>
              <a:rPr lang="en-US" sz="3288" b="1">
                <a:solidFill>
                  <a:srgbClr val="FFFFFF"/>
                </a:solidFill>
                <a:latin typeface="Arial" pitchFamily="34" charset="0"/>
                <a:ea typeface="Arial" pitchFamily="34" charset="-122"/>
                <a:cs typeface="Arial" pitchFamily="34" charset="-120"/>
              </a:rPr>
              <a:t>6.5+ Million</a:t>
            </a:r>
            <a:endParaRPr lang="en-US" sz="432">
              <a:solidFill>
                <a:prstClr val="black"/>
              </a:solidFill>
              <a:latin typeface="Arial"/>
            </a:endParaRPr>
          </a:p>
        </p:txBody>
      </p:sp>
      <p:sp>
        <p:nvSpPr>
          <p:cNvPr id="12" name="Object 11"/>
          <p:cNvSpPr txBox="1"/>
          <p:nvPr/>
        </p:nvSpPr>
        <p:spPr>
          <a:xfrm>
            <a:off x="4640460" y="4173140"/>
            <a:ext cx="2998314" cy="1750219"/>
          </a:xfrm>
          <a:prstGeom prst="rect">
            <a:avLst/>
          </a:prstGeom>
          <a:noFill/>
        </p:spPr>
        <p:txBody>
          <a:bodyPr wrap="square" rtlCol="0" anchor="ctr"/>
          <a:lstStyle/>
          <a:p>
            <a:pPr algn="ctr" defTabSz="219456">
              <a:lnSpc>
                <a:spcPts val="2640"/>
              </a:lnSpc>
              <a:defRPr/>
            </a:pPr>
            <a:r>
              <a:rPr lang="en-US" sz="2616" b="1">
                <a:solidFill>
                  <a:srgbClr val="FFFFFF"/>
                </a:solidFill>
                <a:latin typeface="Oswald" pitchFamily="34" charset="0"/>
                <a:ea typeface="Oswald" pitchFamily="34" charset="-122"/>
                <a:cs typeface="Oswald" pitchFamily="34" charset="-120"/>
              </a:rPr>
              <a:t>Broad Global Reach  </a:t>
            </a:r>
          </a:p>
          <a:p>
            <a:pPr algn="ctr" defTabSz="219456">
              <a:defRPr/>
            </a:pPr>
            <a:r>
              <a:rPr lang="en-US" sz="1416">
                <a:solidFill>
                  <a:srgbClr val="FFFFFF"/>
                </a:solidFill>
                <a:latin typeface="Arial" pitchFamily="34" charset="0"/>
                <a:ea typeface="Arial" pitchFamily="34" charset="-122"/>
                <a:cs typeface="Arial" pitchFamily="34" charset="-120"/>
              </a:rPr>
              <a:t>Engaging 394,000+ participants across Europe and Asia — from 380,000 in Europe to thousands more in SEA, China, Japan, Korea, and Taiwan.</a:t>
            </a:r>
            <a:endParaRPr lang="en-US" sz="432">
              <a:solidFill>
                <a:prstClr val="black"/>
              </a:solidFill>
              <a:latin typeface="Arial"/>
            </a:endParaRPr>
          </a:p>
        </p:txBody>
      </p:sp>
      <p:sp>
        <p:nvSpPr>
          <p:cNvPr id="13" name="Object 12"/>
          <p:cNvSpPr txBox="1"/>
          <p:nvPr/>
        </p:nvSpPr>
        <p:spPr>
          <a:xfrm>
            <a:off x="4810125" y="3321844"/>
            <a:ext cx="2733675" cy="416719"/>
          </a:xfrm>
          <a:prstGeom prst="rect">
            <a:avLst/>
          </a:prstGeom>
          <a:noFill/>
        </p:spPr>
        <p:txBody>
          <a:bodyPr wrap="square" rtlCol="0" anchor="ctr"/>
          <a:lstStyle/>
          <a:p>
            <a:pPr algn="ctr" defTabSz="219456">
              <a:lnSpc>
                <a:spcPts val="3288"/>
              </a:lnSpc>
              <a:defRPr/>
            </a:pPr>
            <a:r>
              <a:rPr lang="en-US" sz="3288" b="1">
                <a:solidFill>
                  <a:srgbClr val="FFFFFF"/>
                </a:solidFill>
                <a:latin typeface="Arial" pitchFamily="34" charset="0"/>
                <a:ea typeface="Arial" pitchFamily="34" charset="-122"/>
                <a:cs typeface="Arial" pitchFamily="34" charset="-120"/>
              </a:rPr>
              <a:t>394,000+</a:t>
            </a:r>
            <a:endParaRPr lang="en-US" sz="432">
              <a:solidFill>
                <a:prstClr val="black"/>
              </a:solidFill>
              <a:latin typeface="Arial"/>
            </a:endParaRPr>
          </a:p>
        </p:txBody>
      </p:sp>
      <p:sp>
        <p:nvSpPr>
          <p:cNvPr id="14" name="Object 13"/>
          <p:cNvSpPr txBox="1"/>
          <p:nvPr/>
        </p:nvSpPr>
        <p:spPr>
          <a:xfrm>
            <a:off x="8033742" y="4196953"/>
            <a:ext cx="2998314" cy="1238250"/>
          </a:xfrm>
          <a:prstGeom prst="rect">
            <a:avLst/>
          </a:prstGeom>
          <a:noFill/>
        </p:spPr>
        <p:txBody>
          <a:bodyPr wrap="square" rtlCol="0" anchor="ctr"/>
          <a:lstStyle/>
          <a:p>
            <a:pPr algn="ctr" defTabSz="219456">
              <a:lnSpc>
                <a:spcPts val="2640"/>
              </a:lnSpc>
              <a:defRPr/>
            </a:pPr>
            <a:r>
              <a:rPr lang="en-US" sz="2616" b="1">
                <a:solidFill>
                  <a:srgbClr val="FFFFFF"/>
                </a:solidFill>
                <a:latin typeface="Oswald" pitchFamily="34" charset="0"/>
                <a:ea typeface="Oswald" pitchFamily="34" charset="-122"/>
                <a:cs typeface="Oswald" pitchFamily="34" charset="-120"/>
              </a:rPr>
              <a:t>NextGen Inspiration </a:t>
            </a:r>
          </a:p>
          <a:p>
            <a:pPr algn="ctr" defTabSz="219456">
              <a:defRPr/>
            </a:pPr>
            <a:r>
              <a:rPr lang="en-US" sz="1416">
                <a:solidFill>
                  <a:srgbClr val="FFFFFF"/>
                </a:solidFill>
                <a:latin typeface="Arial" pitchFamily="34" charset="0"/>
                <a:ea typeface="Arial" pitchFamily="34" charset="-122"/>
                <a:cs typeface="Arial" pitchFamily="34" charset="-120"/>
              </a:rPr>
              <a:t>260,000+ students and early talent engaged through portals, pop-ups, camps, and events.</a:t>
            </a:r>
            <a:endParaRPr lang="en-US" sz="432">
              <a:solidFill>
                <a:prstClr val="black"/>
              </a:solidFill>
              <a:latin typeface="Arial"/>
            </a:endParaRPr>
          </a:p>
        </p:txBody>
      </p:sp>
      <p:sp>
        <p:nvSpPr>
          <p:cNvPr id="15" name="Object 14"/>
          <p:cNvSpPr txBox="1"/>
          <p:nvPr/>
        </p:nvSpPr>
        <p:spPr>
          <a:xfrm>
            <a:off x="8203406" y="3345656"/>
            <a:ext cx="2733675" cy="416719"/>
          </a:xfrm>
          <a:prstGeom prst="rect">
            <a:avLst/>
          </a:prstGeom>
          <a:noFill/>
        </p:spPr>
        <p:txBody>
          <a:bodyPr wrap="square" rtlCol="0" anchor="ctr"/>
          <a:lstStyle/>
          <a:p>
            <a:pPr algn="ctr" defTabSz="219456">
              <a:lnSpc>
                <a:spcPts val="3288"/>
              </a:lnSpc>
              <a:defRPr/>
            </a:pPr>
            <a:r>
              <a:rPr lang="en-US" sz="3288" b="1">
                <a:solidFill>
                  <a:srgbClr val="FFFFFF"/>
                </a:solidFill>
                <a:latin typeface="Arial" pitchFamily="34" charset="0"/>
                <a:ea typeface="Arial" pitchFamily="34" charset="-122"/>
                <a:cs typeface="Arial" pitchFamily="34" charset="-120"/>
              </a:rPr>
              <a:t>260,000+</a:t>
            </a:r>
            <a:endParaRPr lang="en-US" sz="432">
              <a:solidFill>
                <a:prstClr val="black"/>
              </a:solidFill>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a:stretch>
            <a:fillRect/>
          </a:stretch>
        </p:blipFill>
        <p:spPr>
          <a:xfrm>
            <a:off x="0" y="0"/>
            <a:ext cx="12192000" cy="6858000"/>
          </a:xfrm>
          <a:prstGeom prst="rect">
            <a:avLst/>
          </a:prstGeom>
        </p:spPr>
      </p:pic>
      <p:pic>
        <p:nvPicPr>
          <p:cNvPr id="5" name="Object 4" descr="preencoded.png"/>
          <p:cNvPicPr>
            <a:picLocks noChangeAspect="1"/>
          </p:cNvPicPr>
          <p:nvPr/>
        </p:nvPicPr>
        <p:blipFill>
          <a:blip r:embed="rId5"/>
          <a:stretch>
            <a:fillRect/>
          </a:stretch>
        </p:blipFill>
        <p:spPr>
          <a:xfrm>
            <a:off x="2250281" y="2177625"/>
            <a:ext cx="952500" cy="931126"/>
          </a:xfrm>
          <a:prstGeom prst="rect">
            <a:avLst/>
          </a:prstGeom>
        </p:spPr>
      </p:pic>
      <p:pic>
        <p:nvPicPr>
          <p:cNvPr id="6" name="Object 5" descr="preencoded.png"/>
          <p:cNvPicPr>
            <a:picLocks noChangeAspect="1"/>
          </p:cNvPicPr>
          <p:nvPr/>
        </p:nvPicPr>
        <p:blipFill>
          <a:blip r:embed="rId6"/>
          <a:stretch>
            <a:fillRect/>
          </a:stretch>
        </p:blipFill>
        <p:spPr>
          <a:xfrm>
            <a:off x="5670351" y="2169914"/>
            <a:ext cx="952500" cy="952500"/>
          </a:xfrm>
          <a:prstGeom prst="rect">
            <a:avLst/>
          </a:prstGeom>
        </p:spPr>
      </p:pic>
      <p:pic>
        <p:nvPicPr>
          <p:cNvPr id="7" name="Object 6" descr="preencoded.png"/>
          <p:cNvPicPr>
            <a:picLocks noChangeAspect="1"/>
          </p:cNvPicPr>
          <p:nvPr/>
        </p:nvPicPr>
        <p:blipFill>
          <a:blip r:embed="rId7"/>
          <a:stretch>
            <a:fillRect/>
          </a:stretch>
        </p:blipFill>
        <p:spPr>
          <a:xfrm>
            <a:off x="9060656" y="2190949"/>
            <a:ext cx="952500" cy="952103"/>
          </a:xfrm>
          <a:prstGeom prst="rect">
            <a:avLst/>
          </a:prstGeom>
        </p:spPr>
      </p:pic>
      <p:pic>
        <p:nvPicPr>
          <p:cNvPr id="8" name="Object 7" descr="preencoded.png"/>
          <p:cNvPicPr>
            <a:picLocks noChangeAspect="1"/>
          </p:cNvPicPr>
          <p:nvPr/>
        </p:nvPicPr>
        <p:blipFill>
          <a:blip r:embed="rId8"/>
          <a:stretch>
            <a:fillRect/>
          </a:stretch>
        </p:blipFill>
        <p:spPr>
          <a:xfrm>
            <a:off x="7620000" y="428625"/>
            <a:ext cx="3824190" cy="756047"/>
          </a:xfrm>
          <a:prstGeom prst="rect">
            <a:avLst/>
          </a:prstGeom>
        </p:spPr>
      </p:pic>
      <p:sp>
        <p:nvSpPr>
          <p:cNvPr id="9" name="Object 8"/>
          <p:cNvSpPr txBox="1"/>
          <p:nvPr/>
        </p:nvSpPr>
        <p:spPr>
          <a:xfrm>
            <a:off x="1035844" y="857250"/>
            <a:ext cx="5909374" cy="488156"/>
          </a:xfrm>
          <a:prstGeom prst="rect">
            <a:avLst/>
          </a:prstGeom>
          <a:noFill/>
        </p:spPr>
        <p:txBody>
          <a:bodyPr wrap="square" rtlCol="0" anchor="ctr"/>
          <a:lstStyle/>
          <a:p>
            <a:pPr>
              <a:buNone/>
            </a:pPr>
            <a:r>
              <a:rPr lang="en-US" sz="3840" b="1">
                <a:solidFill>
                  <a:srgbClr val="FFFFFF"/>
                </a:solidFill>
                <a:latin typeface="Oswald" pitchFamily="34" charset="0"/>
                <a:ea typeface="Oswald" pitchFamily="34" charset="-122"/>
                <a:cs typeface="Oswald" pitchFamily="34" charset="-120"/>
              </a:rPr>
              <a:t>Global Impact at a Glance</a:t>
            </a:r>
            <a:endParaRPr lang="en-US" sz="432"/>
          </a:p>
        </p:txBody>
      </p:sp>
      <p:sp>
        <p:nvSpPr>
          <p:cNvPr id="10" name="Object 9"/>
          <p:cNvSpPr txBox="1"/>
          <p:nvPr/>
        </p:nvSpPr>
        <p:spPr>
          <a:xfrm>
            <a:off x="1220391" y="4170164"/>
            <a:ext cx="2998314" cy="1238250"/>
          </a:xfrm>
          <a:prstGeom prst="rect">
            <a:avLst/>
          </a:prstGeom>
          <a:noFill/>
        </p:spPr>
        <p:txBody>
          <a:bodyPr wrap="square" rtlCol="0" anchor="ctr"/>
          <a:lstStyle/>
          <a:p>
            <a:pPr algn="ctr">
              <a:buNone/>
            </a:pPr>
            <a:r>
              <a:rPr lang="en-US" sz="2616" b="1">
                <a:solidFill>
                  <a:srgbClr val="FFFFFF"/>
                </a:solidFill>
                <a:latin typeface="Oswald" pitchFamily="34" charset="0"/>
                <a:ea typeface="Oswald" pitchFamily="34" charset="-122"/>
                <a:cs typeface="Oswald" pitchFamily="34" charset="-120"/>
              </a:rPr>
              <a:t>Careers &amp; Upskilling</a:t>
            </a:r>
          </a:p>
          <a:p>
            <a:pPr algn="ctr">
              <a:buNone/>
            </a:pPr>
            <a:r>
              <a:rPr lang="en-US" sz="1416">
                <a:solidFill>
                  <a:srgbClr val="FFFFFF"/>
                </a:solidFill>
                <a:latin typeface="Arial" pitchFamily="34" charset="0"/>
                <a:ea typeface="Arial" pitchFamily="34" charset="-122"/>
                <a:cs typeface="Arial" pitchFamily="34" charset="-120"/>
              </a:rPr>
              <a:t>1.25M+ participants reached through SCAN, VetWorks, and new industry certifications.</a:t>
            </a:r>
            <a:endParaRPr lang="en-US" sz="432"/>
          </a:p>
        </p:txBody>
      </p:sp>
      <p:sp>
        <p:nvSpPr>
          <p:cNvPr id="11" name="Object 10"/>
          <p:cNvSpPr txBox="1"/>
          <p:nvPr/>
        </p:nvSpPr>
        <p:spPr>
          <a:xfrm>
            <a:off x="1393031" y="3321844"/>
            <a:ext cx="2733675" cy="416719"/>
          </a:xfrm>
          <a:prstGeom prst="rect">
            <a:avLst/>
          </a:prstGeom>
          <a:noFill/>
        </p:spPr>
        <p:txBody>
          <a:bodyPr wrap="square" rtlCol="0" anchor="ctr"/>
          <a:lstStyle/>
          <a:p>
            <a:pPr algn="ctr">
              <a:buNone/>
            </a:pPr>
            <a:r>
              <a:rPr lang="en-US" sz="3288" b="1">
                <a:solidFill>
                  <a:srgbClr val="FFFFFF"/>
                </a:solidFill>
                <a:latin typeface="Arial" pitchFamily="34" charset="0"/>
                <a:ea typeface="Arial" pitchFamily="34" charset="-122"/>
                <a:cs typeface="Arial" pitchFamily="34" charset="-120"/>
              </a:rPr>
              <a:t>1.25+ Million</a:t>
            </a:r>
            <a:endParaRPr lang="en-US" sz="432"/>
          </a:p>
        </p:txBody>
      </p:sp>
      <p:sp>
        <p:nvSpPr>
          <p:cNvPr id="12" name="Object 11"/>
          <p:cNvSpPr txBox="1"/>
          <p:nvPr/>
        </p:nvSpPr>
        <p:spPr>
          <a:xfrm>
            <a:off x="4640460" y="4173141"/>
            <a:ext cx="2998314" cy="1238250"/>
          </a:xfrm>
          <a:prstGeom prst="rect">
            <a:avLst/>
          </a:prstGeom>
          <a:noFill/>
        </p:spPr>
        <p:txBody>
          <a:bodyPr wrap="square" rtlCol="0" anchor="ctr"/>
          <a:lstStyle/>
          <a:p>
            <a:pPr algn="ctr">
              <a:lnSpc>
                <a:spcPts val="2640"/>
              </a:lnSpc>
            </a:pPr>
            <a:r>
              <a:rPr lang="en-US" sz="2616" b="1">
                <a:solidFill>
                  <a:srgbClr val="FFFFFF"/>
                </a:solidFill>
                <a:latin typeface="Oswald" pitchFamily="34" charset="0"/>
                <a:ea typeface="Oswald" pitchFamily="34" charset="-122"/>
                <a:cs typeface="Oswald" pitchFamily="34" charset="-120"/>
              </a:rPr>
              <a:t>Expanding Access </a:t>
            </a:r>
          </a:p>
          <a:p>
            <a:pPr algn="ctr">
              <a:buNone/>
            </a:pPr>
            <a:r>
              <a:rPr lang="en-US" sz="1416">
                <a:solidFill>
                  <a:srgbClr val="FFFFFF"/>
                </a:solidFill>
                <a:latin typeface="Arial" pitchFamily="34" charset="0"/>
                <a:ea typeface="Arial" pitchFamily="34" charset="-122"/>
                <a:cs typeface="Arial" pitchFamily="34" charset="-120"/>
              </a:rPr>
              <a:t>3,300+ participants and families engaged through childcare support and programs that expand access. </a:t>
            </a:r>
            <a:endParaRPr lang="en-US" sz="432"/>
          </a:p>
        </p:txBody>
      </p:sp>
      <p:sp>
        <p:nvSpPr>
          <p:cNvPr id="13" name="Object 12"/>
          <p:cNvSpPr txBox="1"/>
          <p:nvPr/>
        </p:nvSpPr>
        <p:spPr>
          <a:xfrm>
            <a:off x="4810125" y="3321844"/>
            <a:ext cx="2733675" cy="416719"/>
          </a:xfrm>
          <a:prstGeom prst="rect">
            <a:avLst/>
          </a:prstGeom>
          <a:noFill/>
        </p:spPr>
        <p:txBody>
          <a:bodyPr wrap="square" rtlCol="0" anchor="ctr"/>
          <a:lstStyle/>
          <a:p>
            <a:pPr algn="ctr">
              <a:lnSpc>
                <a:spcPts val="3288"/>
              </a:lnSpc>
            </a:pPr>
            <a:r>
              <a:rPr lang="en-US" sz="3288" b="1">
                <a:solidFill>
                  <a:srgbClr val="FFFFFF"/>
                </a:solidFill>
                <a:latin typeface="Arial" pitchFamily="34" charset="0"/>
                <a:ea typeface="Arial" pitchFamily="34" charset="-122"/>
                <a:cs typeface="Arial" pitchFamily="34" charset="-120"/>
              </a:rPr>
              <a:t>3,300+</a:t>
            </a:r>
            <a:endParaRPr lang="en-US" sz="432"/>
          </a:p>
        </p:txBody>
      </p:sp>
      <p:sp>
        <p:nvSpPr>
          <p:cNvPr id="14" name="Object 13"/>
          <p:cNvSpPr txBox="1"/>
          <p:nvPr/>
        </p:nvSpPr>
        <p:spPr>
          <a:xfrm>
            <a:off x="8033742" y="4196953"/>
            <a:ext cx="2998314" cy="1238250"/>
          </a:xfrm>
          <a:prstGeom prst="rect">
            <a:avLst/>
          </a:prstGeom>
          <a:noFill/>
        </p:spPr>
        <p:txBody>
          <a:bodyPr wrap="square" rtlCol="0" anchor="ctr"/>
          <a:lstStyle/>
          <a:p>
            <a:pPr algn="ctr">
              <a:lnSpc>
                <a:spcPts val="2640"/>
              </a:lnSpc>
            </a:pPr>
            <a:r>
              <a:rPr lang="en-US" sz="2616" b="1">
                <a:solidFill>
                  <a:srgbClr val="FFFFFF"/>
                </a:solidFill>
                <a:latin typeface="Oswald" pitchFamily="34" charset="0"/>
                <a:ea typeface="Oswald" pitchFamily="34" charset="-122"/>
                <a:cs typeface="Oswald" pitchFamily="34" charset="-120"/>
              </a:rPr>
              <a:t>Knowledge Amplifiers </a:t>
            </a:r>
          </a:p>
          <a:p>
            <a:pPr algn="ctr">
              <a:buNone/>
            </a:pPr>
            <a:r>
              <a:rPr lang="en-US" sz="1416">
                <a:solidFill>
                  <a:srgbClr val="FFFFFF"/>
                </a:solidFill>
                <a:latin typeface="Arial" pitchFamily="34" charset="0"/>
                <a:ea typeface="Arial" pitchFamily="34" charset="-122"/>
                <a:cs typeface="Arial" pitchFamily="34" charset="-120"/>
              </a:rPr>
              <a:t>7,000+ teachers and learners engaged through SEMI U and teacher trainings. </a:t>
            </a:r>
            <a:endParaRPr lang="en-US" sz="432"/>
          </a:p>
        </p:txBody>
      </p:sp>
      <p:sp>
        <p:nvSpPr>
          <p:cNvPr id="15" name="Object 14"/>
          <p:cNvSpPr txBox="1"/>
          <p:nvPr/>
        </p:nvSpPr>
        <p:spPr>
          <a:xfrm>
            <a:off x="8203406" y="3345656"/>
            <a:ext cx="2733675" cy="416719"/>
          </a:xfrm>
          <a:prstGeom prst="rect">
            <a:avLst/>
          </a:prstGeom>
          <a:noFill/>
        </p:spPr>
        <p:txBody>
          <a:bodyPr wrap="square" rtlCol="0" anchor="ctr"/>
          <a:lstStyle/>
          <a:p>
            <a:pPr algn="ctr">
              <a:lnSpc>
                <a:spcPts val="3288"/>
              </a:lnSpc>
            </a:pPr>
            <a:r>
              <a:rPr lang="en-US" sz="3288" b="1">
                <a:solidFill>
                  <a:srgbClr val="FFFFFF"/>
                </a:solidFill>
                <a:latin typeface="Arial" pitchFamily="34" charset="0"/>
                <a:ea typeface="Arial" pitchFamily="34" charset="-122"/>
                <a:cs typeface="Arial" pitchFamily="34" charset="-120"/>
              </a:rPr>
              <a:t>7,000+</a:t>
            </a:r>
            <a:endParaRPr lang="en-US" sz="432"/>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a:stretch>
            <a:fillRect/>
          </a:stretch>
        </p:blipFill>
        <p:spPr>
          <a:xfrm>
            <a:off x="1118088" y="2742519"/>
            <a:ext cx="862782" cy="817962"/>
          </a:xfrm>
          <a:prstGeom prst="rect">
            <a:avLst/>
          </a:prstGeom>
        </p:spPr>
      </p:pic>
      <p:pic>
        <p:nvPicPr>
          <p:cNvPr id="5" name="Object 4" descr="preencoded.png"/>
          <p:cNvPicPr>
            <a:picLocks noChangeAspect="1"/>
          </p:cNvPicPr>
          <p:nvPr/>
        </p:nvPicPr>
        <p:blipFill>
          <a:blip r:embed="rId5"/>
          <a:stretch>
            <a:fillRect/>
          </a:stretch>
        </p:blipFill>
        <p:spPr>
          <a:xfrm>
            <a:off x="3444052" y="2718474"/>
            <a:ext cx="862782" cy="840372"/>
          </a:xfrm>
          <a:prstGeom prst="rect">
            <a:avLst/>
          </a:prstGeom>
        </p:spPr>
      </p:pic>
      <p:pic>
        <p:nvPicPr>
          <p:cNvPr id="6" name="Object 5" descr="preencoded.png"/>
          <p:cNvPicPr>
            <a:picLocks noChangeAspect="1"/>
          </p:cNvPicPr>
          <p:nvPr/>
        </p:nvPicPr>
        <p:blipFill>
          <a:blip r:embed="rId6"/>
          <a:stretch>
            <a:fillRect/>
          </a:stretch>
        </p:blipFill>
        <p:spPr>
          <a:xfrm>
            <a:off x="5643563" y="2714625"/>
            <a:ext cx="862782" cy="851577"/>
          </a:xfrm>
          <a:prstGeom prst="rect">
            <a:avLst/>
          </a:prstGeom>
        </p:spPr>
      </p:pic>
      <p:pic>
        <p:nvPicPr>
          <p:cNvPr id="7" name="Object 6" descr="preencoded.png"/>
          <p:cNvPicPr>
            <a:picLocks noChangeAspect="1"/>
          </p:cNvPicPr>
          <p:nvPr/>
        </p:nvPicPr>
        <p:blipFill>
          <a:blip r:embed="rId7"/>
          <a:stretch>
            <a:fillRect/>
          </a:stretch>
        </p:blipFill>
        <p:spPr>
          <a:xfrm>
            <a:off x="7965281" y="2702719"/>
            <a:ext cx="862707" cy="840259"/>
          </a:xfrm>
          <a:prstGeom prst="rect">
            <a:avLst/>
          </a:prstGeom>
        </p:spPr>
      </p:pic>
      <p:pic>
        <p:nvPicPr>
          <p:cNvPr id="8" name="Object 7" descr="preencoded.png"/>
          <p:cNvPicPr>
            <a:picLocks noChangeAspect="1"/>
          </p:cNvPicPr>
          <p:nvPr/>
        </p:nvPicPr>
        <p:blipFill>
          <a:blip r:embed="rId8"/>
          <a:stretch>
            <a:fillRect/>
          </a:stretch>
        </p:blipFill>
        <p:spPr>
          <a:xfrm>
            <a:off x="10200412" y="2682408"/>
            <a:ext cx="862782" cy="851577"/>
          </a:xfrm>
          <a:prstGeom prst="rect">
            <a:avLst/>
          </a:prstGeom>
        </p:spPr>
      </p:pic>
      <p:pic>
        <p:nvPicPr>
          <p:cNvPr id="9" name="Object 8" descr="preencoded.png"/>
          <p:cNvPicPr>
            <a:picLocks noChangeAspect="1"/>
          </p:cNvPicPr>
          <p:nvPr/>
        </p:nvPicPr>
        <p:blipFill>
          <a:blip r:embed="rId9"/>
          <a:stretch>
            <a:fillRect/>
          </a:stretch>
        </p:blipFill>
        <p:spPr>
          <a:xfrm>
            <a:off x="7524750" y="607219"/>
            <a:ext cx="4194772" cy="827484"/>
          </a:xfrm>
          <a:prstGeom prst="rect">
            <a:avLst/>
          </a:prstGeom>
        </p:spPr>
      </p:pic>
      <p:sp>
        <p:nvSpPr>
          <p:cNvPr id="10" name="Object 9"/>
          <p:cNvSpPr txBox="1"/>
          <p:nvPr/>
        </p:nvSpPr>
        <p:spPr>
          <a:xfrm>
            <a:off x="750094" y="750094"/>
            <a:ext cx="5964659" cy="952500"/>
          </a:xfrm>
          <a:prstGeom prst="rect">
            <a:avLst/>
          </a:prstGeom>
          <a:noFill/>
        </p:spPr>
        <p:txBody>
          <a:bodyPr wrap="square" rtlCol="0" anchor="ctr"/>
          <a:lstStyle/>
          <a:p>
            <a:pPr>
              <a:lnSpc>
                <a:spcPts val="3768"/>
              </a:lnSpc>
            </a:pPr>
            <a:r>
              <a:rPr lang="en-US" sz="3744" b="1">
                <a:solidFill>
                  <a:srgbClr val="000000"/>
                </a:solidFill>
                <a:latin typeface="Oswald" pitchFamily="34" charset="0"/>
                <a:ea typeface="Oswald" pitchFamily="34" charset="-122"/>
                <a:cs typeface="Oswald" pitchFamily="34" charset="-120"/>
              </a:rPr>
              <a:t>5 Pillars Powering Our Programs and Initiatives</a:t>
            </a:r>
            <a:endParaRPr lang="en-US" sz="432"/>
          </a:p>
        </p:txBody>
      </p:sp>
      <p:sp>
        <p:nvSpPr>
          <p:cNvPr id="11" name="Object 10"/>
          <p:cNvSpPr txBox="1"/>
          <p:nvPr/>
        </p:nvSpPr>
        <p:spPr>
          <a:xfrm>
            <a:off x="440800" y="3830826"/>
            <a:ext cx="2274048" cy="1131094"/>
          </a:xfrm>
          <a:prstGeom prst="rect">
            <a:avLst/>
          </a:prstGeom>
          <a:noFill/>
        </p:spPr>
        <p:txBody>
          <a:bodyPr wrap="square" rtlCol="0" anchor="ctr"/>
          <a:lstStyle/>
          <a:p>
            <a:pPr algn="ctr">
              <a:lnSpc>
                <a:spcPts val="1800"/>
              </a:lnSpc>
            </a:pPr>
            <a:endParaRPr lang="en-US" sz="1776" b="1">
              <a:solidFill>
                <a:srgbClr val="55A51C"/>
              </a:solidFill>
              <a:latin typeface="Oswald" pitchFamily="34" charset="0"/>
              <a:ea typeface="Oswald" pitchFamily="34" charset="-122"/>
              <a:cs typeface="Oswald" pitchFamily="34" charset="-120"/>
            </a:endParaRPr>
          </a:p>
          <a:p>
            <a:pPr algn="ctr">
              <a:lnSpc>
                <a:spcPts val="1800"/>
              </a:lnSpc>
            </a:pPr>
            <a:r>
              <a:rPr lang="en-US" sz="1776" b="1">
                <a:solidFill>
                  <a:srgbClr val="55A51C"/>
                </a:solidFill>
                <a:latin typeface="Oswald" pitchFamily="34" charset="0"/>
                <a:ea typeface="Oswald" pitchFamily="34" charset="-122"/>
                <a:cs typeface="Oswald" pitchFamily="34" charset="-120"/>
              </a:rPr>
              <a:t>National Talent Ecosystem for Scale</a:t>
            </a:r>
          </a:p>
          <a:p>
            <a:pPr algn="ctr">
              <a:buNone/>
            </a:pPr>
            <a:endParaRPr lang="en-US" sz="1320">
              <a:solidFill>
                <a:srgbClr val="000000"/>
              </a:solidFill>
              <a:latin typeface="Arial" pitchFamily="34" charset="0"/>
              <a:ea typeface="Arial" pitchFamily="34" charset="-122"/>
              <a:cs typeface="Arial" pitchFamily="34" charset="-120"/>
            </a:endParaRPr>
          </a:p>
          <a:p>
            <a:pPr algn="ctr">
              <a:buNone/>
            </a:pPr>
            <a:r>
              <a:rPr lang="en-US" sz="1320">
                <a:solidFill>
                  <a:srgbClr val="000000"/>
                </a:solidFill>
                <a:latin typeface="Arial" pitchFamily="34" charset="0"/>
                <a:ea typeface="Arial" pitchFamily="34" charset="-122"/>
                <a:cs typeface="Arial" pitchFamily="34" charset="-120"/>
              </a:rPr>
              <a:t>Unifying education, workforce, government and industry into a nationwide engine for talent.</a:t>
            </a:r>
            <a:endParaRPr lang="en-US" sz="432"/>
          </a:p>
        </p:txBody>
      </p:sp>
      <p:sp>
        <p:nvSpPr>
          <p:cNvPr id="12" name="Object 11"/>
          <p:cNvSpPr txBox="1"/>
          <p:nvPr/>
        </p:nvSpPr>
        <p:spPr>
          <a:xfrm>
            <a:off x="2766151" y="3690271"/>
            <a:ext cx="2274048" cy="1131094"/>
          </a:xfrm>
          <a:prstGeom prst="rect">
            <a:avLst/>
          </a:prstGeom>
          <a:noFill/>
        </p:spPr>
        <p:txBody>
          <a:bodyPr wrap="square" rtlCol="0" anchor="ctr"/>
          <a:lstStyle/>
          <a:p>
            <a:pPr algn="ctr">
              <a:buNone/>
            </a:pPr>
            <a:endParaRPr lang="en-US" sz="1776" b="1">
              <a:solidFill>
                <a:srgbClr val="55A51C"/>
              </a:solidFill>
              <a:latin typeface="Oswald" pitchFamily="34" charset="0"/>
              <a:ea typeface="Oswald" pitchFamily="34" charset="-122"/>
              <a:cs typeface="Oswald" pitchFamily="34" charset="-120"/>
            </a:endParaRPr>
          </a:p>
          <a:p>
            <a:pPr algn="ctr">
              <a:buNone/>
            </a:pPr>
            <a:r>
              <a:rPr lang="en-US" sz="1776" b="1">
                <a:solidFill>
                  <a:srgbClr val="55A51C"/>
                </a:solidFill>
                <a:latin typeface="Oswald" pitchFamily="34" charset="0"/>
                <a:ea typeface="Oswald" pitchFamily="34" charset="-122"/>
                <a:cs typeface="Oswald" pitchFamily="34" charset="-120"/>
              </a:rPr>
              <a:t>Early Awareness &amp; Industry Exposure</a:t>
            </a:r>
          </a:p>
          <a:p>
            <a:pPr algn="ctr">
              <a:buNone/>
            </a:pPr>
            <a:endParaRPr lang="en-US" sz="1320">
              <a:solidFill>
                <a:srgbClr val="000000"/>
              </a:solidFill>
              <a:latin typeface="Arial" pitchFamily="34" charset="0"/>
              <a:ea typeface="Arial" pitchFamily="34" charset="-122"/>
              <a:cs typeface="Arial" pitchFamily="34" charset="-120"/>
            </a:endParaRPr>
          </a:p>
          <a:p>
            <a:pPr algn="ctr">
              <a:buNone/>
            </a:pPr>
            <a:r>
              <a:rPr lang="en-US" sz="1320">
                <a:solidFill>
                  <a:srgbClr val="000000"/>
                </a:solidFill>
                <a:latin typeface="Arial" pitchFamily="34" charset="0"/>
                <a:ea typeface="Arial" pitchFamily="34" charset="-122"/>
                <a:cs typeface="Arial" pitchFamily="34" charset="-120"/>
              </a:rPr>
              <a:t>Inspiring the next generation by making semiconductors real, relevant, and exciting.</a:t>
            </a:r>
            <a:endParaRPr lang="en-US" sz="432"/>
          </a:p>
        </p:txBody>
      </p:sp>
      <p:sp>
        <p:nvSpPr>
          <p:cNvPr id="13" name="Object 12"/>
          <p:cNvSpPr txBox="1"/>
          <p:nvPr/>
        </p:nvSpPr>
        <p:spPr>
          <a:xfrm>
            <a:off x="4973180" y="3691555"/>
            <a:ext cx="2274048" cy="1131094"/>
          </a:xfrm>
          <a:prstGeom prst="rect">
            <a:avLst/>
          </a:prstGeom>
          <a:noFill/>
        </p:spPr>
        <p:txBody>
          <a:bodyPr wrap="square" rtlCol="0" anchor="ctr"/>
          <a:lstStyle/>
          <a:p>
            <a:pPr algn="ctr">
              <a:buNone/>
            </a:pPr>
            <a:endParaRPr lang="en-US" sz="1776" b="1">
              <a:solidFill>
                <a:srgbClr val="55A51C"/>
              </a:solidFill>
              <a:latin typeface="Oswald" pitchFamily="34" charset="0"/>
              <a:ea typeface="Oswald" pitchFamily="34" charset="-122"/>
              <a:cs typeface="Oswald" pitchFamily="34" charset="-120"/>
            </a:endParaRPr>
          </a:p>
          <a:p>
            <a:pPr algn="ctr">
              <a:buNone/>
            </a:pPr>
            <a:r>
              <a:rPr lang="en-US" sz="1776" b="1">
                <a:solidFill>
                  <a:srgbClr val="55A51C"/>
                </a:solidFill>
                <a:latin typeface="Oswald" pitchFamily="34" charset="0"/>
                <a:ea typeface="Oswald" pitchFamily="34" charset="-122"/>
                <a:cs typeface="Oswald" pitchFamily="34" charset="-120"/>
              </a:rPr>
              <a:t>Pathways </a:t>
            </a:r>
          </a:p>
          <a:p>
            <a:pPr algn="ctr">
              <a:buNone/>
            </a:pPr>
            <a:r>
              <a:rPr lang="en-US" sz="1776" b="1">
                <a:solidFill>
                  <a:srgbClr val="55A51C"/>
                </a:solidFill>
                <a:latin typeface="Oswald" pitchFamily="34" charset="0"/>
                <a:ea typeface="Oswald" pitchFamily="34" charset="-122"/>
                <a:cs typeface="Oswald" pitchFamily="34" charset="-120"/>
              </a:rPr>
              <a:t>to Careers</a:t>
            </a:r>
          </a:p>
          <a:p>
            <a:pPr algn="ctr">
              <a:buNone/>
            </a:pPr>
            <a:endParaRPr lang="en-US" sz="1320">
              <a:solidFill>
                <a:srgbClr val="000000"/>
              </a:solidFill>
              <a:latin typeface="Arial" pitchFamily="34" charset="0"/>
              <a:ea typeface="Arial" pitchFamily="34" charset="-122"/>
              <a:cs typeface="Arial" pitchFamily="34" charset="-120"/>
            </a:endParaRPr>
          </a:p>
          <a:p>
            <a:pPr algn="ctr">
              <a:buNone/>
            </a:pPr>
            <a:r>
              <a:rPr lang="en-US" sz="1320">
                <a:solidFill>
                  <a:srgbClr val="000000"/>
                </a:solidFill>
                <a:latin typeface="Arial" pitchFamily="34" charset="0"/>
                <a:ea typeface="Arial" pitchFamily="34" charset="-122"/>
                <a:cs typeface="Arial" pitchFamily="34" charset="-120"/>
              </a:rPr>
              <a:t>Turning curiosity into careers with clear, industry-aligned training and opportunities.</a:t>
            </a:r>
            <a:endParaRPr lang="en-US" sz="432"/>
          </a:p>
        </p:txBody>
      </p:sp>
      <p:sp>
        <p:nvSpPr>
          <p:cNvPr id="14" name="Object 13"/>
          <p:cNvSpPr txBox="1"/>
          <p:nvPr/>
        </p:nvSpPr>
        <p:spPr>
          <a:xfrm>
            <a:off x="7298531" y="3643312"/>
            <a:ext cx="2274048" cy="1178719"/>
          </a:xfrm>
          <a:prstGeom prst="rect">
            <a:avLst/>
          </a:prstGeom>
          <a:noFill/>
        </p:spPr>
        <p:txBody>
          <a:bodyPr wrap="square" rtlCol="0" anchor="ctr"/>
          <a:lstStyle/>
          <a:p>
            <a:pPr algn="ctr">
              <a:buNone/>
            </a:pPr>
            <a:endParaRPr lang="en-US" sz="1776" b="1">
              <a:solidFill>
                <a:srgbClr val="55A51C"/>
              </a:solidFill>
              <a:latin typeface="Oswald" pitchFamily="34" charset="0"/>
              <a:ea typeface="Oswald" pitchFamily="34" charset="-122"/>
              <a:cs typeface="Oswald" pitchFamily="34" charset="-120"/>
            </a:endParaRPr>
          </a:p>
          <a:p>
            <a:pPr algn="ctr">
              <a:buNone/>
            </a:pPr>
            <a:r>
              <a:rPr lang="en-US" sz="1776" b="1">
                <a:solidFill>
                  <a:srgbClr val="55A51C"/>
                </a:solidFill>
                <a:latin typeface="Oswald" pitchFamily="34" charset="0"/>
                <a:ea typeface="Oswald" pitchFamily="34" charset="-122"/>
                <a:cs typeface="Oswald" pitchFamily="34" charset="-120"/>
              </a:rPr>
              <a:t>Expanding </a:t>
            </a:r>
          </a:p>
          <a:p>
            <a:pPr algn="ctr">
              <a:buNone/>
            </a:pPr>
            <a:r>
              <a:rPr lang="en-US" sz="1776" b="1">
                <a:solidFill>
                  <a:srgbClr val="55A51C"/>
                </a:solidFill>
                <a:latin typeface="Oswald" pitchFamily="34" charset="0"/>
                <a:ea typeface="Oswald" pitchFamily="34" charset="-122"/>
                <a:cs typeface="Oswald" pitchFamily="34" charset="-120"/>
              </a:rPr>
              <a:t>Opportunity &amp; Access</a:t>
            </a:r>
          </a:p>
          <a:p>
            <a:pPr algn="ctr">
              <a:buNone/>
            </a:pPr>
            <a:endParaRPr lang="en-US" sz="1320">
              <a:solidFill>
                <a:srgbClr val="000000"/>
              </a:solidFill>
              <a:latin typeface="Arial" pitchFamily="34" charset="0"/>
              <a:ea typeface="Arial" pitchFamily="34" charset="-122"/>
              <a:cs typeface="Arial" pitchFamily="34" charset="-120"/>
            </a:endParaRPr>
          </a:p>
          <a:p>
            <a:pPr algn="ctr">
              <a:buNone/>
            </a:pPr>
            <a:r>
              <a:rPr lang="en-US" sz="1320">
                <a:solidFill>
                  <a:srgbClr val="000000"/>
                </a:solidFill>
                <a:latin typeface="Arial" pitchFamily="34" charset="0"/>
                <a:ea typeface="Arial" pitchFamily="34" charset="-122"/>
                <a:cs typeface="Arial" pitchFamily="34" charset="-120"/>
              </a:rPr>
              <a:t>Breaking barriers so everyone has a fair shot at success in semiconductors.</a:t>
            </a:r>
            <a:endParaRPr lang="en-US" sz="432"/>
          </a:p>
        </p:txBody>
      </p:sp>
      <p:sp>
        <p:nvSpPr>
          <p:cNvPr id="15" name="Object 14"/>
          <p:cNvSpPr txBox="1"/>
          <p:nvPr/>
        </p:nvSpPr>
        <p:spPr>
          <a:xfrm>
            <a:off x="9556864" y="3690271"/>
            <a:ext cx="2274048" cy="1131094"/>
          </a:xfrm>
          <a:prstGeom prst="rect">
            <a:avLst/>
          </a:prstGeom>
          <a:noFill/>
        </p:spPr>
        <p:txBody>
          <a:bodyPr wrap="square" rtlCol="0" anchor="ctr"/>
          <a:lstStyle/>
          <a:p>
            <a:pPr algn="ctr">
              <a:lnSpc>
                <a:spcPts val="1800"/>
              </a:lnSpc>
            </a:pPr>
            <a:endParaRPr lang="en-US" sz="1776" b="1">
              <a:solidFill>
                <a:srgbClr val="55A51C"/>
              </a:solidFill>
              <a:latin typeface="Oswald" pitchFamily="34" charset="0"/>
              <a:ea typeface="Oswald" pitchFamily="34" charset="-122"/>
              <a:cs typeface="Oswald" pitchFamily="34" charset="-120"/>
            </a:endParaRPr>
          </a:p>
          <a:p>
            <a:pPr algn="ctr">
              <a:lnSpc>
                <a:spcPts val="1800"/>
              </a:lnSpc>
            </a:pPr>
            <a:r>
              <a:rPr lang="en-US" sz="1776" b="1">
                <a:solidFill>
                  <a:srgbClr val="55A51C"/>
                </a:solidFill>
                <a:latin typeface="Oswald" pitchFamily="34" charset="0"/>
                <a:ea typeface="Oswald" pitchFamily="34" charset="-122"/>
                <a:cs typeface="Oswald" pitchFamily="34" charset="-120"/>
              </a:rPr>
              <a:t>Global Workforce Solutions</a:t>
            </a:r>
          </a:p>
          <a:p>
            <a:pPr algn="ctr">
              <a:buNone/>
            </a:pPr>
            <a:endParaRPr lang="en-US" sz="1320">
              <a:solidFill>
                <a:srgbClr val="000000"/>
              </a:solidFill>
              <a:latin typeface="Arial" pitchFamily="34" charset="0"/>
              <a:ea typeface="Arial" pitchFamily="34" charset="-122"/>
              <a:cs typeface="Arial" pitchFamily="34" charset="-120"/>
            </a:endParaRPr>
          </a:p>
          <a:p>
            <a:pPr algn="ctr">
              <a:buNone/>
            </a:pPr>
            <a:r>
              <a:rPr lang="en-US" sz="1320">
                <a:solidFill>
                  <a:srgbClr val="000000"/>
                </a:solidFill>
                <a:latin typeface="Arial" pitchFamily="34" charset="0"/>
                <a:ea typeface="Arial" pitchFamily="34" charset="-122"/>
                <a:cs typeface="Arial" pitchFamily="34" charset="-120"/>
              </a:rPr>
              <a:t>Driving a worldwide movement to grow the semiconductor workforce.</a:t>
            </a:r>
            <a:endParaRPr lang="en-US" sz="432"/>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a:stretch>
            <a:fillRect/>
          </a:stretch>
        </p:blipFill>
        <p:spPr>
          <a:xfrm>
            <a:off x="7315200" y="0"/>
            <a:ext cx="4876800" cy="6858000"/>
          </a:xfrm>
          <a:prstGeom prst="rect">
            <a:avLst/>
          </a:prstGeom>
        </p:spPr>
      </p:pic>
      <p:pic>
        <p:nvPicPr>
          <p:cNvPr id="5" name="Object 4" descr="preencoded.png"/>
          <p:cNvPicPr>
            <a:picLocks noChangeAspect="1"/>
          </p:cNvPicPr>
          <p:nvPr/>
        </p:nvPicPr>
        <p:blipFill>
          <a:blip r:embed="rId5"/>
          <a:stretch>
            <a:fillRect/>
          </a:stretch>
        </p:blipFill>
        <p:spPr>
          <a:xfrm>
            <a:off x="0" y="0"/>
            <a:ext cx="7310437" cy="6858000"/>
          </a:xfrm>
          <a:prstGeom prst="rect">
            <a:avLst/>
          </a:prstGeom>
        </p:spPr>
      </p:pic>
      <p:pic>
        <p:nvPicPr>
          <p:cNvPr id="6" name="Object 5" descr="preencoded.png"/>
          <p:cNvPicPr>
            <a:picLocks noChangeAspect="1"/>
          </p:cNvPicPr>
          <p:nvPr/>
        </p:nvPicPr>
        <p:blipFill>
          <a:blip r:embed="rId6"/>
          <a:stretch>
            <a:fillRect/>
          </a:stretch>
        </p:blipFill>
        <p:spPr>
          <a:xfrm>
            <a:off x="6579394" y="0"/>
            <a:ext cx="1464469" cy="6858000"/>
          </a:xfrm>
          <a:prstGeom prst="rect">
            <a:avLst/>
          </a:prstGeom>
        </p:spPr>
      </p:pic>
      <p:sp>
        <p:nvSpPr>
          <p:cNvPr id="9" name="Object 8"/>
          <p:cNvSpPr txBox="1"/>
          <p:nvPr/>
        </p:nvSpPr>
        <p:spPr>
          <a:xfrm>
            <a:off x="809625" y="773906"/>
            <a:ext cx="5992118" cy="773906"/>
          </a:xfrm>
          <a:prstGeom prst="rect">
            <a:avLst/>
          </a:prstGeom>
          <a:noFill/>
        </p:spPr>
        <p:txBody>
          <a:bodyPr wrap="square" rtlCol="0" anchor="ctr"/>
          <a:lstStyle/>
          <a:p>
            <a:pPr>
              <a:lnSpc>
                <a:spcPts val="3048"/>
              </a:lnSpc>
            </a:pPr>
            <a:r>
              <a:rPr lang="en-US" sz="2520" b="1">
                <a:solidFill>
                  <a:srgbClr val="000000"/>
                </a:solidFill>
                <a:latin typeface="Oswald" panose="00000500000000000000" pitchFamily="2" charset="0"/>
                <a:ea typeface="Open Sans" pitchFamily="34" charset="-122"/>
                <a:cs typeface="Open Sans" pitchFamily="34" charset="-120"/>
              </a:rPr>
              <a:t>Conversion from Awareness to Workforce Participation</a:t>
            </a:r>
            <a:endParaRPr lang="en-US" sz="432">
              <a:latin typeface="Oswald" panose="00000500000000000000" pitchFamily="2" charset="0"/>
            </a:endParaRPr>
          </a:p>
        </p:txBody>
      </p:sp>
      <p:sp>
        <p:nvSpPr>
          <p:cNvPr id="10" name="Object 9"/>
          <p:cNvSpPr txBox="1"/>
          <p:nvPr/>
        </p:nvSpPr>
        <p:spPr>
          <a:xfrm>
            <a:off x="809625" y="1547812"/>
            <a:ext cx="5833467" cy="595313"/>
          </a:xfrm>
          <a:prstGeom prst="rect">
            <a:avLst/>
          </a:prstGeom>
          <a:noFill/>
        </p:spPr>
        <p:txBody>
          <a:bodyPr wrap="square" rtlCol="0" anchor="ctr"/>
          <a:lstStyle/>
          <a:p>
            <a:pPr>
              <a:buNone/>
            </a:pPr>
            <a:r>
              <a:rPr lang="en-US" sz="1776" b="1">
                <a:solidFill>
                  <a:srgbClr val="000000"/>
                </a:solidFill>
                <a:latin typeface="Oswald" panose="00000500000000000000" pitchFamily="2" charset="0"/>
                <a:ea typeface="Open Sans" pitchFamily="34" charset="-122"/>
                <a:cs typeface="Open Sans" pitchFamily="34" charset="-120"/>
              </a:rPr>
              <a:t>Our Unique Approach to Move Beyond Awareness</a:t>
            </a:r>
            <a:endParaRPr lang="en-US" sz="432">
              <a:latin typeface="Oswald" panose="00000500000000000000" pitchFamily="2" charset="0"/>
            </a:endParaRPr>
          </a:p>
        </p:txBody>
      </p:sp>
      <p:sp>
        <p:nvSpPr>
          <p:cNvPr id="11" name="Object 10"/>
          <p:cNvSpPr txBox="1"/>
          <p:nvPr/>
        </p:nvSpPr>
        <p:spPr>
          <a:xfrm>
            <a:off x="809624" y="2321718"/>
            <a:ext cx="5833467" cy="3643313"/>
          </a:xfrm>
          <a:prstGeom prst="rect">
            <a:avLst/>
          </a:prstGeom>
          <a:noFill/>
        </p:spPr>
        <p:txBody>
          <a:bodyPr wrap="square" rtlCol="0" anchor="ctr"/>
          <a:lstStyle/>
          <a:p>
            <a:pPr>
              <a:lnSpc>
                <a:spcPts val="1920"/>
              </a:lnSpc>
            </a:pPr>
            <a:r>
              <a:rPr lang="en-US" sz="1584">
                <a:solidFill>
                  <a:srgbClr val="000000"/>
                </a:solidFill>
                <a:latin typeface="Arial" panose="020B0604020202020204" pitchFamily="34" charset="0"/>
                <a:ea typeface="Open Sans" pitchFamily="34" charset="-122"/>
                <a:cs typeface="Arial" panose="020B0604020202020204" pitchFamily="34" charset="0"/>
              </a:rPr>
              <a:t>AWARENESS (Spark)
   </a:t>
            </a:r>
            <a:r>
              <a:rPr lang="en-US" sz="1584" b="1">
                <a:solidFill>
                  <a:srgbClr val="000000"/>
                </a:solidFill>
                <a:latin typeface="Arial" panose="020B0604020202020204" pitchFamily="34" charset="0"/>
                <a:ea typeface="Open Sans" pitchFamily="34" charset="-122"/>
                <a:cs typeface="Arial" panose="020B0604020202020204" pitchFamily="34" charset="0"/>
              </a:rPr>
              <a:t>↓</a:t>
            </a:r>
            <a:r>
              <a:rPr lang="en-US" sz="1584">
                <a:solidFill>
                  <a:srgbClr val="000000"/>
                </a:solidFill>
                <a:latin typeface="Arial" panose="020B0604020202020204" pitchFamily="34" charset="0"/>
                <a:ea typeface="Open Sans" pitchFamily="34" charset="-122"/>
                <a:cs typeface="Arial" panose="020B0604020202020204" pitchFamily="34" charset="0"/>
              </a:rPr>
              <a:t>
CURIOSITY (Why it matters to me)
   ↓
INTEREST (I want to try this)
   ↓
EXPLORATION (I’m doing something with it)
   ↓
PATHWAY EXPOSURE (I see where this can lead)
   ↓
COMMITMENT (I’ve chosen a route)
   ↓
PARTICIPATION (I’m learning, interning, or working)
   ↓
</a:t>
            </a:r>
            <a:r>
              <a:rPr lang="en-US" sz="1584" b="1">
                <a:latin typeface="Gotham Black" panose="02000604040000020004" pitchFamily="50" charset="0"/>
                <a:ea typeface="Open Sans" pitchFamily="34" charset="-122"/>
                <a:cs typeface="Arial" panose="020B0604020202020204" pitchFamily="34" charset="0"/>
              </a:rPr>
              <a:t>WORKFORCE ENTRY</a:t>
            </a:r>
            <a:endParaRPr lang="en-US" sz="432" b="1">
              <a:latin typeface="Gotham Black" panose="02000604040000020004" pitchFamily="50" charset="0"/>
              <a:cs typeface="Arial" panose="020B0604020202020204" pitchFamily="34" charset="0"/>
            </a:endParaRPr>
          </a:p>
        </p:txBody>
      </p:sp>
      <p:pic>
        <p:nvPicPr>
          <p:cNvPr id="3" name="Object 4" descr="preencoded.png">
            <a:extLst>
              <a:ext uri="{FF2B5EF4-FFF2-40B4-BE49-F238E27FC236}">
                <a16:creationId xmlns:a16="http://schemas.microsoft.com/office/drawing/2014/main" id="{A6DDD5DB-981D-CBC5-280A-1CA5221A9F3D}"/>
              </a:ext>
            </a:extLst>
          </p:cNvPr>
          <p:cNvPicPr>
            <a:picLocks noChangeAspect="1"/>
          </p:cNvPicPr>
          <p:nvPr/>
        </p:nvPicPr>
        <p:blipFill>
          <a:blip r:embed="rId7"/>
          <a:stretch>
            <a:fillRect/>
          </a:stretch>
        </p:blipFill>
        <p:spPr>
          <a:xfrm>
            <a:off x="8613648" y="698849"/>
            <a:ext cx="3243833" cy="67657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af1609a-57c4-4197-b46e-fb58369f2a2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B4727885AF1DC469C1A0D34F141E959" ma:contentTypeVersion="13" ma:contentTypeDescription="Create a new document." ma:contentTypeScope="" ma:versionID="f66a0d8d19975a403708734e9721504b">
  <xsd:schema xmlns:xsd="http://www.w3.org/2001/XMLSchema" xmlns:xs="http://www.w3.org/2001/XMLSchema" xmlns:p="http://schemas.microsoft.com/office/2006/metadata/properties" xmlns:ns2="4af1609a-57c4-4197-b46e-fb58369f2a25" targetNamespace="http://schemas.microsoft.com/office/2006/metadata/properties" ma:root="true" ma:fieldsID="ac97a01008a0b3ed9d6503a05e7d81c5" ns2:_="">
    <xsd:import namespace="4af1609a-57c4-4197-b46e-fb58369f2a2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f1609a-57c4-4197-b46e-fb58369f2a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a0c477a-f09e-4137-8c49-77869fdcca9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4D61E8-96EC-42A1-97D6-C98154BF7485}">
  <ds:schemaRefs>
    <ds:schemaRef ds:uri="4af1609a-57c4-4197-b46e-fb58369f2a25"/>
    <ds:schemaRef ds:uri="http://schemas.microsoft.com/office/2006/metadata/properties"/>
    <ds:schemaRef ds:uri="http://purl.org/dc/terms/"/>
    <ds:schemaRef ds:uri="http://schemas.openxmlformats.org/package/2006/metadata/core-properties"/>
    <ds:schemaRef ds:uri="http://purl.org/dc/elements/1.1/"/>
    <ds:schemaRef ds:uri="http://schemas.microsoft.com/office/2006/documentManagement/types"/>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16A573FE-CE2F-4D76-8F64-C87FAEBDDA3D}">
  <ds:schemaRefs>
    <ds:schemaRef ds:uri="http://schemas.microsoft.com/sharepoint/v3/contenttype/forms"/>
  </ds:schemaRefs>
</ds:datastoreItem>
</file>

<file path=customXml/itemProps3.xml><?xml version="1.0" encoding="utf-8"?>
<ds:datastoreItem xmlns:ds="http://schemas.openxmlformats.org/officeDocument/2006/customXml" ds:itemID="{0C47A5A4-BD6C-43D0-A1A2-B717897AE1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f1609a-57c4-4197-b46e-fb58369f2a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2801</Words>
  <Application>Microsoft Office PowerPoint</Application>
  <PresentationFormat>Widescreen</PresentationFormat>
  <Paragraphs>234</Paragraphs>
  <Slides>26</Slides>
  <Notes>26</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26</vt:i4>
      </vt:variant>
    </vt:vector>
  </HeadingPairs>
  <TitlesOfParts>
    <vt:vector size="41" baseType="lpstr">
      <vt:lpstr>Aptos</vt:lpstr>
      <vt:lpstr>Aptos Display</vt:lpstr>
      <vt:lpstr>Arial</vt:lpstr>
      <vt:lpstr>Calibri</vt:lpstr>
      <vt:lpstr>Gotham Black</vt:lpstr>
      <vt:lpstr>Manrope</vt:lpstr>
      <vt:lpstr>Manrope SemiBold</vt:lpstr>
      <vt:lpstr>Montserrat</vt:lpstr>
      <vt:lpstr>Mulish</vt:lpstr>
      <vt:lpstr>Open Sans</vt:lpstr>
      <vt:lpstr>Oswald</vt:lpstr>
      <vt:lpstr>Roboto</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Steven Gause</dc:creator>
  <cp:lastModifiedBy>Lafayette, Beline</cp:lastModifiedBy>
  <cp:revision>33</cp:revision>
  <dcterms:created xsi:type="dcterms:W3CDTF">2026-02-05T19:02:09Z</dcterms:created>
  <dcterms:modified xsi:type="dcterms:W3CDTF">2026-02-20T15:44:45Z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0x010100CB4727885AF1DC469C1A0D34F141E959</vt:lpwstr>
  </property>
  <property fmtid="{D5CDD505-2E9C-101B-9397-08002B2CF9AE}" pid="3" name="MediaServiceImageTags">
    <vt:lpwstr/>
  </property>
</Properties>
</file>