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5"/>
  </p:notesMasterIdLst>
  <p:sldIdLst>
    <p:sldId id="4117" r:id="rId5"/>
    <p:sldId id="4077" r:id="rId6"/>
    <p:sldId id="4127" r:id="rId7"/>
    <p:sldId id="4032" r:id="rId8"/>
    <p:sldId id="4118" r:id="rId9"/>
    <p:sldId id="4128" r:id="rId10"/>
    <p:sldId id="4081" r:id="rId11"/>
    <p:sldId id="4116" r:id="rId12"/>
    <p:sldId id="4129" r:id="rId13"/>
    <p:sldId id="406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274"/>
    <p:restoredTop sz="94560"/>
  </p:normalViewPr>
  <p:slideViewPr>
    <p:cSldViewPr snapToGrid="0">
      <p:cViewPr varScale="1">
        <p:scale>
          <a:sx n="62" d="100"/>
          <a:sy n="62" d="100"/>
        </p:scale>
        <p:origin x="21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3C8B9D-0CE9-7943-A858-07CCE7F13778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5F12A8-4D83-B447-B62F-2857F37178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255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A5799-F869-DB45-8F7D-9102BE63F8C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039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BE54DF-127B-8E42-A8A3-A4D67B5CFD7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575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BE54DF-127B-8E42-A8A3-A4D67B5CFD7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3180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BE54DF-127B-8E42-A8A3-A4D67B5CFD7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0996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BC30C-F13A-AA5F-676B-E5D261956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75CAC3-6178-3EF3-3C6F-7BECFF8856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460E95-41E1-2606-1811-D1B7BD0423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A65AF8-6631-40D5-716A-B13317E3E5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BE54DF-127B-8E42-A8A3-A4D67B5CFD7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9052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2D304-5A29-6A3F-407F-211B43A1C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136354-E4FA-5FF2-43D8-626F1E1158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02C431-B052-68D7-6BA3-24C422EE69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B3F61F-4E01-BF0A-8B76-04FD3E2ECB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BE54DF-127B-8E42-A8A3-A4D67B5CFD7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554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527ED-D072-B6F7-E65C-CD0798960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39F3DD-7C66-F6DB-A53D-9905603B29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270BD1-5DAF-2ADB-B76E-9D665BB45F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4A07CC-C06D-E9E3-3015-F020846083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BE54DF-127B-8E42-A8A3-A4D67B5CFD7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5248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EA83D-46C2-3744-6693-554BA4AC9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54CFC5-7DF6-D959-A89F-38A09BC37B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4A195C-C334-FFD4-0394-93C270657A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902099-AAC2-9BC2-ABDA-B517F635DF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BE54DF-127B-8E42-A8A3-A4D67B5CFD7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535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20D50-67D1-2B58-B264-A6B4F1CA20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3A6BB3-0040-95C0-C4A5-BD5CE38A99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4E96DE-FB65-C0F4-180A-CD1841B65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05BC2-FDBF-0B4F-8F0D-8B27207278BA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7B7695-892B-DC6E-96F6-C796C673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52F2FB-C723-6158-9302-54DE9644D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65D4A-9EF7-8044-BA08-B63A847296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493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6B6A5-F0EA-172E-1238-40FF46CC0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4FD753-8C91-E940-0F1D-66D7D712A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1F38DB-D1CB-726E-B832-C2B39DAE4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05BC2-FDBF-0B4F-8F0D-8B27207278BA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8D8814-9FF3-8280-FAE1-F4FB25AE8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CB3C97-1943-FD6F-5D42-6BBBD814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65D4A-9EF7-8044-BA08-B63A847296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349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B9CF9-C828-075A-5C71-D2C69AFE0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0AB153-370F-DACC-7746-401F4F516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959AEA-24F5-8EF3-A80D-2FF3AE703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05BC2-FDBF-0B4F-8F0D-8B27207278BA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3C0139-78C3-B1B1-4B1F-BF2BA7C4E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38ED0C-1055-BC36-661A-D14D9C187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65D4A-9EF7-8044-BA08-B63A847296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535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18FDB-53B0-581A-0AFB-88A983682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24ED48-CD26-1C43-2CDD-C56E984C81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1F59EB-2B6E-A71E-C94C-E5BC729BE0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571552-504C-0590-0A73-004FAF95E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05BC2-FDBF-0B4F-8F0D-8B27207278BA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EFE711-9DFF-8767-7C02-8F104D287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D990F3-F96D-91A3-6CDD-64AF665F0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65D4A-9EF7-8044-BA08-B63A847296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292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F86AE-776C-AD12-D7CC-CC71605AA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97EF81-E072-1BE6-0EF7-1D28BE9107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FF5707-015A-341E-974E-F1AE7D5937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CDCFB1-2BBD-EEDF-077F-76F635D347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0E456C-B14E-9F6A-E020-A84517A929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40EF43-168C-72A2-145F-5C8CE4C39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05BC2-FDBF-0B4F-8F0D-8B27207278BA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C66BAF-A8CC-A411-787F-32C186284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89D1FA-77C5-E72F-F8F1-23035A496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65D4A-9EF7-8044-BA08-B63A847296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601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D82DC-3533-0BF5-64D5-EBFA89ADA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97556C-A5C2-C1B8-ED43-E60F0463E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05BC2-FDBF-0B4F-8F0D-8B27207278BA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9A24FA-5563-9117-DB90-9F74C00A0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DFF341-5A51-4A91-F7DE-4DAD5DFFC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65D4A-9EF7-8044-BA08-B63A847296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50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2B3D75-9FDE-EAC5-C409-55383C0D0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05BC2-FDBF-0B4F-8F0D-8B27207278BA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943EAB-010B-AC10-22E1-957A410B3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6467B7-ECA1-37B9-584C-4340978EC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65D4A-9EF7-8044-BA08-B63A847296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842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11D81-EB45-C04C-57AC-F6C495463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2CC52-B4D8-5475-1BC5-15D12B8E1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C6E90B-7531-E51E-F6DC-7FEB893A8F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2C326C-256C-B992-44D8-DB396A161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05BC2-FDBF-0B4F-8F0D-8B27207278BA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02884-18A1-510C-A50D-AA00036E0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5CF836-DC90-2AFE-AF77-E0EEF11B8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65D4A-9EF7-8044-BA08-B63A847296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820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58E76-0CA8-CE10-5D94-851BC76E4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DA5C21-FC90-2CDD-BA97-724F1ED278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2592A4-16B6-3427-318F-F9B9EF9702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CC9F07-392F-F277-B101-E0367E95E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05BC2-FDBF-0B4F-8F0D-8B27207278BA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C2DCC4-ABAE-1CAA-26ED-86DFD8CFD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7BF578-626D-3B12-36CF-30CB44DD7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65D4A-9EF7-8044-BA08-B63A847296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364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4268B-C1E6-A908-66B5-99F6E43D5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748BB1-E5A9-B1D5-3D88-906148570E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0B18D9-0E0F-6373-4B56-16DC5613D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05BC2-FDBF-0B4F-8F0D-8B27207278BA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D1BC44-1C08-4395-02D9-335526CBE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69DB2A-27F7-7479-464F-6913F0233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65D4A-9EF7-8044-BA08-B63A847296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032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E69E17-6472-09C9-1C21-4433467995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C47D82-6BAE-BB4E-CC6B-3A74B3FB2D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6BC70A-7E2D-5DB1-CE41-C9DBEDD49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05BC2-FDBF-0B4F-8F0D-8B27207278BA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D3DAA4-6574-7E08-77A9-1CD262940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68B488-4EB3-0D61-4C66-549A2D444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65D4A-9EF7-8044-BA08-B63A847296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6366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614863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B7D4B8-0A08-17EB-C1A7-26EB454D9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EE3660-9B2F-FB83-87EE-B65CE1CEFC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8A7513-8791-00FE-A841-943696FCA2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C05BC2-FDBF-0B4F-8F0D-8B27207278BA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4FD866-09BF-5A25-A268-93E1ED64C2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ADBF8D-6987-1D8B-37B9-C6B8BBBF10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865D4A-9EF7-8044-BA08-B63A847296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012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26" Type="http://schemas.openxmlformats.org/officeDocument/2006/relationships/image" Target="../media/image37.png"/><Relationship Id="rId39" Type="http://schemas.openxmlformats.org/officeDocument/2006/relationships/image" Target="../media/image50.png"/><Relationship Id="rId21" Type="http://schemas.openxmlformats.org/officeDocument/2006/relationships/image" Target="../media/image32.png"/><Relationship Id="rId34" Type="http://schemas.openxmlformats.org/officeDocument/2006/relationships/image" Target="../media/image45.jpeg"/><Relationship Id="rId42" Type="http://schemas.openxmlformats.org/officeDocument/2006/relationships/image" Target="../media/image53.png"/><Relationship Id="rId47" Type="http://schemas.openxmlformats.org/officeDocument/2006/relationships/image" Target="../media/image58.png"/><Relationship Id="rId50" Type="http://schemas.openxmlformats.org/officeDocument/2006/relationships/image" Target="../media/image61.jpeg"/><Relationship Id="rId55" Type="http://schemas.openxmlformats.org/officeDocument/2006/relationships/image" Target="../media/image6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7.png"/><Relationship Id="rId29" Type="http://schemas.openxmlformats.org/officeDocument/2006/relationships/image" Target="../media/image40.png"/><Relationship Id="rId11" Type="http://schemas.openxmlformats.org/officeDocument/2006/relationships/image" Target="../media/image22.png"/><Relationship Id="rId24" Type="http://schemas.openxmlformats.org/officeDocument/2006/relationships/image" Target="../media/image35.jpeg"/><Relationship Id="rId32" Type="http://schemas.openxmlformats.org/officeDocument/2006/relationships/image" Target="../media/image43.png"/><Relationship Id="rId37" Type="http://schemas.openxmlformats.org/officeDocument/2006/relationships/image" Target="../media/image48.png"/><Relationship Id="rId40" Type="http://schemas.openxmlformats.org/officeDocument/2006/relationships/image" Target="../media/image51.png"/><Relationship Id="rId45" Type="http://schemas.openxmlformats.org/officeDocument/2006/relationships/image" Target="../media/image56.png"/><Relationship Id="rId53" Type="http://schemas.openxmlformats.org/officeDocument/2006/relationships/image" Target="../media/image13.png"/><Relationship Id="rId58" Type="http://schemas.openxmlformats.org/officeDocument/2006/relationships/image" Target="../media/image68.jpeg"/><Relationship Id="rId5" Type="http://schemas.openxmlformats.org/officeDocument/2006/relationships/image" Target="../media/image16.png"/><Relationship Id="rId61" Type="http://schemas.openxmlformats.org/officeDocument/2006/relationships/image" Target="../media/image71.png"/><Relationship Id="rId19" Type="http://schemas.openxmlformats.org/officeDocument/2006/relationships/image" Target="../media/image30.png"/><Relationship Id="rId14" Type="http://schemas.openxmlformats.org/officeDocument/2006/relationships/image" Target="../media/image25.png"/><Relationship Id="rId22" Type="http://schemas.openxmlformats.org/officeDocument/2006/relationships/image" Target="../media/image33.jpeg"/><Relationship Id="rId27" Type="http://schemas.openxmlformats.org/officeDocument/2006/relationships/image" Target="../media/image38.png"/><Relationship Id="rId30" Type="http://schemas.openxmlformats.org/officeDocument/2006/relationships/image" Target="../media/image41.jpeg"/><Relationship Id="rId35" Type="http://schemas.openxmlformats.org/officeDocument/2006/relationships/image" Target="../media/image46.png"/><Relationship Id="rId43" Type="http://schemas.openxmlformats.org/officeDocument/2006/relationships/image" Target="../media/image54.png"/><Relationship Id="rId48" Type="http://schemas.openxmlformats.org/officeDocument/2006/relationships/image" Target="../media/image59.png"/><Relationship Id="rId56" Type="http://schemas.openxmlformats.org/officeDocument/2006/relationships/image" Target="../media/image66.png"/><Relationship Id="rId8" Type="http://schemas.openxmlformats.org/officeDocument/2006/relationships/image" Target="../media/image19.png"/><Relationship Id="rId51" Type="http://schemas.openxmlformats.org/officeDocument/2006/relationships/image" Target="../media/image62.png"/><Relationship Id="rId3" Type="http://schemas.openxmlformats.org/officeDocument/2006/relationships/image" Target="../media/image14.jpe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5" Type="http://schemas.openxmlformats.org/officeDocument/2006/relationships/image" Target="../media/image36.png"/><Relationship Id="rId33" Type="http://schemas.openxmlformats.org/officeDocument/2006/relationships/image" Target="../media/image44.png"/><Relationship Id="rId38" Type="http://schemas.openxmlformats.org/officeDocument/2006/relationships/image" Target="../media/image49.png"/><Relationship Id="rId46" Type="http://schemas.openxmlformats.org/officeDocument/2006/relationships/image" Target="../media/image57.png"/><Relationship Id="rId59" Type="http://schemas.openxmlformats.org/officeDocument/2006/relationships/image" Target="../media/image69.jpeg"/><Relationship Id="rId20" Type="http://schemas.openxmlformats.org/officeDocument/2006/relationships/image" Target="../media/image31.png"/><Relationship Id="rId41" Type="http://schemas.openxmlformats.org/officeDocument/2006/relationships/image" Target="../media/image52.png"/><Relationship Id="rId54" Type="http://schemas.openxmlformats.org/officeDocument/2006/relationships/image" Target="../media/image64.png"/><Relationship Id="rId62" Type="http://schemas.openxmlformats.org/officeDocument/2006/relationships/image" Target="../media/image7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15" Type="http://schemas.openxmlformats.org/officeDocument/2006/relationships/image" Target="../media/image26.jpeg"/><Relationship Id="rId23" Type="http://schemas.openxmlformats.org/officeDocument/2006/relationships/image" Target="../media/image34.jpeg"/><Relationship Id="rId28" Type="http://schemas.openxmlformats.org/officeDocument/2006/relationships/image" Target="../media/image39.png"/><Relationship Id="rId36" Type="http://schemas.openxmlformats.org/officeDocument/2006/relationships/image" Target="../media/image47.png"/><Relationship Id="rId49" Type="http://schemas.openxmlformats.org/officeDocument/2006/relationships/image" Target="../media/image60.png"/><Relationship Id="rId57" Type="http://schemas.openxmlformats.org/officeDocument/2006/relationships/image" Target="../media/image67.jpeg"/><Relationship Id="rId10" Type="http://schemas.openxmlformats.org/officeDocument/2006/relationships/image" Target="../media/image21.png"/><Relationship Id="rId31" Type="http://schemas.openxmlformats.org/officeDocument/2006/relationships/image" Target="../media/image42.png"/><Relationship Id="rId44" Type="http://schemas.openxmlformats.org/officeDocument/2006/relationships/image" Target="../media/image55.png"/><Relationship Id="rId52" Type="http://schemas.openxmlformats.org/officeDocument/2006/relationships/image" Target="../media/image63.png"/><Relationship Id="rId60" Type="http://schemas.openxmlformats.org/officeDocument/2006/relationships/image" Target="../media/image70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2.svg"/><Relationship Id="rId3" Type="http://schemas.openxmlformats.org/officeDocument/2006/relationships/image" Target="../media/image13.png"/><Relationship Id="rId7" Type="http://schemas.openxmlformats.org/officeDocument/2006/relationships/image" Target="../media/image76.svg"/><Relationship Id="rId12" Type="http://schemas.openxmlformats.org/officeDocument/2006/relationships/image" Target="../media/image81.png"/><Relationship Id="rId17" Type="http://schemas.openxmlformats.org/officeDocument/2006/relationships/image" Target="../media/image86.sv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8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5.png"/><Relationship Id="rId11" Type="http://schemas.openxmlformats.org/officeDocument/2006/relationships/image" Target="../media/image80.svg"/><Relationship Id="rId5" Type="http://schemas.openxmlformats.org/officeDocument/2006/relationships/image" Target="../media/image74.svg"/><Relationship Id="rId15" Type="http://schemas.openxmlformats.org/officeDocument/2006/relationships/image" Target="../media/image84.svg"/><Relationship Id="rId10" Type="http://schemas.openxmlformats.org/officeDocument/2006/relationships/image" Target="../media/image79.png"/><Relationship Id="rId4" Type="http://schemas.openxmlformats.org/officeDocument/2006/relationships/image" Target="../media/image73.png"/><Relationship Id="rId9" Type="http://schemas.openxmlformats.org/officeDocument/2006/relationships/image" Target="../media/image78.svg"/><Relationship Id="rId14" Type="http://schemas.openxmlformats.org/officeDocument/2006/relationships/image" Target="../media/image8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5BC79-C3EE-C54B-76F0-A3298F493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D4D5B7B-63E4-83CC-5A47-9CD4AB3EDC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93518"/>
            <a:ext cx="12358254" cy="695151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D0CB80F-B3AB-FCEF-CFE5-2C2D4EA4A9D9}"/>
              </a:ext>
            </a:extLst>
          </p:cNvPr>
          <p:cNvSpPr/>
          <p:nvPr/>
        </p:nvSpPr>
        <p:spPr>
          <a:xfrm>
            <a:off x="0" y="1588234"/>
            <a:ext cx="12192000" cy="3681532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143A98-1764-13DE-42EA-EF416E837542}"/>
              </a:ext>
            </a:extLst>
          </p:cNvPr>
          <p:cNvSpPr txBox="1"/>
          <p:nvPr/>
        </p:nvSpPr>
        <p:spPr>
          <a:xfrm>
            <a:off x="2887922" y="2501629"/>
            <a:ext cx="8690511" cy="19071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600" spc="300" dirty="0">
                <a:latin typeface="Montserrat" pitchFamily="2" charset="77"/>
              </a:rPr>
              <a:t>FLORIDA SEMICONDUCTOR SUMMIT 2026</a:t>
            </a:r>
          </a:p>
          <a:p>
            <a:pPr>
              <a:lnSpc>
                <a:spcPct val="130000"/>
              </a:lnSpc>
            </a:pPr>
            <a:r>
              <a:rPr lang="en-US" sz="3000" b="1" spc="300" dirty="0">
                <a:latin typeface="Montserrat" pitchFamily="2" charset="77"/>
              </a:rPr>
              <a:t>PROGRESS THROUGH PARTNERSHIP</a:t>
            </a:r>
          </a:p>
          <a:p>
            <a:pPr>
              <a:lnSpc>
                <a:spcPct val="130000"/>
              </a:lnSpc>
            </a:pPr>
            <a:r>
              <a:rPr lang="en-US" sz="1600" spc="300" dirty="0">
                <a:latin typeface="Montserrat" pitchFamily="2" charset="77"/>
              </a:rPr>
              <a:t>Lessons Across Industry, Applied Innovation, &amp; Workforce</a:t>
            </a:r>
            <a:endParaRPr lang="en-US" sz="400" spc="300" dirty="0">
              <a:latin typeface="Montserrat" pitchFamily="2" charset="77"/>
            </a:endParaRPr>
          </a:p>
          <a:p>
            <a:pPr>
              <a:lnSpc>
                <a:spcPct val="130000"/>
              </a:lnSpc>
            </a:pPr>
            <a:endParaRPr lang="en-US" sz="1600" spc="300" dirty="0">
              <a:latin typeface="Montserrat" pitchFamily="2" charset="77"/>
            </a:endParaRPr>
          </a:p>
          <a:p>
            <a:pPr>
              <a:lnSpc>
                <a:spcPct val="130000"/>
              </a:lnSpc>
            </a:pPr>
            <a:r>
              <a:rPr lang="en-US" sz="1400" spc="130" dirty="0">
                <a:latin typeface="Montserrat" pitchFamily="2" charset="77"/>
              </a:rPr>
              <a:t>Samantha Miles | Vertex, Applied Innovation Hub at Florida Tech </a:t>
            </a:r>
            <a:endParaRPr lang="en-US" sz="1200" spc="130" dirty="0">
              <a:latin typeface="Montserrat Thin Thin" pitchFamily="2" charset="77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AF308B8-C6D0-A326-7540-AF993EA53458}"/>
              </a:ext>
            </a:extLst>
          </p:cNvPr>
          <p:cNvSpPr/>
          <p:nvPr/>
        </p:nvSpPr>
        <p:spPr>
          <a:xfrm rot="16200000">
            <a:off x="1482023" y="3406140"/>
            <a:ext cx="2194560" cy="4572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black background with red text&#10;&#10;AI-generated content may be incorrect.">
            <a:extLst>
              <a:ext uri="{FF2B5EF4-FFF2-40B4-BE49-F238E27FC236}">
                <a16:creationId xmlns:a16="http://schemas.microsoft.com/office/drawing/2014/main" id="{A8AA725A-CDD7-F357-93E7-BB2FA995FA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379" y="2563007"/>
            <a:ext cx="1742150" cy="1731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139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444FE-B60B-84D6-4F54-CBA725420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>
            <a:extLst>
              <a:ext uri="{FF2B5EF4-FFF2-40B4-BE49-F238E27FC236}">
                <a16:creationId xmlns:a16="http://schemas.microsoft.com/office/drawing/2014/main" id="{4DAD285A-FFC2-1E04-5438-A3C4FEBB90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6" t="-1077" b="9886"/>
          <a:stretch>
            <a:fillRect/>
          </a:stretch>
        </p:blipFill>
        <p:spPr bwMode="auto">
          <a:xfrm>
            <a:off x="137858" y="1768798"/>
            <a:ext cx="2743200" cy="1335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 descr="The Ortega Telescope Zeroes in on Space - Florida Tech News">
            <a:extLst>
              <a:ext uri="{FF2B5EF4-FFF2-40B4-BE49-F238E27FC236}">
                <a16:creationId xmlns:a16="http://schemas.microsoft.com/office/drawing/2014/main" id="{EB3DC60A-FF40-8C59-2EBA-D0826217D0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076"/>
          <a:stretch>
            <a:fillRect/>
          </a:stretch>
        </p:blipFill>
        <p:spPr bwMode="auto">
          <a:xfrm>
            <a:off x="4921471" y="158549"/>
            <a:ext cx="3108960" cy="1865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8" name="Picture 18" descr="Heinz ketchup takes its first step to Mars | CNN Business">
            <a:extLst>
              <a:ext uri="{FF2B5EF4-FFF2-40B4-BE49-F238E27FC236}">
                <a16:creationId xmlns:a16="http://schemas.microsoft.com/office/drawing/2014/main" id="{CED2A6F5-3CA9-6093-036C-D8282FC487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08" t="1" r="35656" b="709"/>
          <a:stretch>
            <a:fillRect/>
          </a:stretch>
        </p:blipFill>
        <p:spPr bwMode="auto">
          <a:xfrm>
            <a:off x="2995092" y="158549"/>
            <a:ext cx="1828800" cy="3766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Sunita L. Williams - NASA">
            <a:extLst>
              <a:ext uri="{FF2B5EF4-FFF2-40B4-BE49-F238E27FC236}">
                <a16:creationId xmlns:a16="http://schemas.microsoft.com/office/drawing/2014/main" id="{4D635E01-3346-EEB9-3BE9-9E286162E8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3" t="1901" r="11556" b="27522"/>
          <a:stretch>
            <a:fillRect/>
          </a:stretch>
        </p:blipFill>
        <p:spPr bwMode="auto">
          <a:xfrm>
            <a:off x="6685396" y="2135393"/>
            <a:ext cx="1350061" cy="1789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black background with red text&#10;&#10;AI-generated content may be incorrect.">
            <a:extLst>
              <a:ext uri="{FF2B5EF4-FFF2-40B4-BE49-F238E27FC236}">
                <a16:creationId xmlns:a16="http://schemas.microsoft.com/office/drawing/2014/main" id="{84825F29-1067-A058-AF69-90EA8E5C82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70443" y="276785"/>
            <a:ext cx="3108960" cy="1113344"/>
          </a:xfrm>
          <a:prstGeom prst="rect">
            <a:avLst/>
          </a:prstGeom>
        </p:spPr>
      </p:pic>
      <p:pic>
        <p:nvPicPr>
          <p:cNvPr id="5" name="Picture 4" descr="A large warehouse with lots of equipment&#10;&#10;AI-generated content may be incorrect.">
            <a:extLst>
              <a:ext uri="{FF2B5EF4-FFF2-40B4-BE49-F238E27FC236}">
                <a16:creationId xmlns:a16="http://schemas.microsoft.com/office/drawing/2014/main" id="{A0E24FD5-81C5-3312-F18E-CB5E2686859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5305" r="1885" b="16067"/>
          <a:stretch>
            <a:fillRect/>
          </a:stretch>
        </p:blipFill>
        <p:spPr>
          <a:xfrm>
            <a:off x="3006320" y="4035998"/>
            <a:ext cx="5024111" cy="2683212"/>
          </a:xfrm>
          <a:prstGeom prst="rect">
            <a:avLst/>
          </a:prstGeom>
        </p:spPr>
      </p:pic>
      <p:pic>
        <p:nvPicPr>
          <p:cNvPr id="7" name="Picture 14" descr="Experts in the Media: Florida Tech astrobiologist Manasvi Lingam in  Astronomy magazine on the search for life 'out there' | Spotlight">
            <a:extLst>
              <a:ext uri="{FF2B5EF4-FFF2-40B4-BE49-F238E27FC236}">
                <a16:creationId xmlns:a16="http://schemas.microsoft.com/office/drawing/2014/main" id="{6E80AE6E-D6A7-8051-A05C-FF9E26C5B5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9766" r="2616"/>
          <a:stretch/>
        </p:blipFill>
        <p:spPr bwMode="auto">
          <a:xfrm>
            <a:off x="137858" y="158549"/>
            <a:ext cx="2743200" cy="1506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">
            <a:extLst>
              <a:ext uri="{FF2B5EF4-FFF2-40B4-BE49-F238E27FC236}">
                <a16:creationId xmlns:a16="http://schemas.microsoft.com/office/drawing/2014/main" id="{934BB9B6-5DBB-B775-555C-A14282857B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20343" y="1712003"/>
            <a:ext cx="3108961" cy="483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Private, non‑profit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 STEM university</a:t>
            </a:r>
            <a:r>
              <a:rPr lang="en-US" altLang="en-US" sz="1400" dirty="0">
                <a:solidFill>
                  <a:srgbClr val="000000"/>
                </a:solidFill>
                <a:latin typeface="Montserrat" pitchFamily="2" charset="77"/>
              </a:rPr>
              <a:t>, Melbourne FL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sz="1400" dirty="0">
              <a:solidFill>
                <a:srgbClr val="000000"/>
              </a:solidFill>
              <a:latin typeface="Montserrat" pitchFamily="2" charset="77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Approx. 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10k students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, 430 faculty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Montserrat" pitchFamily="2" charset="77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Space Coast legacy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 in launch‑era workforce training (37 cents)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Montserrat" pitchFamily="2" charset="77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Embedded and trusted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 by the local community and state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Montserrat" pitchFamily="2" charset="77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US" altLang="en-US" sz="1400" dirty="0">
                <a:solidFill>
                  <a:srgbClr val="000000"/>
                </a:solidFill>
                <a:latin typeface="Montserrat" pitchFamily="2" charset="77"/>
              </a:rPr>
              <a:t>Train </a:t>
            </a:r>
            <a:r>
              <a:rPr lang="en-US" altLang="en-US" sz="1400" b="1" dirty="0">
                <a:solidFill>
                  <a:srgbClr val="000000"/>
                </a:solidFill>
                <a:latin typeface="Montserrat" pitchFamily="2" charset="77"/>
              </a:rPr>
              <a:t>job‑ready</a:t>
            </a:r>
            <a:r>
              <a:rPr lang="en-US" altLang="en-US" sz="1400" dirty="0">
                <a:solidFill>
                  <a:srgbClr val="000000"/>
                </a:solidFill>
                <a:latin typeface="Montserrat" pitchFamily="2" charset="77"/>
              </a:rPr>
              <a:t> engineers with </a:t>
            </a:r>
            <a:r>
              <a:rPr lang="en-US" altLang="en-US" sz="1400" b="1" dirty="0">
                <a:solidFill>
                  <a:srgbClr val="000000"/>
                </a:solidFill>
                <a:latin typeface="Montserrat" pitchFamily="2" charset="77"/>
              </a:rPr>
              <a:t>h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igh graduate employability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 in NASA/DoD/ commercial space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Montserrat" pitchFamily="2" charset="77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lang="en-US" altLang="en-US" sz="1400" dirty="0">
                <a:solidFill>
                  <a:srgbClr val="000000"/>
                </a:solidFill>
                <a:latin typeface="Montserrat" pitchFamily="2" charset="77"/>
              </a:rPr>
              <a:t>P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rograms 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co‑designed with industry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to meet operational needs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tserrat" pitchFamily="2" charset="77"/>
            </a:endParaRPr>
          </a:p>
        </p:txBody>
      </p:sp>
      <p:pic>
        <p:nvPicPr>
          <p:cNvPr id="11" name="Picture 12" descr="Florida Tech Works to Restore Indian River Lagoon With Living Shoreline">
            <a:extLst>
              <a:ext uri="{FF2B5EF4-FFF2-40B4-BE49-F238E27FC236}">
                <a16:creationId xmlns:a16="http://schemas.microsoft.com/office/drawing/2014/main" id="{83072DFA-468B-9CDE-CA08-54667C4C6D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7" t="4535" r="29881" b="18001"/>
          <a:stretch>
            <a:fillRect/>
          </a:stretch>
        </p:blipFill>
        <p:spPr bwMode="auto">
          <a:xfrm>
            <a:off x="4921471" y="2135394"/>
            <a:ext cx="1666346" cy="1789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Elaine Larsen | LMS Jets | United States">
            <a:extLst>
              <a:ext uri="{FF2B5EF4-FFF2-40B4-BE49-F238E27FC236}">
                <a16:creationId xmlns:a16="http://schemas.microsoft.com/office/drawing/2014/main" id="{F5197798-2363-BB26-132E-6BC8BAFE30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45" b="11945"/>
          <a:stretch>
            <a:fillRect/>
          </a:stretch>
        </p:blipFill>
        <p:spPr bwMode="auto">
          <a:xfrm>
            <a:off x="137858" y="3207409"/>
            <a:ext cx="2743959" cy="3512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26748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FE3E69-69F4-98B1-C2EB-C6FA683A1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uilding with a palm tree in front of it&#10;&#10;AI-generated content may be incorrect.">
            <a:extLst>
              <a:ext uri="{FF2B5EF4-FFF2-40B4-BE49-F238E27FC236}">
                <a16:creationId xmlns:a16="http://schemas.microsoft.com/office/drawing/2014/main" id="{617848FA-3B2D-FC46-99EF-E3DED45510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49149" r="11588"/>
          <a:stretch/>
        </p:blipFill>
        <p:spPr>
          <a:xfrm>
            <a:off x="8154394" y="0"/>
            <a:ext cx="4037606" cy="68580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3426D4C-D4EC-D1B0-6AEB-D398F36DB436}"/>
              </a:ext>
            </a:extLst>
          </p:cNvPr>
          <p:cNvGrpSpPr/>
          <p:nvPr/>
        </p:nvGrpSpPr>
        <p:grpSpPr>
          <a:xfrm>
            <a:off x="630002" y="934747"/>
            <a:ext cx="7244406" cy="5388616"/>
            <a:chOff x="630002" y="819210"/>
            <a:chExt cx="7244406" cy="538861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F19EAC3-1CDE-EB6B-4BA2-DE301582D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154" y="819210"/>
              <a:ext cx="7187254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2800" b="1" spc="300" dirty="0">
                  <a:latin typeface="Montserrat" pitchFamily="2" charset="77"/>
                  <a:ea typeface="Roboto" charset="0"/>
                  <a:cs typeface="Roboto" charset="0"/>
                  <a:sym typeface="Bebas Neue" charset="0"/>
                </a:rPr>
                <a:t>INTRODUCTION TO VERTEX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DFFF5AE-943A-FFE9-DFCC-99D37068CB5D}"/>
                </a:ext>
              </a:extLst>
            </p:cNvPr>
            <p:cNvSpPr txBox="1"/>
            <p:nvPr/>
          </p:nvSpPr>
          <p:spPr>
            <a:xfrm>
              <a:off x="630002" y="2391397"/>
              <a:ext cx="6413737" cy="38164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b="1" i="1" dirty="0">
                  <a:latin typeface="Montserrat" pitchFamily="2" charset="77"/>
                  <a:ea typeface="Open Sans" pitchFamily="2" charset="0"/>
                  <a:cs typeface="Open Sans" pitchFamily="2" charset="0"/>
                </a:rPr>
                <a:t>Where industry comes to build, and talent comes to grow. </a:t>
              </a:r>
            </a:p>
            <a:p>
              <a:endParaRPr lang="en-US" sz="160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300" dirty="0">
                  <a:effectLst/>
                  <a:latin typeface="Montserrat" pitchFamily="2" charset="77"/>
                  <a:ea typeface="Open Sans Light" pitchFamily="2" charset="0"/>
                  <a:cs typeface="Open Sans Light" pitchFamily="2" charset="0"/>
                </a:rPr>
                <a:t>100,000 sq. ft. </a:t>
              </a:r>
              <a:r>
                <a:rPr lang="en-US" sz="1300" dirty="0">
                  <a:latin typeface="Montserrat" pitchFamily="2" charset="77"/>
                  <a:ea typeface="Open Sans Light" pitchFamily="2" charset="0"/>
                  <a:cs typeface="Open Sans Light" pitchFamily="2" charset="0"/>
                </a:rPr>
                <a:t>facility housing </a:t>
              </a:r>
              <a:r>
                <a:rPr lang="en-US" sz="1300" dirty="0">
                  <a:effectLst/>
                  <a:latin typeface="Montserrat" pitchFamily="2" charset="77"/>
                  <a:ea typeface="Open Sans Light" pitchFamily="2" charset="0"/>
                  <a:cs typeface="Open Sans Light" pitchFamily="2" charset="0"/>
                </a:rPr>
                <a:t>additive manufacturing, advanced visualization</a:t>
              </a:r>
              <a:r>
                <a:rPr lang="en-US" sz="1300" dirty="0">
                  <a:latin typeface="Montserrat" pitchFamily="2" charset="77"/>
                  <a:ea typeface="Open Sans Light" pitchFamily="2" charset="0"/>
                  <a:cs typeface="Open Sans Light" pitchFamily="2" charset="0"/>
                </a:rPr>
                <a:t>, prototyping, advanced materials, electronics, system integration, autonomous flight testing, high-performance computing, collaborative workspaces, classrooms, and tech-focused businesses in residence. </a:t>
              </a:r>
            </a:p>
            <a:p>
              <a:endParaRPr lang="en-US" sz="1300" dirty="0">
                <a:latin typeface="Montserrat" pitchFamily="2" charset="77"/>
                <a:ea typeface="Open Sans Light" pitchFamily="2" charset="0"/>
                <a:cs typeface="Open Sans Light" pitchFamily="2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300" dirty="0">
                  <a:latin typeface="Montserrat" pitchFamily="2" charset="77"/>
                  <a:ea typeface="Open Sans Light" pitchFamily="2" charset="0"/>
                  <a:cs typeface="Open Sans Light" pitchFamily="2" charset="0"/>
                </a:rPr>
                <a:t>Florida Tech entity dedicated to serving industry partners and driving economic development. Positioned to help businesses solve complex technical problems, train and access talent, and accelerate applied R&amp;D.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300" dirty="0">
                <a:latin typeface="Montserrat" pitchFamily="2" charset="77"/>
                <a:ea typeface="Open Sans Light" pitchFamily="2" charset="0"/>
                <a:cs typeface="Open Sans Light" pitchFamily="2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300" dirty="0">
                  <a:latin typeface="Montserrat" pitchFamily="2" charset="77"/>
                  <a:ea typeface="Open Sans Light" pitchFamily="2" charset="0"/>
                  <a:cs typeface="Open Sans Light" pitchFamily="2" charset="0"/>
                </a:rPr>
                <a:t>Launched 1 year ago, currently active, rapidly expanding with new investments, new capabilities, and mission-aligned partners</a:t>
              </a:r>
              <a:r>
                <a:rPr lang="en-US" sz="1300" dirty="0">
                  <a:latin typeface="Montserrat" pitchFamily="2" charset="77"/>
                  <a:ea typeface="Open Sans" pitchFamily="2" charset="0"/>
                  <a:cs typeface="Open Sans" pitchFamily="2" charset="0"/>
                </a:rPr>
                <a:t>.</a:t>
              </a:r>
              <a:r>
                <a:rPr lang="en-US" sz="1300" dirty="0">
                  <a:latin typeface="Montserrat" pitchFamily="2" charset="77"/>
                  <a:ea typeface="Open Sans Light" pitchFamily="2" charset="0"/>
                  <a:cs typeface="Open Sans Light" pitchFamily="2" charset="0"/>
                </a:rPr>
                <a:t> </a:t>
              </a:r>
            </a:p>
            <a:p>
              <a:endParaRPr lang="en-US" sz="1500" dirty="0">
                <a:latin typeface="Montserrat" pitchFamily="2" charset="77"/>
                <a:ea typeface="Open Sans Light" pitchFamily="2" charset="0"/>
                <a:cs typeface="Open Sans Light" pitchFamily="2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b="1" dirty="0">
                  <a:latin typeface="Montserrat" pitchFamily="2" charset="77"/>
                  <a:ea typeface="Open Sans" pitchFamily="2" charset="0"/>
                  <a:cs typeface="Open Sans" pitchFamily="2" charset="0"/>
                </a:rPr>
                <a:t>Think interdisciplinary science park + business accelerator = Vertex.</a:t>
              </a:r>
              <a:endParaRPr lang="en-US" sz="1400" dirty="0">
                <a:latin typeface="Open Sans Light" pitchFamily="2" charset="0"/>
                <a:ea typeface="Open Sans Light" pitchFamily="2" charset="0"/>
                <a:cs typeface="Open Sans Light" pitchFamily="2" charset="0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B2D5081-08F8-BFDF-1048-E96C10BDCA1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442" y="1383849"/>
              <a:ext cx="6856646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1500" b="1" spc="300" dirty="0">
                  <a:latin typeface="Montserrat" pitchFamily="2" charset="77"/>
                  <a:ea typeface="Roboto" charset="0"/>
                  <a:cs typeface="Roboto" charset="0"/>
                  <a:sym typeface="Bebas Neue" charset="0"/>
                </a:rPr>
                <a:t>FLORIDA TECH’S APPLIED INNOVATION HUB 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1CAEC92-8439-A635-2F21-B3F2B9A7920C}"/>
                </a:ext>
              </a:extLst>
            </p:cNvPr>
            <p:cNvSpPr/>
            <p:nvPr/>
          </p:nvSpPr>
          <p:spPr>
            <a:xfrm>
              <a:off x="701442" y="2006313"/>
              <a:ext cx="6309360" cy="4572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7090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0672B7-0D09-CE84-B5E4-36753DF0C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1813555-47C4-3355-F806-F3340CCE3C84}"/>
              </a:ext>
            </a:extLst>
          </p:cNvPr>
          <p:cNvSpPr>
            <a:spLocks/>
          </p:cNvSpPr>
          <p:nvPr/>
        </p:nvSpPr>
        <p:spPr bwMode="auto">
          <a:xfrm>
            <a:off x="1063152" y="1893313"/>
            <a:ext cx="100656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sz="2400" b="1" spc="300" dirty="0">
                <a:latin typeface="Montserrat" pitchFamily="2" charset="77"/>
                <a:ea typeface="Roboto" charset="0"/>
                <a:cs typeface="Roboto" charset="0"/>
                <a:sym typeface="Bebas Neue" charset="0"/>
              </a:rPr>
              <a:t>RAPIDLY SCALING SEMICONDUCTOR ECOSYSTEM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2A278C-D956-EE9D-8108-CA2FAA101905}"/>
              </a:ext>
            </a:extLst>
          </p:cNvPr>
          <p:cNvSpPr txBox="1"/>
          <p:nvPr/>
        </p:nvSpPr>
        <p:spPr>
          <a:xfrm>
            <a:off x="2817313" y="1466684"/>
            <a:ext cx="65573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spc="600" dirty="0">
                <a:latin typeface="Montserrat" pitchFamily="2" charset="77"/>
                <a:ea typeface="Open Sans Light" pitchFamily="2" charset="0"/>
                <a:cs typeface="Open Sans Light" pitchFamily="2" charset="0"/>
              </a:rPr>
              <a:t>OUR ROLE IN THE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A5696F-9CAC-74A4-5F58-4C63EE1B0BB9}"/>
              </a:ext>
            </a:extLst>
          </p:cNvPr>
          <p:cNvSpPr/>
          <p:nvPr/>
        </p:nvSpPr>
        <p:spPr>
          <a:xfrm rot="16200000">
            <a:off x="3347234" y="3816814"/>
            <a:ext cx="1554480" cy="4572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" pitchFamily="2" charset="77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6EAB18A-E9A2-5B94-3FF6-C498BA310E3A}"/>
              </a:ext>
            </a:extLst>
          </p:cNvPr>
          <p:cNvGrpSpPr/>
          <p:nvPr/>
        </p:nvGrpSpPr>
        <p:grpSpPr>
          <a:xfrm>
            <a:off x="824539" y="3144771"/>
            <a:ext cx="10542923" cy="1323439"/>
            <a:chOff x="1052656" y="3144771"/>
            <a:chExt cx="10542923" cy="132343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29E7419-01E2-729F-9A36-AD8295D94073}"/>
                </a:ext>
              </a:extLst>
            </p:cNvPr>
            <p:cNvSpPr txBox="1"/>
            <p:nvPr/>
          </p:nvSpPr>
          <p:spPr>
            <a:xfrm>
              <a:off x="1052656" y="3144771"/>
              <a:ext cx="3017520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dirty="0">
                  <a:latin typeface="Montserrat" pitchFamily="2" charset="77"/>
                  <a:ea typeface="Open Sans" pitchFamily="2" charset="0"/>
                  <a:cs typeface="Open Sans" pitchFamily="2" charset="0"/>
                </a:rPr>
                <a:t>Discovery</a:t>
              </a:r>
            </a:p>
            <a:p>
              <a:endParaRPr lang="en-US" sz="1600" dirty="0">
                <a:latin typeface="Montserrat" pitchFamily="2" charset="77"/>
                <a:ea typeface="Open Sans" pitchFamily="2" charset="0"/>
                <a:cs typeface="Open Sans" pitchFamily="2" charset="0"/>
              </a:endParaRPr>
            </a:p>
            <a:p>
              <a:r>
                <a:rPr lang="en-US" sz="1600" dirty="0">
                  <a:latin typeface="Montserrat" pitchFamily="2" charset="77"/>
                  <a:ea typeface="Open Sans" pitchFamily="2" charset="0"/>
                  <a:cs typeface="Open Sans" pitchFamily="2" charset="0"/>
                </a:rPr>
                <a:t>• Fundamental research</a:t>
              </a:r>
            </a:p>
            <a:p>
              <a:r>
                <a:rPr lang="en-US" sz="1600" dirty="0">
                  <a:latin typeface="Montserrat" pitchFamily="2" charset="77"/>
                  <a:ea typeface="Open Sans" pitchFamily="2" charset="0"/>
                  <a:cs typeface="Open Sans" pitchFamily="2" charset="0"/>
                </a:rPr>
                <a:t>• Materials science</a:t>
              </a:r>
            </a:p>
            <a:p>
              <a:r>
                <a:rPr lang="en-US" sz="1600" dirty="0">
                  <a:latin typeface="Montserrat" pitchFamily="2" charset="77"/>
                  <a:ea typeface="Open Sans" pitchFamily="2" charset="0"/>
                  <a:cs typeface="Open Sans" pitchFamily="2" charset="0"/>
                </a:rPr>
                <a:t>• Device innovation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7C966F7-E877-FA5C-1C43-CD57B73C234C}"/>
                </a:ext>
              </a:extLst>
            </p:cNvPr>
            <p:cNvSpPr txBox="1"/>
            <p:nvPr/>
          </p:nvSpPr>
          <p:spPr>
            <a:xfrm>
              <a:off x="8578059" y="3144771"/>
              <a:ext cx="3017520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dirty="0">
                  <a:latin typeface="Montserrat" pitchFamily="2" charset="77"/>
                </a:rPr>
                <a:t>Deployment</a:t>
              </a:r>
            </a:p>
            <a:p>
              <a:endParaRPr lang="en-US" sz="1600" dirty="0">
                <a:latin typeface="Montserrat" pitchFamily="2" charset="77"/>
              </a:endParaRPr>
            </a:p>
            <a:p>
              <a:r>
                <a:rPr lang="en-US" sz="1600" dirty="0">
                  <a:latin typeface="Montserrat" pitchFamily="2" charset="77"/>
                </a:rPr>
                <a:t>• Manufacturing scale</a:t>
              </a:r>
            </a:p>
            <a:p>
              <a:r>
                <a:rPr lang="en-US" sz="1600" dirty="0">
                  <a:latin typeface="Montserrat" pitchFamily="2" charset="77"/>
                </a:rPr>
                <a:t>• Qualification</a:t>
              </a:r>
            </a:p>
            <a:p>
              <a:r>
                <a:rPr lang="en-US" sz="1600" dirty="0">
                  <a:latin typeface="Montserrat" pitchFamily="2" charset="77"/>
                </a:rPr>
                <a:t>• Supply chain integration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D06650E-22C4-F67F-9C6E-A62D876AC795}"/>
                </a:ext>
              </a:extLst>
            </p:cNvPr>
            <p:cNvSpPr txBox="1"/>
            <p:nvPr/>
          </p:nvSpPr>
          <p:spPr>
            <a:xfrm>
              <a:off x="4814732" y="3144771"/>
              <a:ext cx="3018770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b="1" dirty="0">
                  <a:latin typeface="Montserrat" pitchFamily="2" charset="77"/>
                </a:rPr>
                <a:t>OUR FOCUS</a:t>
              </a:r>
            </a:p>
            <a:p>
              <a:endParaRPr lang="en-US" sz="1600" b="1" dirty="0">
                <a:latin typeface="Montserrat" pitchFamily="2" charset="77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>
                  <a:latin typeface="Montserrat" pitchFamily="2" charset="77"/>
                </a:rPr>
                <a:t>Applied Development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>
                  <a:latin typeface="Montserrat" pitchFamily="2" charset="77"/>
                </a:rPr>
                <a:t>Validation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>
                  <a:latin typeface="Montserrat" pitchFamily="2" charset="77"/>
                </a:rPr>
                <a:t>Workforce Integration</a:t>
              </a:r>
            </a:p>
          </p:txBody>
        </p:sp>
      </p:grp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8949A2C3-2994-A91C-62AD-C6466C129B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400" y="5492438"/>
            <a:ext cx="457200" cy="29609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6F69AE0-4FAF-5071-B93D-E2E9F5A22811}"/>
              </a:ext>
            </a:extLst>
          </p:cNvPr>
          <p:cNvSpPr/>
          <p:nvPr/>
        </p:nvSpPr>
        <p:spPr>
          <a:xfrm rot="16200000">
            <a:off x="7290285" y="3795430"/>
            <a:ext cx="1554480" cy="4572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0910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67A59-7986-F3C0-AF59-81F74BACF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7A89CCD-8E39-A844-2F4C-576C2B34E9B6}"/>
              </a:ext>
            </a:extLst>
          </p:cNvPr>
          <p:cNvSpPr/>
          <p:nvPr/>
        </p:nvSpPr>
        <p:spPr>
          <a:xfrm>
            <a:off x="0" y="6764"/>
            <a:ext cx="4943061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512B5522-C422-195F-07C4-1047F7D90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9486" y="6327324"/>
            <a:ext cx="457200" cy="2960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6E913E9-99D8-C85E-7369-D18873C16B5B}"/>
              </a:ext>
            </a:extLst>
          </p:cNvPr>
          <p:cNvSpPr txBox="1"/>
          <p:nvPr/>
        </p:nvSpPr>
        <p:spPr>
          <a:xfrm>
            <a:off x="5777948" y="1064886"/>
            <a:ext cx="5908482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spc="300" dirty="0">
                <a:latin typeface="Montserrat" pitchFamily="2" charset="77"/>
              </a:rPr>
              <a:t>TRADITIONAL &gt;&gt;&gt; INTERGRATED APPLIED MODEL</a:t>
            </a:r>
          </a:p>
          <a:p>
            <a:endParaRPr lang="en-US" sz="1600" b="1" dirty="0">
              <a:latin typeface="Montserrat" pitchFamily="2" charset="77"/>
            </a:endParaRPr>
          </a:p>
          <a:p>
            <a:r>
              <a:rPr lang="en-US" sz="1600" b="1" dirty="0">
                <a:latin typeface="Montserrat" pitchFamily="2" charset="77"/>
              </a:rPr>
              <a:t>Strategic Alignment</a:t>
            </a:r>
            <a:endParaRPr lang="en-US" sz="1600" dirty="0">
              <a:latin typeface="Montserrat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Montserrat" pitchFamily="2" charset="77"/>
              </a:rPr>
              <a:t>Industry-informed priorities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Montserrat" pitchFamily="2" charset="77"/>
              </a:rPr>
              <a:t>Research &amp; WFD aligned to demand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Montserrat" pitchFamily="2" charset="77"/>
              </a:rPr>
              <a:t>Clear pathways to application</a:t>
            </a:r>
          </a:p>
          <a:p>
            <a:endParaRPr lang="en-US" sz="1600" dirty="0">
              <a:latin typeface="Montserrat" pitchFamily="2" charset="77"/>
            </a:endParaRPr>
          </a:p>
          <a:p>
            <a:endParaRPr lang="en-US" sz="1600" dirty="0">
              <a:latin typeface="Montserrat" pitchFamily="2" charset="77"/>
            </a:endParaRPr>
          </a:p>
          <a:p>
            <a:r>
              <a:rPr lang="en-US" sz="1600" b="1" dirty="0">
                <a:latin typeface="Montserrat" pitchFamily="2" charset="77"/>
              </a:rPr>
              <a:t>Operational Integration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Montserrat" pitchFamily="2" charset="77"/>
              </a:rPr>
              <a:t>Co-location of industry + university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Montserrat" pitchFamily="2" charset="77"/>
              </a:rPr>
              <a:t>Shared advanced equipment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Montserrat" pitchFamily="2" charset="77"/>
              </a:rPr>
              <a:t>Applied validation environments (fail fast)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Montserrat" pitchFamily="2" charset="77"/>
              </a:rPr>
              <a:t>Workforce trained in context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Montserrat" pitchFamily="2" charset="77"/>
              </a:rPr>
              <a:t>Intentional cross-industry collaboration  </a:t>
            </a:r>
          </a:p>
          <a:p>
            <a:endParaRPr lang="en-US" sz="1600" b="1" dirty="0">
              <a:latin typeface="Montserrat" pitchFamily="2" charset="77"/>
            </a:endParaRPr>
          </a:p>
          <a:p>
            <a:br>
              <a:rPr lang="en-US" sz="1600" b="1" dirty="0">
                <a:latin typeface="Montserrat" pitchFamily="2" charset="77"/>
              </a:rPr>
            </a:br>
            <a:r>
              <a:rPr lang="en-US" sz="1600" b="1" dirty="0">
                <a:latin typeface="Montserrat" pitchFamily="2" charset="77"/>
              </a:rPr>
              <a:t>Economic Co-Investment</a:t>
            </a:r>
            <a:endParaRPr lang="en-US" sz="1600" dirty="0">
              <a:latin typeface="Montserrat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Montserrat" pitchFamily="2" charset="77"/>
              </a:rPr>
              <a:t>Shared infrastructure investment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Montserrat" pitchFamily="2" charset="77"/>
              </a:rPr>
              <a:t>Risk distributed across partners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Montserrat" pitchFamily="2" charset="77"/>
              </a:rPr>
              <a:t>Public-private leverage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F067F6-4440-81FE-2392-CD5988DA8B00}"/>
              </a:ext>
            </a:extLst>
          </p:cNvPr>
          <p:cNvSpPr txBox="1"/>
          <p:nvPr/>
        </p:nvSpPr>
        <p:spPr>
          <a:xfrm>
            <a:off x="262884" y="2444115"/>
            <a:ext cx="4417292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pc="300" dirty="0">
                <a:solidFill>
                  <a:schemeClr val="bg1"/>
                </a:solidFill>
                <a:latin typeface="Montserrat" pitchFamily="2" charset="77"/>
              </a:rPr>
              <a:t>PARTNERSHIP</a:t>
            </a:r>
          </a:p>
          <a:p>
            <a:pPr algn="ctr"/>
            <a:r>
              <a:rPr lang="en-US" spc="600" dirty="0">
                <a:solidFill>
                  <a:schemeClr val="bg1"/>
                </a:solidFill>
                <a:latin typeface="Montserrat" pitchFamily="2" charset="77"/>
              </a:rPr>
              <a:t>AS</a:t>
            </a:r>
            <a:r>
              <a:rPr lang="en-US" b="1" spc="600" dirty="0">
                <a:solidFill>
                  <a:schemeClr val="bg1"/>
                </a:solidFill>
                <a:latin typeface="Montserrat" pitchFamily="2" charset="77"/>
              </a:rPr>
              <a:t> </a:t>
            </a:r>
            <a:r>
              <a:rPr lang="en-US" spc="600" dirty="0">
                <a:solidFill>
                  <a:schemeClr val="bg1"/>
                </a:solidFill>
                <a:latin typeface="Montserrat" pitchFamily="2" charset="77"/>
              </a:rPr>
              <a:t>INFRASTRUCTURE</a:t>
            </a:r>
          </a:p>
          <a:p>
            <a:pPr algn="ctr"/>
            <a:endParaRPr lang="en-US" sz="1900" b="1" spc="300" dirty="0">
              <a:solidFill>
                <a:schemeClr val="bg1"/>
              </a:solidFill>
              <a:latin typeface="Montserrat" pitchFamily="2" charset="77"/>
            </a:endParaRPr>
          </a:p>
          <a:p>
            <a:pPr algn="ctr"/>
            <a:endParaRPr lang="en-US" sz="1200" spc="300" dirty="0">
              <a:solidFill>
                <a:schemeClr val="bg1"/>
              </a:solidFill>
              <a:latin typeface="Montserrat" pitchFamily="2" charset="77"/>
            </a:endParaRPr>
          </a:p>
          <a:p>
            <a:pPr algn="ctr"/>
            <a:r>
              <a:rPr lang="en-US" sz="1300" spc="300" dirty="0">
                <a:solidFill>
                  <a:schemeClr val="bg1"/>
                </a:solidFill>
                <a:latin typeface="Montserrat" pitchFamily="2" charset="77"/>
              </a:rPr>
              <a:t>FOR SPEED, RISK, &amp; SCALABILITY</a:t>
            </a:r>
          </a:p>
          <a:p>
            <a:r>
              <a:rPr lang="en-US" sz="1900" b="1" spc="300" dirty="0">
                <a:solidFill>
                  <a:schemeClr val="bg1"/>
                </a:solidFill>
                <a:latin typeface="Montserrat" pitchFamily="2" charset="77"/>
              </a:rPr>
              <a:t>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68A0CD8-AA01-82D6-0BAB-8275B3C03C23}"/>
              </a:ext>
            </a:extLst>
          </p:cNvPr>
          <p:cNvSpPr/>
          <p:nvPr/>
        </p:nvSpPr>
        <p:spPr>
          <a:xfrm>
            <a:off x="505570" y="3512156"/>
            <a:ext cx="3931920" cy="45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8004942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48573-ECE7-D8AD-AF84-0CFDD868A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C624EFA-11BF-A7FD-7942-5C245DA40DEE}"/>
              </a:ext>
            </a:extLst>
          </p:cNvPr>
          <p:cNvSpPr txBox="1">
            <a:spLocks/>
          </p:cNvSpPr>
          <p:nvPr/>
        </p:nvSpPr>
        <p:spPr>
          <a:xfrm>
            <a:off x="1524000" y="2628188"/>
            <a:ext cx="9144000" cy="1601623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 algn="ctr">
              <a:lnSpc>
                <a:spcPct val="140000"/>
              </a:lnSpc>
            </a:pPr>
            <a:r>
              <a:rPr lang="en-US" sz="5900" b="1" spc="300" dirty="0"/>
              <a:t>WHAT THIS LOOKS LIKE </a:t>
            </a:r>
          </a:p>
          <a:p>
            <a:pPr algn="ctr">
              <a:lnSpc>
                <a:spcPct val="140000"/>
              </a:lnSpc>
            </a:pPr>
            <a:r>
              <a:rPr lang="en-US" sz="5900" b="1" spc="300" dirty="0"/>
              <a:t>IN PRACTICE.</a:t>
            </a:r>
          </a:p>
          <a:p>
            <a:pPr algn="ctr">
              <a:lnSpc>
                <a:spcPct val="120000"/>
              </a:lnSpc>
            </a:pPr>
            <a:r>
              <a:rPr lang="en-US" sz="2400" spc="300" dirty="0"/>
              <a:t> </a:t>
            </a:r>
          </a:p>
        </p:txBody>
      </p:sp>
      <p:pic>
        <p:nvPicPr>
          <p:cNvPr id="3" name="Picture 2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2052F15-C537-517B-4397-42947B58E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429" y="4229811"/>
            <a:ext cx="651142" cy="42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690001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6298A-7D70-48DB-9730-C51A7A2AF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D7DACF0A-9671-22B2-54E2-FD18C1FC41E4}"/>
              </a:ext>
            </a:extLst>
          </p:cNvPr>
          <p:cNvSpPr>
            <a:spLocks/>
          </p:cNvSpPr>
          <p:nvPr/>
        </p:nvSpPr>
        <p:spPr bwMode="auto">
          <a:xfrm>
            <a:off x="3102397" y="702749"/>
            <a:ext cx="59872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en-US" sz="2400" b="1" spc="300" dirty="0">
                <a:latin typeface="Montserrat" pitchFamily="2" charset="77"/>
                <a:ea typeface="Roboto" charset="0"/>
                <a:cs typeface="Roboto" charset="0"/>
                <a:sym typeface="Bebas Neue" charset="0"/>
              </a:rPr>
              <a:t>MEMBERS &amp; COLLABORATORS </a:t>
            </a:r>
          </a:p>
        </p:txBody>
      </p:sp>
      <p:pic>
        <p:nvPicPr>
          <p:cNvPr id="5" name="Picture 2" descr="AAA Engineering &amp; Test Lab | LinkedIn">
            <a:extLst>
              <a:ext uri="{FF2B5EF4-FFF2-40B4-BE49-F238E27FC236}">
                <a16:creationId xmlns:a16="http://schemas.microsoft.com/office/drawing/2014/main" id="{A815931E-E404-0244-4EF3-380A22F0ED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209" y="3058709"/>
            <a:ext cx="822960" cy="82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111FB69C-7A06-DCA0-CB6D-61A9398CB8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0367" y="3397794"/>
            <a:ext cx="1788527" cy="397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0C2EA10-4793-9549-8859-39FD272F58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3681" y="2001248"/>
            <a:ext cx="731520" cy="731520"/>
          </a:xfrm>
          <a:prstGeom prst="rect">
            <a:avLst/>
          </a:prstGeom>
        </p:spPr>
      </p:pic>
      <p:pic>
        <p:nvPicPr>
          <p:cNvPr id="14" name="Picture 10" descr="Zeal OTM">
            <a:extLst>
              <a:ext uri="{FF2B5EF4-FFF2-40B4-BE49-F238E27FC236}">
                <a16:creationId xmlns:a16="http://schemas.microsoft.com/office/drawing/2014/main" id="{DB2DC4DD-004F-C0DB-A008-F7120139D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573" y="2590694"/>
            <a:ext cx="1097280" cy="577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6" descr="MITdesignX - MITdesignX">
            <a:extLst>
              <a:ext uri="{FF2B5EF4-FFF2-40B4-BE49-F238E27FC236}">
                <a16:creationId xmlns:a16="http://schemas.microsoft.com/office/drawing/2014/main" id="{7429FB55-3C6D-4930-7028-5B8C04E08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3166" y="7429218"/>
            <a:ext cx="939582" cy="469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Economic Development Commission of Florida's Space Coast | Brevard County">
            <a:extLst>
              <a:ext uri="{FF2B5EF4-FFF2-40B4-BE49-F238E27FC236}">
                <a16:creationId xmlns:a16="http://schemas.microsoft.com/office/drawing/2014/main" id="{E4820A3B-A153-23D9-F442-CF7C4746F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8894" y="1501510"/>
            <a:ext cx="1437588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2" descr="New World Angels Florida angel investors and venture capital for early  stage companies">
            <a:extLst>
              <a:ext uri="{FF2B5EF4-FFF2-40B4-BE49-F238E27FC236}">
                <a16:creationId xmlns:a16="http://schemas.microsoft.com/office/drawing/2014/main" id="{6C67B3BB-2FCE-BE32-63D2-FA5469A822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3138" y="1608887"/>
            <a:ext cx="2714740" cy="49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>
            <a:extLst>
              <a:ext uri="{FF2B5EF4-FFF2-40B4-BE49-F238E27FC236}">
                <a16:creationId xmlns:a16="http://schemas.microsoft.com/office/drawing/2014/main" id="{CE8A396B-FE25-B2F2-E779-05B6AB1ACA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043" y="7123039"/>
            <a:ext cx="1281505" cy="274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File:Northrop Grumman logo blue-on ...">
            <a:extLst>
              <a:ext uri="{FF2B5EF4-FFF2-40B4-BE49-F238E27FC236}">
                <a16:creationId xmlns:a16="http://schemas.microsoft.com/office/drawing/2014/main" id="{59121917-8D1A-7E70-8490-6BC13374C9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29" y="7009111"/>
            <a:ext cx="1371600" cy="466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0" descr="Small Business Consulting Corporation">
            <a:extLst>
              <a:ext uri="{FF2B5EF4-FFF2-40B4-BE49-F238E27FC236}">
                <a16:creationId xmlns:a16="http://schemas.microsoft.com/office/drawing/2014/main" id="{2BD9185F-3E86-E840-CAA1-909D45214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318" y="2319540"/>
            <a:ext cx="1737360" cy="317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lorida High Tech Corridor | Unleashing the Region's Expotential">
            <a:extLst>
              <a:ext uri="{FF2B5EF4-FFF2-40B4-BE49-F238E27FC236}">
                <a16:creationId xmlns:a16="http://schemas.microsoft.com/office/drawing/2014/main" id="{4E5F8834-AFC1-04C7-4C47-1C711F1072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936429"/>
            <a:ext cx="715407" cy="73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adence - A&amp;E CAD">
            <a:extLst>
              <a:ext uri="{FF2B5EF4-FFF2-40B4-BE49-F238E27FC236}">
                <a16:creationId xmlns:a16="http://schemas.microsoft.com/office/drawing/2014/main" id="{3520A795-5A2F-D841-D680-79DA7F3D8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907" y="7088969"/>
            <a:ext cx="1371600" cy="36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8" descr="International Microelectronics Assembly and Packaging Society (IMAPS) |  LinkedIn">
            <a:extLst>
              <a:ext uri="{FF2B5EF4-FFF2-40B4-BE49-F238E27FC236}">
                <a16:creationId xmlns:a16="http://schemas.microsoft.com/office/drawing/2014/main" id="{47A01FC3-6782-9026-C47B-C54C3DC745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821" y="3975110"/>
            <a:ext cx="662929" cy="662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Florida semiconductor engine logo">
            <a:extLst>
              <a:ext uri="{FF2B5EF4-FFF2-40B4-BE49-F238E27FC236}">
                <a16:creationId xmlns:a16="http://schemas.microsoft.com/office/drawing/2014/main" id="{745831A5-3AFA-16DC-4A9F-AD9F06482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777" y="3530522"/>
            <a:ext cx="1737188" cy="538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79BF26EE-5FA6-D394-4331-1DABB66E3D36}"/>
              </a:ext>
            </a:extLst>
          </p:cNvPr>
          <p:cNvSpPr txBox="1"/>
          <p:nvPr/>
        </p:nvSpPr>
        <p:spPr>
          <a:xfrm>
            <a:off x="955964" y="6022504"/>
            <a:ext cx="102800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spc="300" dirty="0">
                <a:solidFill>
                  <a:srgbClr val="0E0E0E"/>
                </a:solidFill>
                <a:latin typeface="Montserrat" pitchFamily="2" charset="77"/>
                <a:ea typeface="Open Sans" pitchFamily="2" charset="0"/>
                <a:cs typeface="Open Sans" pitchFamily="2" charset="0"/>
              </a:rPr>
              <a:t>MAXIMIZING PARTNERSHIPS TO SERVE THE INNOVATION ECOSYSTEM </a:t>
            </a:r>
          </a:p>
        </p:txBody>
      </p:sp>
      <p:pic>
        <p:nvPicPr>
          <p:cNvPr id="3" name="Picture 2" descr="Home - CareerSource Suncoast">
            <a:extLst>
              <a:ext uri="{FF2B5EF4-FFF2-40B4-BE49-F238E27FC236}">
                <a16:creationId xmlns:a16="http://schemas.microsoft.com/office/drawing/2014/main" id="{19EC4D35-614C-6508-740E-B709627B59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684" y="1611526"/>
            <a:ext cx="1053576" cy="386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CEO Nexus - Orlando Entrepreneurs">
            <a:extLst>
              <a:ext uri="{FF2B5EF4-FFF2-40B4-BE49-F238E27FC236}">
                <a16:creationId xmlns:a16="http://schemas.microsoft.com/office/drawing/2014/main" id="{41DDC742-34AA-325D-0EC1-A602DD3666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44" b="23710"/>
          <a:stretch/>
        </p:blipFill>
        <p:spPr bwMode="auto">
          <a:xfrm>
            <a:off x="2182079" y="2065052"/>
            <a:ext cx="914400" cy="44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6" descr="Palm Bay Chamber – Explore Palm Bay">
            <a:extLst>
              <a:ext uri="{FF2B5EF4-FFF2-40B4-BE49-F238E27FC236}">
                <a16:creationId xmlns:a16="http://schemas.microsoft.com/office/drawing/2014/main" id="{8F43C8A2-F85F-D174-A24D-69E2DE8EF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647" y="3247122"/>
            <a:ext cx="914400" cy="489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2" descr="Groundswell Startups - Melbourne, FL">
            <a:extLst>
              <a:ext uri="{FF2B5EF4-FFF2-40B4-BE49-F238E27FC236}">
                <a16:creationId xmlns:a16="http://schemas.microsoft.com/office/drawing/2014/main" id="{EC783A43-A8F4-A47C-D301-E91A67688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9031" y="3362873"/>
            <a:ext cx="1371600" cy="379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4" descr="weVENTURE - Brevard County Florida Business Directory">
            <a:extLst>
              <a:ext uri="{FF2B5EF4-FFF2-40B4-BE49-F238E27FC236}">
                <a16:creationId xmlns:a16="http://schemas.microsoft.com/office/drawing/2014/main" id="{9FE95EF1-6231-C1E1-341C-CEA2F22AAA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76" b="20502"/>
          <a:stretch/>
        </p:blipFill>
        <p:spPr bwMode="auto">
          <a:xfrm>
            <a:off x="4574630" y="4793112"/>
            <a:ext cx="1180964" cy="381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Home - FloridaMakes">
            <a:extLst>
              <a:ext uri="{FF2B5EF4-FFF2-40B4-BE49-F238E27FC236}">
                <a16:creationId xmlns:a16="http://schemas.microsoft.com/office/drawing/2014/main" id="{B6D2ECFE-6F03-BD53-EA30-1D38F77ADD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7498" y="2985650"/>
            <a:ext cx="1459621" cy="54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2" descr="Maynard Nexsen | Attorneys">
            <a:extLst>
              <a:ext uri="{FF2B5EF4-FFF2-40B4-BE49-F238E27FC236}">
                <a16:creationId xmlns:a16="http://schemas.microsoft.com/office/drawing/2014/main" id="{773FA4FD-8458-45A5-002D-D70389A50E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188" y="4657603"/>
            <a:ext cx="1825930" cy="69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Seika Machinery, Inc's Michelle Ogihara ...">
            <a:extLst>
              <a:ext uri="{FF2B5EF4-FFF2-40B4-BE49-F238E27FC236}">
                <a16:creationId xmlns:a16="http://schemas.microsoft.com/office/drawing/2014/main" id="{1667C012-8188-B0CA-9F1A-F6824157BC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0369" y="4050016"/>
            <a:ext cx="1737188" cy="50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2" descr="Safesky USA">
            <a:extLst>
              <a:ext uri="{FF2B5EF4-FFF2-40B4-BE49-F238E27FC236}">
                <a16:creationId xmlns:a16="http://schemas.microsoft.com/office/drawing/2014/main" id="{7664D530-A636-4452-D8E5-282A3DCA5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1276" y="2628399"/>
            <a:ext cx="1188720" cy="425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4" descr="Larsen Motorsports">
            <a:extLst>
              <a:ext uri="{FF2B5EF4-FFF2-40B4-BE49-F238E27FC236}">
                <a16:creationId xmlns:a16="http://schemas.microsoft.com/office/drawing/2014/main" id="{1BB66480-9BA3-CC53-1664-38FC0F231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8035" y="2787845"/>
            <a:ext cx="1005840" cy="474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>
            <a:extLst>
              <a:ext uri="{FF2B5EF4-FFF2-40B4-BE49-F238E27FC236}">
                <a16:creationId xmlns:a16="http://schemas.microsoft.com/office/drawing/2014/main" id="{A2FBCC65-2174-6119-F6CD-0D97DD56BF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961" y="3996183"/>
            <a:ext cx="822960" cy="500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2" descr="Matrix Composites - Aerospace Design">
            <a:extLst>
              <a:ext uri="{FF2B5EF4-FFF2-40B4-BE49-F238E27FC236}">
                <a16:creationId xmlns:a16="http://schemas.microsoft.com/office/drawing/2014/main" id="{C7197F12-5D55-2655-B6D0-880F61E2F8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777" y="7107281"/>
            <a:ext cx="1373144" cy="483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2">
            <a:extLst>
              <a:ext uri="{FF2B5EF4-FFF2-40B4-BE49-F238E27FC236}">
                <a16:creationId xmlns:a16="http://schemas.microsoft.com/office/drawing/2014/main" id="{31D169C6-2AE6-9C82-715E-748175218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8216" y="7104886"/>
            <a:ext cx="1326448" cy="165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72" descr="Zel Technologies LLC: Culture | LinkedIn">
            <a:extLst>
              <a:ext uri="{FF2B5EF4-FFF2-40B4-BE49-F238E27FC236}">
                <a16:creationId xmlns:a16="http://schemas.microsoft.com/office/drawing/2014/main" id="{3840C1E6-6DD4-B474-C7F6-DD4AB36F59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32" b="32164"/>
          <a:stretch/>
        </p:blipFill>
        <p:spPr bwMode="auto">
          <a:xfrm>
            <a:off x="3191856" y="7132552"/>
            <a:ext cx="1236169" cy="40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F8F3EBB5-3403-7773-426D-578553B9F3A7}"/>
              </a:ext>
            </a:extLst>
          </p:cNvPr>
          <p:cNvGrpSpPr/>
          <p:nvPr/>
        </p:nvGrpSpPr>
        <p:grpSpPr>
          <a:xfrm>
            <a:off x="10482977" y="6968916"/>
            <a:ext cx="1373144" cy="329990"/>
            <a:chOff x="7421336" y="6226777"/>
            <a:chExt cx="1565226" cy="374260"/>
          </a:xfrm>
        </p:grpSpPr>
        <p:pic>
          <p:nvPicPr>
            <p:cNvPr id="41" name="Picture 40" descr="A blue square with white dots&#10;&#10;AI-generated content may be incorrect.">
              <a:extLst>
                <a:ext uri="{FF2B5EF4-FFF2-40B4-BE49-F238E27FC236}">
                  <a16:creationId xmlns:a16="http://schemas.microsoft.com/office/drawing/2014/main" id="{C8206ABC-C719-28BA-4EAE-6A90CE337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/>
            <a:srcRect t="42918" r="9850"/>
            <a:stretch/>
          </p:blipFill>
          <p:spPr>
            <a:xfrm>
              <a:off x="7421336" y="6226777"/>
              <a:ext cx="1565226" cy="374260"/>
            </a:xfrm>
            <a:prstGeom prst="rect">
              <a:avLst/>
            </a:prstGeom>
          </p:spPr>
        </p:pic>
        <p:pic>
          <p:nvPicPr>
            <p:cNvPr id="42" name="Picture 76" descr="Shapes Precision Manufacturing Logo">
              <a:extLst>
                <a:ext uri="{FF2B5EF4-FFF2-40B4-BE49-F238E27FC236}">
                  <a16:creationId xmlns:a16="http://schemas.microsoft.com/office/drawing/2014/main" id="{2D628EBC-5468-CA34-1F8A-DAC70E64FA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0654" y="6284899"/>
              <a:ext cx="1376052" cy="269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3" name="Picture 4" descr="Sidus Space, Inc. (SIDU)">
            <a:extLst>
              <a:ext uri="{FF2B5EF4-FFF2-40B4-BE49-F238E27FC236}">
                <a16:creationId xmlns:a16="http://schemas.microsoft.com/office/drawing/2014/main" id="{9D7EABC7-C171-5DF4-BD27-D7C7B1DFFC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2014" y="7635043"/>
            <a:ext cx="1554480" cy="559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10" descr="Alluvionic Inc. | LinkedIn">
            <a:extLst>
              <a:ext uri="{FF2B5EF4-FFF2-40B4-BE49-F238E27FC236}">
                <a16:creationId xmlns:a16="http://schemas.microsoft.com/office/drawing/2014/main" id="{19392E4C-0378-1820-D122-841B046823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52" b="27812"/>
          <a:stretch/>
        </p:blipFill>
        <p:spPr bwMode="auto">
          <a:xfrm>
            <a:off x="804053" y="7531037"/>
            <a:ext cx="1645920" cy="68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8" descr="Brand Center | Space Florida">
            <a:extLst>
              <a:ext uri="{FF2B5EF4-FFF2-40B4-BE49-F238E27FC236}">
                <a16:creationId xmlns:a16="http://schemas.microsoft.com/office/drawing/2014/main" id="{CE96DB8A-955C-0C96-B555-AB030DA38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154" y="7708750"/>
            <a:ext cx="2179239" cy="365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 descr="Sigma Labs">
            <a:extLst>
              <a:ext uri="{FF2B5EF4-FFF2-40B4-BE49-F238E27FC236}">
                <a16:creationId xmlns:a16="http://schemas.microsoft.com/office/drawing/2014/main" id="{A4B56DAD-C726-E52A-2E51-D13E0151E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9100" y="8221524"/>
            <a:ext cx="1713236" cy="534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58" descr="Project Management and Process ...">
            <a:extLst>
              <a:ext uri="{FF2B5EF4-FFF2-40B4-BE49-F238E27FC236}">
                <a16:creationId xmlns:a16="http://schemas.microsoft.com/office/drawing/2014/main" id="{BB18E32B-EE96-B239-B22A-BE26A06F73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436" y="7540452"/>
            <a:ext cx="1097280" cy="329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bout Us – Women in Defense Space Coast Chapter">
            <a:extLst>
              <a:ext uri="{FF2B5EF4-FFF2-40B4-BE49-F238E27FC236}">
                <a16:creationId xmlns:a16="http://schemas.microsoft.com/office/drawing/2014/main" id="{E59941C0-9FCD-0AE3-7031-1F59293AD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7130" y="4013181"/>
            <a:ext cx="834817" cy="834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ir Force Research Laboratory">
            <a:extLst>
              <a:ext uri="{FF2B5EF4-FFF2-40B4-BE49-F238E27FC236}">
                <a16:creationId xmlns:a16="http://schemas.microsoft.com/office/drawing/2014/main" id="{AF54FC22-3207-36BD-85B2-2BEE0AC60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2675" y="8314777"/>
            <a:ext cx="1508922" cy="32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31B32AB-0761-20E4-7E9E-529A67646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138" y="8299121"/>
            <a:ext cx="1471698" cy="408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EE3E61C-36F8-BF15-6ECB-EA84560572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258" y="8839619"/>
            <a:ext cx="1308803" cy="487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6" descr="SpaceTEC® Logo Use and Applications – SpaceTEC® – National Science  Foundation's Center for Aerospace Technical Education">
            <a:extLst>
              <a:ext uri="{FF2B5EF4-FFF2-40B4-BE49-F238E27FC236}">
                <a16:creationId xmlns:a16="http://schemas.microsoft.com/office/drawing/2014/main" id="{5726773E-A842-C2CE-5B8B-4D28F71D3A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5779" y="8126711"/>
            <a:ext cx="1480470" cy="592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Lockheed Martin logo transparent PNG ...">
            <a:extLst>
              <a:ext uri="{FF2B5EF4-FFF2-40B4-BE49-F238E27FC236}">
                <a16:creationId xmlns:a16="http://schemas.microsoft.com/office/drawing/2014/main" id="{4A8D76B5-7512-FB40-C661-48F1713C7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678" y="8219298"/>
            <a:ext cx="2101420" cy="570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3A408D31-83CD-4936-FD5A-A87E6A0E9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4009" y="9087211"/>
            <a:ext cx="1669219" cy="605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NASA brings back its iconic “worm” logo to mark return of human spaceflight  - Ars Technica">
            <a:extLst>
              <a:ext uri="{FF2B5EF4-FFF2-40B4-BE49-F238E27FC236}">
                <a16:creationId xmlns:a16="http://schemas.microsoft.com/office/drawing/2014/main" id="{72A72F01-1AB0-D088-8B0E-59853349F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373" y="8389518"/>
            <a:ext cx="1800404" cy="900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B9F33A8B-4F57-7128-6736-DC36A7D7E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29" y="8886493"/>
            <a:ext cx="2336954" cy="392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>
            <a:extLst>
              <a:ext uri="{FF2B5EF4-FFF2-40B4-BE49-F238E27FC236}">
                <a16:creationId xmlns:a16="http://schemas.microsoft.com/office/drawing/2014/main" id="{721FFEE1-7646-B339-E225-E2FF78A19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1021" y="8924485"/>
            <a:ext cx="1920979" cy="36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255AD3-8899-E041-3B96-9098841B4F97}"/>
              </a:ext>
            </a:extLst>
          </p:cNvPr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3718675" y="9431695"/>
            <a:ext cx="709350" cy="520963"/>
          </a:xfrm>
          <a:prstGeom prst="rect">
            <a:avLst/>
          </a:prstGeom>
        </p:spPr>
      </p:pic>
      <p:pic>
        <p:nvPicPr>
          <p:cNvPr id="1044" name="Picture 20">
            <a:extLst>
              <a:ext uri="{FF2B5EF4-FFF2-40B4-BE49-F238E27FC236}">
                <a16:creationId xmlns:a16="http://schemas.microsoft.com/office/drawing/2014/main" id="{71932AFC-49BE-D15F-D03D-12B3D7FBD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675" y="9508176"/>
            <a:ext cx="1713236" cy="27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Aeronix | LinkedIn">
            <a:extLst>
              <a:ext uri="{FF2B5EF4-FFF2-40B4-BE49-F238E27FC236}">
                <a16:creationId xmlns:a16="http://schemas.microsoft.com/office/drawing/2014/main" id="{DB461896-86D5-467E-9B29-AC652AAE5A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37" b="19755"/>
          <a:stretch/>
        </p:blipFill>
        <p:spPr bwMode="auto">
          <a:xfrm>
            <a:off x="8918846" y="9182473"/>
            <a:ext cx="1182403" cy="651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Jaycon - Product Design and ...">
            <a:extLst>
              <a:ext uri="{FF2B5EF4-FFF2-40B4-BE49-F238E27FC236}">
                <a16:creationId xmlns:a16="http://schemas.microsoft.com/office/drawing/2014/main" id="{A1E0818E-B4AC-E844-5945-54A3FFD67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648" y="9398018"/>
            <a:ext cx="1911446" cy="554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Kraetonics Logo">
            <a:extLst>
              <a:ext uri="{FF2B5EF4-FFF2-40B4-BE49-F238E27FC236}">
                <a16:creationId xmlns:a16="http://schemas.microsoft.com/office/drawing/2014/main" id="{EFCFED47-63C8-419C-8097-735AF34740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4147" y="9352489"/>
            <a:ext cx="1373145" cy="712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E2E1E472-B970-3D99-D869-27E0733435BA}"/>
              </a:ext>
            </a:extLst>
          </p:cNvPr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11469486" y="6327324"/>
            <a:ext cx="457200" cy="296099"/>
          </a:xfrm>
          <a:prstGeom prst="rect">
            <a:avLst/>
          </a:prstGeom>
        </p:spPr>
      </p:pic>
      <p:pic>
        <p:nvPicPr>
          <p:cNvPr id="13" name="Picture 4" descr="Dassault Falcon Jet Corp. Aircraft for Sale | AircraftExchange">
            <a:extLst>
              <a:ext uri="{FF2B5EF4-FFF2-40B4-BE49-F238E27FC236}">
                <a16:creationId xmlns:a16="http://schemas.microsoft.com/office/drawing/2014/main" id="{1E06AFDF-A6B4-7F07-6FDB-C3AF3111F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665" y="1547257"/>
            <a:ext cx="1596719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Home">
            <a:extLst>
              <a:ext uri="{FF2B5EF4-FFF2-40B4-BE49-F238E27FC236}">
                <a16:creationId xmlns:a16="http://schemas.microsoft.com/office/drawing/2014/main" id="{5E7992C6-30E3-11B7-8F9F-A28627816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355" y="4951470"/>
            <a:ext cx="1335676" cy="42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D540A37-142B-E1EC-5817-830796B9A428}"/>
              </a:ext>
            </a:extLst>
          </p:cNvPr>
          <p:cNvPicPr>
            <a:picLocks noChangeAspect="1"/>
          </p:cNvPicPr>
          <p:nvPr/>
        </p:nvPicPr>
        <p:blipFill>
          <a:blip r:embed="rId56"/>
          <a:srcRect t="26791" b="42972"/>
          <a:stretch>
            <a:fillRect/>
          </a:stretch>
        </p:blipFill>
        <p:spPr>
          <a:xfrm>
            <a:off x="2879006" y="5093698"/>
            <a:ext cx="1650800" cy="499161"/>
          </a:xfrm>
          <a:prstGeom prst="rect">
            <a:avLst/>
          </a:prstGeom>
        </p:spPr>
      </p:pic>
      <p:pic>
        <p:nvPicPr>
          <p:cNvPr id="1038" name="Picture 14" descr="NUAIR | Enabling the Next Generation of Aviation">
            <a:extLst>
              <a:ext uri="{FF2B5EF4-FFF2-40B4-BE49-F238E27FC236}">
                <a16:creationId xmlns:a16="http://schemas.microsoft.com/office/drawing/2014/main" id="{FA028BC9-6275-5971-A998-7CB0C6CE5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9870" y="4686424"/>
            <a:ext cx="834550" cy="531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16" descr="US Commercial Service">
            <a:extLst>
              <a:ext uri="{FF2B5EF4-FFF2-40B4-BE49-F238E27FC236}">
                <a16:creationId xmlns:a16="http://schemas.microsoft.com/office/drawing/2014/main" id="{4EB5D986-CEDB-0DBC-410A-CC67E91E74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3" t="25023" r="18191" b="23881"/>
          <a:stretch>
            <a:fillRect/>
          </a:stretch>
        </p:blipFill>
        <p:spPr bwMode="auto">
          <a:xfrm>
            <a:off x="2598272" y="4083863"/>
            <a:ext cx="1441167" cy="679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8" descr="Accelerator | Seraphim Space Accelerator">
            <a:extLst>
              <a:ext uri="{FF2B5EF4-FFF2-40B4-BE49-F238E27FC236}">
                <a16:creationId xmlns:a16="http://schemas.microsoft.com/office/drawing/2014/main" id="{6A404E28-9E5F-7BA1-C3F9-BE201DDA5F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5399" y="8007814"/>
            <a:ext cx="1554480" cy="428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5A63F8F0-8D1B-A82C-9AB4-895166E8D510}"/>
              </a:ext>
            </a:extLst>
          </p:cNvPr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>
            <a:off x="653298" y="2670348"/>
            <a:ext cx="1677497" cy="315487"/>
          </a:xfrm>
          <a:prstGeom prst="rect">
            <a:avLst/>
          </a:prstGeom>
        </p:spPr>
      </p:pic>
      <p:pic>
        <p:nvPicPr>
          <p:cNvPr id="9" name="Picture 2" descr="Floridajobs - FloridaJobs.org">
            <a:extLst>
              <a:ext uri="{FF2B5EF4-FFF2-40B4-BE49-F238E27FC236}">
                <a16:creationId xmlns:a16="http://schemas.microsoft.com/office/drawing/2014/main" id="{91509DE4-17DB-CADF-5CB8-C4D724515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0196" y="2132035"/>
            <a:ext cx="2539075" cy="317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ENTERPRISE FLORIDA, INC">
            <a:extLst>
              <a:ext uri="{FF2B5EF4-FFF2-40B4-BE49-F238E27FC236}">
                <a16:creationId xmlns:a16="http://schemas.microsoft.com/office/drawing/2014/main" id="{C0209754-C76D-D7EC-B4AB-4A6BF30AB4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869" y="5110699"/>
            <a:ext cx="1389386" cy="389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2177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A61FDF-4D2A-55B0-26D7-AF3A8E0E8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53">
            <a:extLst>
              <a:ext uri="{FF2B5EF4-FFF2-40B4-BE49-F238E27FC236}">
                <a16:creationId xmlns:a16="http://schemas.microsoft.com/office/drawing/2014/main" id="{185FD43A-2CC1-DF9A-6747-4CF017590F76}"/>
              </a:ext>
            </a:extLst>
          </p:cNvPr>
          <p:cNvSpPr txBox="1"/>
          <p:nvPr/>
        </p:nvSpPr>
        <p:spPr>
          <a:xfrm>
            <a:off x="739504" y="2444115"/>
            <a:ext cx="3144269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300" dirty="0">
                <a:latin typeface="Montserrat" pitchFamily="2" charset="77"/>
              </a:rPr>
              <a:t>EQUIPMENT &amp; TECHNOLOGY OVERVIEW </a:t>
            </a:r>
          </a:p>
          <a:p>
            <a:endParaRPr lang="en-US" spc="300" dirty="0">
              <a:latin typeface="Montserrat" pitchFamily="2" charset="77"/>
            </a:endParaRPr>
          </a:p>
          <a:p>
            <a:r>
              <a:rPr lang="en-US" sz="1600" spc="300" dirty="0">
                <a:latin typeface="Montserrat" pitchFamily="2" charset="77"/>
              </a:rPr>
              <a:t>PROOF OF CONCEPT CASE STUDIES </a:t>
            </a:r>
          </a:p>
        </p:txBody>
      </p:sp>
      <p:pic>
        <p:nvPicPr>
          <p:cNvPr id="15" name="Picture 1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ABB88040-9A28-6B30-B618-7A7C45567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9486" y="6327324"/>
            <a:ext cx="457200" cy="296099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573FD895-A4C5-AD7E-1B4B-4F38BE2F2381}"/>
              </a:ext>
            </a:extLst>
          </p:cNvPr>
          <p:cNvSpPr/>
          <p:nvPr/>
        </p:nvSpPr>
        <p:spPr>
          <a:xfrm rot="16200000">
            <a:off x="2530538" y="3406140"/>
            <a:ext cx="3383280" cy="4572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127907F-D219-1C83-EFB2-80E538826558}"/>
              </a:ext>
            </a:extLst>
          </p:cNvPr>
          <p:cNvGrpSpPr/>
          <p:nvPr/>
        </p:nvGrpSpPr>
        <p:grpSpPr>
          <a:xfrm>
            <a:off x="5273211" y="594438"/>
            <a:ext cx="6949440" cy="5538654"/>
            <a:chOff x="4888197" y="582113"/>
            <a:chExt cx="6949440" cy="553865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32E85D5-FA9A-EB6A-339F-24569CDD861E}"/>
                </a:ext>
              </a:extLst>
            </p:cNvPr>
            <p:cNvSpPr txBox="1"/>
            <p:nvPr/>
          </p:nvSpPr>
          <p:spPr>
            <a:xfrm>
              <a:off x="4888197" y="2138509"/>
              <a:ext cx="6379155" cy="6848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300"/>
                </a:spcAft>
                <a:buNone/>
              </a:pPr>
              <a:r>
                <a:rPr lang="en-US" sz="1200" b="1" dirty="0">
                  <a:latin typeface="Montserrat" pitchFamily="2" charset="77"/>
                  <a:ea typeface="Open Sans" pitchFamily="2" charset="0"/>
                  <a:cs typeface="Open Sans" pitchFamily="2" charset="0"/>
                </a:rPr>
                <a:t>DIGITAL ECOSYSTEM </a:t>
              </a:r>
            </a:p>
            <a:p>
              <a:pPr>
                <a:spcAft>
                  <a:spcPts val="600"/>
                </a:spcAft>
              </a:pPr>
              <a:r>
                <a:rPr lang="en-US" sz="1200" dirty="0">
                  <a:latin typeface="Montserrat" pitchFamily="2" charset="77"/>
                  <a:ea typeface="Open Sans" pitchFamily="2" charset="0"/>
                  <a:cs typeface="Open Sans" pitchFamily="2" charset="0"/>
                </a:rPr>
                <a:t>High performance computing, motion tracking cameras, VR headsets, 3D scanners, digital engineering software 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6811C6D-BABE-4798-BBEB-952A34D58A9E}"/>
                </a:ext>
              </a:extLst>
            </p:cNvPr>
            <p:cNvSpPr txBox="1"/>
            <p:nvPr/>
          </p:nvSpPr>
          <p:spPr>
            <a:xfrm>
              <a:off x="4888197" y="3009039"/>
              <a:ext cx="6653475" cy="6848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300"/>
                </a:spcAft>
                <a:buNone/>
              </a:pPr>
              <a:r>
                <a:rPr lang="en-US" sz="1200" b="1" dirty="0">
                  <a:latin typeface="Montserrat" pitchFamily="2" charset="77"/>
                  <a:ea typeface="Open Sans" pitchFamily="2" charset="0"/>
                  <a:cs typeface="Open Sans" pitchFamily="2" charset="0"/>
                </a:rPr>
                <a:t>FREE FLIGHT AUTONOMOUS SYSTEMS TESTING</a:t>
              </a:r>
            </a:p>
            <a:p>
              <a:pPr>
                <a:spcAft>
                  <a:spcPts val="600"/>
                </a:spcAft>
              </a:pPr>
              <a:r>
                <a:rPr lang="en-US" sz="1200" dirty="0">
                  <a:latin typeface="Montserrat" pitchFamily="2" charset="77"/>
                  <a:ea typeface="Open Sans" pitchFamily="2" charset="0"/>
                  <a:cs typeface="Open Sans" pitchFamily="2" charset="0"/>
                </a:rPr>
                <a:t>Indoor drone arena with motion capture and weather simulator (Equipment highlight: </a:t>
              </a:r>
              <a:r>
                <a:rPr lang="en-US" sz="1200" dirty="0" err="1">
                  <a:latin typeface="Montserrat" pitchFamily="2" charset="77"/>
                  <a:ea typeface="Open Sans" pitchFamily="2" charset="0"/>
                  <a:cs typeface="Open Sans" pitchFamily="2" charset="0"/>
                </a:rPr>
                <a:t>Windshapr</a:t>
              </a:r>
              <a:r>
                <a:rPr lang="en-US" sz="1200" dirty="0">
                  <a:latin typeface="Montserrat" pitchFamily="2" charset="77"/>
                  <a:ea typeface="Open Sans" pitchFamily="2" charset="0"/>
                  <a:cs typeface="Open Sans" pitchFamily="2" charset="0"/>
                </a:rPr>
                <a:t>) 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F807AB3-300C-FEC8-0828-65F1C03496ED}"/>
                </a:ext>
              </a:extLst>
            </p:cNvPr>
            <p:cNvSpPr txBox="1"/>
            <p:nvPr/>
          </p:nvSpPr>
          <p:spPr>
            <a:xfrm>
              <a:off x="4888197" y="582113"/>
              <a:ext cx="6309189" cy="6848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300"/>
                </a:spcAft>
                <a:buNone/>
              </a:pPr>
              <a:r>
                <a:rPr lang="en-US" sz="1200" b="1" dirty="0">
                  <a:latin typeface="Montserrat" pitchFamily="2" charset="77"/>
                  <a:ea typeface="Open Sans" pitchFamily="2" charset="0"/>
                  <a:cs typeface="Open Sans" pitchFamily="2" charset="0"/>
                </a:rPr>
                <a:t>ADDITIVE &amp; 3D PRINTING </a:t>
              </a:r>
            </a:p>
            <a:p>
              <a:pPr>
                <a:spcAft>
                  <a:spcPts val="600"/>
                </a:spcAft>
              </a:pPr>
              <a:r>
                <a:rPr lang="en-US" sz="1200" dirty="0">
                  <a:latin typeface="Montserrat" pitchFamily="2" charset="77"/>
                  <a:ea typeface="Open Sans" pitchFamily="2" charset="0"/>
                  <a:cs typeface="Open Sans" pitchFamily="2" charset="0"/>
                </a:rPr>
                <a:t>Metals, plastics, SLS, Resin, fiber infused, FDM (Equipment highlight: EOS M290, </a:t>
              </a:r>
              <a:r>
                <a:rPr lang="en-US" sz="1200" dirty="0" err="1">
                  <a:latin typeface="Montserrat" pitchFamily="2" charset="77"/>
                  <a:ea typeface="Open Sans" pitchFamily="2" charset="0"/>
                  <a:cs typeface="Open Sans" pitchFamily="2" charset="0"/>
                </a:rPr>
                <a:t>Nicon</a:t>
              </a:r>
              <a:r>
                <a:rPr lang="en-US" sz="1200" dirty="0">
                  <a:latin typeface="Montserrat" pitchFamily="2" charset="77"/>
                  <a:ea typeface="Open Sans" pitchFamily="2" charset="0"/>
                  <a:cs typeface="Open Sans" pitchFamily="2" charset="0"/>
                </a:rPr>
                <a:t> SLM, </a:t>
              </a:r>
              <a:r>
                <a:rPr lang="en-US" sz="1200" dirty="0" err="1">
                  <a:latin typeface="Montserrat" pitchFamily="2" charset="77"/>
                  <a:ea typeface="Open Sans" pitchFamily="2" charset="0"/>
                  <a:cs typeface="Open Sans" pitchFamily="2" charset="0"/>
                </a:rPr>
                <a:t>Formlabs</a:t>
              </a:r>
              <a:r>
                <a:rPr lang="en-US" sz="1200" dirty="0">
                  <a:latin typeface="Montserrat" pitchFamily="2" charset="77"/>
                  <a:ea typeface="Open Sans" pitchFamily="2" charset="0"/>
                  <a:cs typeface="Open Sans" pitchFamily="2" charset="0"/>
                </a:rPr>
                <a:t>, </a:t>
              </a:r>
              <a:r>
                <a:rPr lang="en-US" sz="1200" dirty="0" err="1">
                  <a:latin typeface="Montserrat" pitchFamily="2" charset="77"/>
                  <a:ea typeface="Open Sans" pitchFamily="2" charset="0"/>
                  <a:cs typeface="Open Sans" pitchFamily="2" charset="0"/>
                </a:rPr>
                <a:t>Intimsys</a:t>
              </a:r>
              <a:r>
                <a:rPr lang="en-US" sz="1200" dirty="0">
                  <a:latin typeface="Montserrat" pitchFamily="2" charset="77"/>
                  <a:ea typeface="Open Sans" pitchFamily="2" charset="0"/>
                  <a:cs typeface="Open Sans" pitchFamily="2" charset="0"/>
                </a:rPr>
                <a:t>, Bamboo, </a:t>
              </a:r>
              <a:r>
                <a:rPr lang="en-US" sz="1200" dirty="0" err="1">
                  <a:latin typeface="Montserrat" pitchFamily="2" charset="77"/>
                  <a:ea typeface="Open Sans" pitchFamily="2" charset="0"/>
                  <a:cs typeface="Open Sans" pitchFamily="2" charset="0"/>
                </a:rPr>
                <a:t>Markforged</a:t>
              </a:r>
              <a:r>
                <a:rPr lang="en-US" sz="1200" dirty="0">
                  <a:latin typeface="Montserrat" pitchFamily="2" charset="77"/>
                  <a:ea typeface="Open Sans" pitchFamily="2" charset="0"/>
                  <a:cs typeface="Open Sans" pitchFamily="2" charset="0"/>
                </a:rPr>
                <a:t>)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9005A87-DD4F-1F3A-D595-0094B2B2A4AD}"/>
                </a:ext>
              </a:extLst>
            </p:cNvPr>
            <p:cNvSpPr txBox="1"/>
            <p:nvPr/>
          </p:nvSpPr>
          <p:spPr>
            <a:xfrm>
              <a:off x="4888197" y="1452644"/>
              <a:ext cx="6949440" cy="5001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300"/>
                </a:spcAft>
                <a:buNone/>
              </a:pPr>
              <a:r>
                <a:rPr lang="en-US" sz="1200" b="1" dirty="0">
                  <a:latin typeface="Montserrat" pitchFamily="2" charset="77"/>
                  <a:ea typeface="Open Sans" pitchFamily="2" charset="0"/>
                  <a:cs typeface="Open Sans" pitchFamily="2" charset="0"/>
                </a:rPr>
                <a:t>ELECTRONICS </a:t>
              </a:r>
            </a:p>
            <a:p>
              <a:pPr>
                <a:spcAft>
                  <a:spcPts val="600"/>
                </a:spcAft>
              </a:pPr>
              <a:r>
                <a:rPr lang="en-US" sz="1200" dirty="0">
                  <a:latin typeface="Montserrat" pitchFamily="2" charset="77"/>
                  <a:ea typeface="Open Sans" pitchFamily="2" charset="0"/>
                  <a:cs typeface="Open Sans" pitchFamily="2" charset="0"/>
                </a:rPr>
                <a:t>Prototyping, test, and validation (Equipment highlight: </a:t>
              </a:r>
              <a:r>
                <a:rPr lang="en-US" sz="1200" b="1" dirty="0" err="1">
                  <a:latin typeface="Montserrat" pitchFamily="2" charset="77"/>
                  <a:ea typeface="Open Sans" pitchFamily="2" charset="0"/>
                  <a:cs typeface="Open Sans" pitchFamily="2" charset="0"/>
                </a:rPr>
                <a:t>nScrypt</a:t>
              </a:r>
              <a:r>
                <a:rPr lang="en-US" sz="1200" b="1" dirty="0">
                  <a:latin typeface="Montserrat" pitchFamily="2" charset="77"/>
                  <a:ea typeface="Open Sans" pitchFamily="2" charset="0"/>
                  <a:cs typeface="Open Sans" pitchFamily="2" charset="0"/>
                </a:rPr>
                <a:t>)</a:t>
              </a:r>
              <a:r>
                <a:rPr lang="en-US" sz="1200" dirty="0">
                  <a:latin typeface="Montserrat" pitchFamily="2" charset="77"/>
                  <a:ea typeface="Open Sans" pitchFamily="2" charset="0"/>
                  <a:cs typeface="Open Sans" pitchFamily="2" charset="0"/>
                </a:rPr>
                <a:t> </a:t>
              </a: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E2D9C4E-01BE-D8F1-25A4-2396DD1F5725}"/>
                </a:ext>
              </a:extLst>
            </p:cNvPr>
            <p:cNvSpPr txBox="1"/>
            <p:nvPr/>
          </p:nvSpPr>
          <p:spPr>
            <a:xfrm>
              <a:off x="4888197" y="3879569"/>
              <a:ext cx="6700791" cy="8694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300"/>
                </a:spcAft>
                <a:buNone/>
              </a:pPr>
              <a:r>
                <a:rPr lang="en-US" sz="1200" b="1" dirty="0">
                  <a:latin typeface="Montserrat" pitchFamily="2" charset="77"/>
                  <a:ea typeface="Open Sans" pitchFamily="2" charset="0"/>
                  <a:cs typeface="Open Sans" pitchFamily="2" charset="0"/>
                </a:rPr>
                <a:t>COMPOSITES &amp; ADVANCED MATERIALS*</a:t>
              </a:r>
            </a:p>
            <a:p>
              <a:pPr>
                <a:spcAft>
                  <a:spcPts val="600"/>
                </a:spcAft>
              </a:pPr>
              <a:r>
                <a:rPr lang="en-US" sz="1200" dirty="0">
                  <a:latin typeface="Montserrat" pitchFamily="2" charset="77"/>
                  <a:ea typeface="Open Sans" pitchFamily="2" charset="0"/>
                  <a:cs typeface="Open Sans" pitchFamily="2" charset="0"/>
                </a:rPr>
                <a:t>Comprehensive lab for material prep, manufacturing, post processing, and testing (Equipment highlights: Marrietta NDT-FPS, TEM, AFM, </a:t>
              </a:r>
              <a:r>
                <a:rPr lang="en-US" sz="1200" b="1" dirty="0">
                  <a:latin typeface="Montserrat" pitchFamily="2" charset="77"/>
                  <a:ea typeface="Open Sans" pitchFamily="2" charset="0"/>
                  <a:cs typeface="Open Sans" pitchFamily="2" charset="0"/>
                </a:rPr>
                <a:t>Bruker Poseidon X4 Micro CT</a:t>
              </a:r>
              <a:r>
                <a:rPr lang="en-US" sz="1200" dirty="0">
                  <a:latin typeface="Montserrat" pitchFamily="2" charset="77"/>
                  <a:ea typeface="Open Sans" pitchFamily="2" charset="0"/>
                  <a:cs typeface="Open Sans" pitchFamily="2" charset="0"/>
                </a:rPr>
                <a:t>, Empire ERGO 3648, Eastman S135, ASC </a:t>
              </a:r>
              <a:r>
                <a:rPr lang="en-US" sz="1200" dirty="0" err="1">
                  <a:latin typeface="Montserrat" pitchFamily="2" charset="77"/>
                  <a:ea typeface="Open Sans" pitchFamily="2" charset="0"/>
                  <a:cs typeface="Open Sans" pitchFamily="2" charset="0"/>
                </a:rPr>
                <a:t>Econoclave</a:t>
              </a:r>
              <a:r>
                <a:rPr lang="en-US" sz="1200" dirty="0">
                  <a:latin typeface="Montserrat" pitchFamily="2" charset="77"/>
                  <a:ea typeface="Open Sans" pitchFamily="2" charset="0"/>
                  <a:cs typeface="Open Sans" pitchFamily="2" charset="0"/>
                </a:rPr>
                <a:t>, ASC Walk in Oven 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2C5CE26-FDFF-3144-3F83-C9F1901CCF76}"/>
                </a:ext>
              </a:extLst>
            </p:cNvPr>
            <p:cNvSpPr txBox="1"/>
            <p:nvPr/>
          </p:nvSpPr>
          <p:spPr>
            <a:xfrm>
              <a:off x="4888197" y="4934765"/>
              <a:ext cx="6949440" cy="5001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300"/>
                </a:spcAft>
                <a:buNone/>
              </a:pPr>
              <a:r>
                <a:rPr lang="en-US" sz="1200" b="1" dirty="0">
                  <a:latin typeface="Montserrat" pitchFamily="2" charset="77"/>
                  <a:ea typeface="Open Sans" pitchFamily="2" charset="0"/>
                  <a:cs typeface="Open Sans" pitchFamily="2" charset="0"/>
                </a:rPr>
                <a:t>MATERIALS &amp; FLIGHT PROCESSING*</a:t>
              </a:r>
            </a:p>
            <a:p>
              <a:pPr>
                <a:spcAft>
                  <a:spcPts val="600"/>
                </a:spcAft>
              </a:pPr>
              <a:r>
                <a:rPr lang="en-US" sz="1200" dirty="0">
                  <a:latin typeface="Montserrat" pitchFamily="2" charset="77"/>
                  <a:ea typeface="Open Sans" pitchFamily="2" charset="0"/>
                  <a:cs typeface="Open Sans" pitchFamily="2" charset="0"/>
                </a:rPr>
                <a:t>ISO class 6 clean rooms, bake out, TVACS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AA88661-742E-068F-47CF-B1BA987086E0}"/>
                </a:ext>
              </a:extLst>
            </p:cNvPr>
            <p:cNvSpPr txBox="1"/>
            <p:nvPr/>
          </p:nvSpPr>
          <p:spPr>
            <a:xfrm>
              <a:off x="4888197" y="5620630"/>
              <a:ext cx="6949440" cy="5001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300"/>
                </a:spcAft>
                <a:buNone/>
              </a:pPr>
              <a:r>
                <a:rPr lang="en-US" sz="1200" b="1" dirty="0">
                  <a:latin typeface="Montserrat" pitchFamily="2" charset="77"/>
                  <a:ea typeface="Open Sans" pitchFamily="2" charset="0"/>
                  <a:cs typeface="Open Sans" pitchFamily="2" charset="0"/>
                </a:rPr>
                <a:t>MACHINING*</a:t>
              </a:r>
            </a:p>
            <a:p>
              <a:pPr>
                <a:spcAft>
                  <a:spcPts val="600"/>
                </a:spcAft>
              </a:pPr>
              <a:r>
                <a:rPr lang="en-US" sz="1200" dirty="0">
                  <a:latin typeface="Montserrat" pitchFamily="2" charset="77"/>
                  <a:ea typeface="Open Sans" pitchFamily="2" charset="0"/>
                  <a:cs typeface="Open Sans" pitchFamily="2" charset="0"/>
                </a:rPr>
                <a:t>Mills, grinders, tools (Equipment Highlight: Mitsubishi MV2400-S WIRE EDM)  </a:t>
              </a:r>
            </a:p>
          </p:txBody>
        </p:sp>
      </p:grpSp>
      <p:pic>
        <p:nvPicPr>
          <p:cNvPr id="27" name="Graphic 26" descr="Cube with solid fill">
            <a:extLst>
              <a:ext uri="{FF2B5EF4-FFF2-40B4-BE49-F238E27FC236}">
                <a16:creationId xmlns:a16="http://schemas.microsoft.com/office/drawing/2014/main" id="{D546A49E-8792-F8D5-2850-1FD334D447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96616" y="690640"/>
            <a:ext cx="274320" cy="274320"/>
          </a:xfrm>
          <a:prstGeom prst="rect">
            <a:avLst/>
          </a:prstGeom>
        </p:spPr>
      </p:pic>
      <p:pic>
        <p:nvPicPr>
          <p:cNvPr id="30" name="Graphic 29" descr="Processor with solid fill">
            <a:extLst>
              <a:ext uri="{FF2B5EF4-FFF2-40B4-BE49-F238E27FC236}">
                <a16:creationId xmlns:a16="http://schemas.microsoft.com/office/drawing/2014/main" id="{F31C46F3-0AC8-DE21-44DD-B613038AEA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96616" y="1470151"/>
            <a:ext cx="274320" cy="274320"/>
          </a:xfrm>
          <a:prstGeom prst="rect">
            <a:avLst/>
          </a:prstGeom>
        </p:spPr>
      </p:pic>
      <p:pic>
        <p:nvPicPr>
          <p:cNvPr id="32" name="Graphic 31" descr="Cloud Computing with solid fill">
            <a:extLst>
              <a:ext uri="{FF2B5EF4-FFF2-40B4-BE49-F238E27FC236}">
                <a16:creationId xmlns:a16="http://schemas.microsoft.com/office/drawing/2014/main" id="{370AD96E-FB56-2F06-B2F6-1C5ED5FAE19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796616" y="2155098"/>
            <a:ext cx="274320" cy="274320"/>
          </a:xfrm>
          <a:prstGeom prst="rect">
            <a:avLst/>
          </a:prstGeom>
        </p:spPr>
      </p:pic>
      <p:pic>
        <p:nvPicPr>
          <p:cNvPr id="34" name="Graphic 33" descr="Airplane with solid fill">
            <a:extLst>
              <a:ext uri="{FF2B5EF4-FFF2-40B4-BE49-F238E27FC236}">
                <a16:creationId xmlns:a16="http://schemas.microsoft.com/office/drawing/2014/main" id="{1AB6D91F-7278-9B37-CD0C-49AF3F4E7DF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796616" y="3984650"/>
            <a:ext cx="274320" cy="274320"/>
          </a:xfrm>
          <a:prstGeom prst="rect">
            <a:avLst/>
          </a:prstGeom>
        </p:spPr>
      </p:pic>
      <p:pic>
        <p:nvPicPr>
          <p:cNvPr id="36" name="Graphic 35" descr="Satellite with solid fill">
            <a:extLst>
              <a:ext uri="{FF2B5EF4-FFF2-40B4-BE49-F238E27FC236}">
                <a16:creationId xmlns:a16="http://schemas.microsoft.com/office/drawing/2014/main" id="{019C23E0-B7DA-0382-1313-C686ED098B5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796616" y="4961614"/>
            <a:ext cx="274320" cy="274320"/>
          </a:xfrm>
          <a:prstGeom prst="rect">
            <a:avLst/>
          </a:prstGeom>
        </p:spPr>
      </p:pic>
      <p:pic>
        <p:nvPicPr>
          <p:cNvPr id="38" name="Graphic 37" descr="Wrench with solid fill">
            <a:extLst>
              <a:ext uri="{FF2B5EF4-FFF2-40B4-BE49-F238E27FC236}">
                <a16:creationId xmlns:a16="http://schemas.microsoft.com/office/drawing/2014/main" id="{86AD04D3-94CE-BC0C-2FCB-7858D6F1F6F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796616" y="5666529"/>
            <a:ext cx="274320" cy="274320"/>
          </a:xfrm>
          <a:prstGeom prst="rect">
            <a:avLst/>
          </a:prstGeom>
        </p:spPr>
      </p:pic>
      <p:pic>
        <p:nvPicPr>
          <p:cNvPr id="40" name="Graphic 39" descr="Quadcopter with solid fill">
            <a:extLst>
              <a:ext uri="{FF2B5EF4-FFF2-40B4-BE49-F238E27FC236}">
                <a16:creationId xmlns:a16="http://schemas.microsoft.com/office/drawing/2014/main" id="{C5E02D5D-D4DA-C9B5-5AC5-62CC8DEF785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796616" y="2968838"/>
            <a:ext cx="274320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363691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4F09E-F726-5592-6296-F1E3A8BE7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EC453ED-776D-B7B0-8368-7DE52890A020}"/>
              </a:ext>
            </a:extLst>
          </p:cNvPr>
          <p:cNvSpPr/>
          <p:nvPr/>
        </p:nvSpPr>
        <p:spPr>
          <a:xfrm>
            <a:off x="0" y="6764"/>
            <a:ext cx="4943061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6E1C8649-5D1C-292B-3B43-E66CE647DF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9486" y="6327324"/>
            <a:ext cx="457200" cy="2960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26719AA-3F17-D8F8-780F-454336C754A3}"/>
              </a:ext>
            </a:extLst>
          </p:cNvPr>
          <p:cNvSpPr txBox="1"/>
          <p:nvPr/>
        </p:nvSpPr>
        <p:spPr>
          <a:xfrm>
            <a:off x="5777948" y="1141194"/>
            <a:ext cx="5691538" cy="45756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en-US" sz="1600" b="1" dirty="0">
                <a:latin typeface="Montserrat" pitchFamily="2" charset="77"/>
              </a:rPr>
              <a:t>Key Lessons … So Far</a:t>
            </a:r>
            <a:endParaRPr lang="en-US" sz="1600" dirty="0">
              <a:latin typeface="Montserrat" pitchFamily="2" charset="77"/>
            </a:endParaRPr>
          </a:p>
          <a:p>
            <a:pPr marL="285750" indent="-285750">
              <a:spcAft>
                <a:spcPts val="400"/>
              </a:spcAft>
              <a:buFont typeface="Wingdings" pitchFamily="2" charset="2"/>
              <a:buChar char="ü"/>
            </a:pPr>
            <a:r>
              <a:rPr lang="en-US" sz="1400" dirty="0">
                <a:latin typeface="Montserrat" pitchFamily="2" charset="77"/>
              </a:rPr>
              <a:t>Partnership must be built into infrastructure, not layered on top (picking the right partners)</a:t>
            </a:r>
          </a:p>
          <a:p>
            <a:pPr marL="285750" indent="-285750">
              <a:spcAft>
                <a:spcPts val="400"/>
              </a:spcAft>
              <a:buFont typeface="Wingdings" pitchFamily="2" charset="2"/>
              <a:buChar char="ü"/>
            </a:pPr>
            <a:r>
              <a:rPr lang="en-US" sz="1400" dirty="0">
                <a:latin typeface="Montserrat" pitchFamily="2" charset="77"/>
              </a:rPr>
              <a:t>Early industry engagement reduces downstream friction</a:t>
            </a:r>
          </a:p>
          <a:p>
            <a:pPr marL="285750" indent="-285750">
              <a:spcAft>
                <a:spcPts val="400"/>
              </a:spcAft>
              <a:buFont typeface="Wingdings" pitchFamily="2" charset="2"/>
              <a:buChar char="ü"/>
            </a:pPr>
            <a:r>
              <a:rPr lang="en-US" sz="1400" dirty="0">
                <a:latin typeface="Montserrat" pitchFamily="2" charset="77"/>
              </a:rPr>
              <a:t>Shared applied environments shorten validation cycles</a:t>
            </a:r>
          </a:p>
          <a:p>
            <a:pPr marL="285750" indent="-285750">
              <a:spcAft>
                <a:spcPts val="400"/>
              </a:spcAft>
              <a:buFont typeface="Wingdings" pitchFamily="2" charset="2"/>
              <a:buChar char="ü"/>
            </a:pPr>
            <a:r>
              <a:rPr lang="en-US" sz="1400" dirty="0">
                <a:latin typeface="Montserrat" pitchFamily="2" charset="77"/>
              </a:rPr>
              <a:t>Cross-industry collaboration expands pathways for innovation, application, and talent mobility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en-US" sz="1600" dirty="0">
              <a:latin typeface="Montserrat" pitchFamily="2" charset="77"/>
            </a:endParaRPr>
          </a:p>
          <a:p>
            <a:pPr>
              <a:spcAft>
                <a:spcPts val="400"/>
              </a:spcAft>
            </a:pPr>
            <a:endParaRPr lang="en-US" sz="1600" dirty="0">
              <a:latin typeface="Montserrat" pitchFamily="2" charset="77"/>
            </a:endParaRPr>
          </a:p>
          <a:p>
            <a:pPr>
              <a:spcAft>
                <a:spcPts val="400"/>
              </a:spcAft>
            </a:pPr>
            <a:r>
              <a:rPr lang="en-US" sz="1600" b="1" dirty="0">
                <a:latin typeface="Montserrat" pitchFamily="2" charset="77"/>
              </a:rPr>
              <a:t>What We’re Focused on Next</a:t>
            </a:r>
            <a:endParaRPr lang="en-US" sz="1600" dirty="0">
              <a:latin typeface="Montserrat" pitchFamily="2" charset="77"/>
            </a:endParaRPr>
          </a:p>
          <a:p>
            <a:pPr marL="285750" indent="-285750">
              <a:spcAft>
                <a:spcPts val="400"/>
              </a:spcAft>
              <a:buFont typeface="Wingdings" pitchFamily="2" charset="2"/>
              <a:buChar char="ü"/>
            </a:pPr>
            <a:r>
              <a:rPr lang="en-US" sz="1400" dirty="0">
                <a:latin typeface="Montserrat" pitchFamily="2" charset="77"/>
              </a:rPr>
              <a:t>Expanding shared advanced infrastructure (new labs)</a:t>
            </a:r>
          </a:p>
          <a:p>
            <a:pPr marL="285750" indent="-285750">
              <a:spcAft>
                <a:spcPts val="400"/>
              </a:spcAft>
              <a:buFont typeface="Wingdings" pitchFamily="2" charset="2"/>
              <a:buChar char="ü"/>
            </a:pPr>
            <a:r>
              <a:rPr lang="en-US" sz="1400" dirty="0">
                <a:latin typeface="Montserrat" pitchFamily="2" charset="77"/>
              </a:rPr>
              <a:t>Increasing industry members and HEI collaborators</a:t>
            </a:r>
          </a:p>
          <a:p>
            <a:pPr marL="285750" indent="-285750">
              <a:spcAft>
                <a:spcPts val="400"/>
              </a:spcAft>
              <a:buFont typeface="Wingdings" pitchFamily="2" charset="2"/>
              <a:buChar char="ü"/>
            </a:pPr>
            <a:r>
              <a:rPr lang="en-US" sz="1400" dirty="0">
                <a:latin typeface="Montserrat" pitchFamily="2" charset="77"/>
              </a:rPr>
              <a:t>Deepening industry co-design of workforce pathways &amp; launching new short-course programs</a:t>
            </a:r>
          </a:p>
          <a:p>
            <a:pPr marL="285750" indent="-285750">
              <a:spcAft>
                <a:spcPts val="400"/>
              </a:spcAft>
              <a:buFont typeface="Wingdings" pitchFamily="2" charset="2"/>
              <a:buChar char="ü"/>
            </a:pPr>
            <a:r>
              <a:rPr lang="en-US" sz="1400" dirty="0">
                <a:latin typeface="Montserrat" pitchFamily="2" charset="77"/>
              </a:rPr>
              <a:t>Strengthening cross-sector engagement</a:t>
            </a:r>
          </a:p>
          <a:p>
            <a:pPr marL="285750" indent="-285750">
              <a:spcAft>
                <a:spcPts val="400"/>
              </a:spcAft>
              <a:buFont typeface="Wingdings" pitchFamily="2" charset="2"/>
              <a:buChar char="ü"/>
            </a:pPr>
            <a:r>
              <a:rPr lang="en-US" sz="1400" dirty="0">
                <a:latin typeface="Montserrat" pitchFamily="2" charset="77"/>
              </a:rPr>
              <a:t>Reducing time from research to applied validation</a:t>
            </a:r>
          </a:p>
          <a:p>
            <a:endParaRPr lang="en-US" sz="1600" dirty="0">
              <a:latin typeface="Montserrat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A2E4D49-9813-257F-F8B4-C06C4720007D}"/>
              </a:ext>
            </a:extLst>
          </p:cNvPr>
          <p:cNvSpPr txBox="1"/>
          <p:nvPr/>
        </p:nvSpPr>
        <p:spPr>
          <a:xfrm>
            <a:off x="511844" y="2390254"/>
            <a:ext cx="3979332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pc="300" dirty="0">
                <a:solidFill>
                  <a:schemeClr val="bg1"/>
                </a:solidFill>
                <a:latin typeface="Montserrat" pitchFamily="2" charset="77"/>
              </a:rPr>
              <a:t>WHAT WE’VE LEARNED</a:t>
            </a:r>
            <a:endParaRPr lang="en-US" sz="1900" b="1" spc="300" dirty="0">
              <a:solidFill>
                <a:schemeClr val="bg1"/>
              </a:solidFill>
              <a:latin typeface="Montserrat" pitchFamily="2" charset="77"/>
            </a:endParaRPr>
          </a:p>
          <a:p>
            <a:endParaRPr lang="en-US" sz="1200" spc="300" dirty="0">
              <a:solidFill>
                <a:schemeClr val="bg1"/>
              </a:solidFill>
              <a:latin typeface="Montserrat" pitchFamily="2" charset="77"/>
            </a:endParaRPr>
          </a:p>
          <a:p>
            <a:endParaRPr lang="en-US" sz="1300" spc="300" dirty="0">
              <a:solidFill>
                <a:schemeClr val="bg1"/>
              </a:solidFill>
              <a:latin typeface="Montserrat" pitchFamily="2" charset="77"/>
            </a:endParaRPr>
          </a:p>
          <a:p>
            <a:endParaRPr lang="en-US" sz="1300" spc="300" dirty="0">
              <a:solidFill>
                <a:schemeClr val="bg1"/>
              </a:solidFill>
              <a:latin typeface="Montserrat" pitchFamily="2" charset="77"/>
            </a:endParaRPr>
          </a:p>
          <a:p>
            <a:r>
              <a:rPr lang="en-US" sz="1300" spc="300" dirty="0">
                <a:solidFill>
                  <a:schemeClr val="bg1"/>
                </a:solidFill>
                <a:latin typeface="Montserrat" pitchFamily="2" charset="77"/>
              </a:rPr>
              <a:t>&amp; NEXT PHASE FOCUS AREAS</a:t>
            </a:r>
          </a:p>
          <a:p>
            <a:r>
              <a:rPr lang="en-US" sz="1900" b="1" spc="300" dirty="0">
                <a:solidFill>
                  <a:schemeClr val="bg1"/>
                </a:solidFill>
                <a:latin typeface="Montserrat" pitchFamily="2" charset="77"/>
              </a:rPr>
              <a:t>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8D0651-8745-85BE-570F-7441527680B5}"/>
              </a:ext>
            </a:extLst>
          </p:cNvPr>
          <p:cNvSpPr/>
          <p:nvPr/>
        </p:nvSpPr>
        <p:spPr>
          <a:xfrm>
            <a:off x="610497" y="3766986"/>
            <a:ext cx="3657600" cy="45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11660452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F62E38D-E139-D49D-5AC7-7C6CC8ADD91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4000"/>
              </a:lnSpc>
            </a:pP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FDDDD98-C2F1-DDE2-1178-B7664989DBEC}"/>
              </a:ext>
            </a:extLst>
          </p:cNvPr>
          <p:cNvSpPr txBox="1">
            <a:spLocks/>
          </p:cNvSpPr>
          <p:nvPr/>
        </p:nvSpPr>
        <p:spPr>
          <a:xfrm>
            <a:off x="1524000" y="2628188"/>
            <a:ext cx="9144000" cy="1601623"/>
          </a:xfrm>
          <a:prstGeom prst="rect">
            <a:avLst/>
          </a:prstGeom>
        </p:spPr>
        <p:txBody>
          <a:bodyPr>
            <a:normAutofit fontScale="4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 algn="ctr">
              <a:lnSpc>
                <a:spcPct val="140000"/>
              </a:lnSpc>
            </a:pPr>
            <a:r>
              <a:rPr lang="en-US" sz="7600" b="1" spc="300" dirty="0">
                <a:solidFill>
                  <a:schemeClr val="bg1"/>
                </a:solidFill>
              </a:rPr>
              <a:t>LET’S BUILD WHAT'S NEXT, TOGETHER. </a:t>
            </a:r>
          </a:p>
          <a:p>
            <a:pPr algn="ctr">
              <a:lnSpc>
                <a:spcPct val="120000"/>
              </a:lnSpc>
            </a:pPr>
            <a:r>
              <a:rPr lang="en-US" sz="2400" spc="30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FE8968-6F12-FDFA-E247-244F6835BD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4771"/>
          <a:stretch/>
        </p:blipFill>
        <p:spPr>
          <a:xfrm>
            <a:off x="5542680" y="4229811"/>
            <a:ext cx="1106640" cy="640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70602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4727885AF1DC469C1A0D34F141E959" ma:contentTypeVersion="13" ma:contentTypeDescription="Create a new document." ma:contentTypeScope="" ma:versionID="f66a0d8d19975a403708734e9721504b">
  <xsd:schema xmlns:xsd="http://www.w3.org/2001/XMLSchema" xmlns:xs="http://www.w3.org/2001/XMLSchema" xmlns:p="http://schemas.microsoft.com/office/2006/metadata/properties" xmlns:ns2="4af1609a-57c4-4197-b46e-fb58369f2a25" targetNamespace="http://schemas.microsoft.com/office/2006/metadata/properties" ma:root="true" ma:fieldsID="ac97a01008a0b3ed9d6503a05e7d81c5" ns2:_="">
    <xsd:import namespace="4af1609a-57c4-4197-b46e-fb58369f2a2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f1609a-57c4-4197-b46e-fb58369f2a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fa0c477a-f09e-4137-8c49-77869fdcca9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af1609a-57c4-4197-b46e-fb58369f2a2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41EBF35-F7F8-474B-AE98-F834DFD56E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f1609a-57c4-4197-b46e-fb58369f2a2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CD7DBE4-288C-49C0-A6C7-C5AD247EA8A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23AA74D-ECCE-4EC1-B5A7-C525B6FC0313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infopath/2007/PartnerControls"/>
    <ds:schemaRef ds:uri="4af1609a-57c4-4197-b46e-fb58369f2a25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121023</TotalTime>
  <Words>623</Words>
  <Application>Microsoft Office PowerPoint</Application>
  <PresentationFormat>Widescreen</PresentationFormat>
  <Paragraphs>120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Aptos</vt:lpstr>
      <vt:lpstr>Aptos Display</vt:lpstr>
      <vt:lpstr>Arial</vt:lpstr>
      <vt:lpstr>Montserrat</vt:lpstr>
      <vt:lpstr>Montserrat Thin Thin</vt:lpstr>
      <vt:lpstr>Open Sans</vt:lpstr>
      <vt:lpstr>Open Sans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Samantha M</dc:creator>
  <cp:lastModifiedBy>Lafayette, Beline</cp:lastModifiedBy>
  <cp:revision>28</cp:revision>
  <dcterms:created xsi:type="dcterms:W3CDTF">2025-06-10T14:06:58Z</dcterms:created>
  <dcterms:modified xsi:type="dcterms:W3CDTF">2026-02-22T05:01:25Z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0x010100CB4727885AF1DC469C1A0D34F141E959</vt:lpwstr>
  </property>
  <property fmtid="{D5CDD505-2E9C-101B-9397-08002B2CF9AE}" pid="3" name="MediaServiceImageTags">
    <vt:lpwstr/>
  </property>
</Properties>
</file>