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6"/>
  </p:notesMasterIdLst>
  <p:sldIdLst>
    <p:sldId id="256" r:id="rId5"/>
    <p:sldId id="257" r:id="rId6"/>
    <p:sldId id="270" r:id="rId7"/>
    <p:sldId id="259" r:id="rId8"/>
    <p:sldId id="261" r:id="rId9"/>
    <p:sldId id="262" r:id="rId10"/>
    <p:sldId id="276" r:id="rId11"/>
    <p:sldId id="269" r:id="rId12"/>
    <p:sldId id="291" r:id="rId13"/>
    <p:sldId id="263" r:id="rId14"/>
    <p:sldId id="266" r:id="rId15"/>
  </p:sldIdLst>
  <p:sldSz cx="11658600" cy="6562725"/>
  <p:notesSz cx="6858000" cy="9144000"/>
  <p:embeddedFontLst>
    <p:embeddedFont>
      <p:font typeface="Plus Jakarta Sans" panose="020B0604020202020204" charset="0"/>
      <p:regular r:id="rId17"/>
      <p:bold r:id="rId18"/>
      <p:italic r:id="rId19"/>
      <p:boldItalic r:id="rId2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69"/>
    <p:restoredTop sz="94703"/>
  </p:normalViewPr>
  <p:slideViewPr>
    <p:cSldViewPr snapToGrid="0" snapToObjects="1">
      <p:cViewPr varScale="1">
        <p:scale>
          <a:sx n="109" d="100"/>
          <a:sy n="109" d="100"/>
        </p:scale>
        <p:origin x="984" y="138"/>
      </p:cViewPr>
      <p:guideLst>
        <p:guide orient="horz" pos="2160"/>
        <p:guide pos="2880"/>
      </p:guideLst>
    </p:cSldViewPr>
  </p:slideViewPr>
  <p:outlineViewPr>
    <p:cViewPr>
      <p:scale>
        <a:sx n="100" d="100"/>
        <a:sy n="100" d="100"/>
      </p:scale>
      <p:origin x="-8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2.fntdata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1.fntdata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2BC0DB-4D84-ED4D-8A30-12A5AB19B30A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6514E5-37FC-8E43-87A8-813042FE60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04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14E5-37FC-8E43-87A8-813042FE60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189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14E5-37FC-8E43-87A8-813042FE60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2371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14E5-37FC-8E43-87A8-813042FE60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905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14E5-37FC-8E43-87A8-813042FE60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996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14E5-37FC-8E43-87A8-813042FE60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9899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36514E5-37FC-8E43-87A8-813042FE60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008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2/20/2026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19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46.jpg"/><Relationship Id="rId5" Type="http://schemas.openxmlformats.org/officeDocument/2006/relationships/image" Target="../media/image40.png"/><Relationship Id="rId10" Type="http://schemas.openxmlformats.org/officeDocument/2006/relationships/image" Target="../media/image45.svg"/><Relationship Id="rId4" Type="http://schemas.openxmlformats.org/officeDocument/2006/relationships/image" Target="../media/image39.sv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1658600" cy="6562725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3848100" cy="65627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4" name="Picture 3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48100" cy="656272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848100" y="0"/>
            <a:ext cx="7810500" cy="65627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16" name="Picture 15" descr="A computer chip in the clouds&#10;&#10;AI-generated content may be incorrect.">
            <a:extLst>
              <a:ext uri="{FF2B5EF4-FFF2-40B4-BE49-F238E27FC236}">
                <a16:creationId xmlns:a16="http://schemas.microsoft.com/office/drawing/2014/main" id="{74F25BCE-CD92-34FD-221F-69B17FB706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031" t="-5678" r="12251" b="10402"/>
          <a:stretch>
            <a:fillRect/>
          </a:stretch>
        </p:blipFill>
        <p:spPr>
          <a:xfrm>
            <a:off x="0" y="-420255"/>
            <a:ext cx="4786064" cy="698298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05300" y="457200"/>
            <a:ext cx="1190625" cy="381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sp>
        <p:nvSpPr>
          <p:cNvPr id="9" name="Rounded Rectangle 8"/>
          <p:cNvSpPr/>
          <p:nvPr/>
        </p:nvSpPr>
        <p:spPr>
          <a:xfrm>
            <a:off x="4305300" y="4591050"/>
            <a:ext cx="6905625" cy="361950"/>
          </a:xfrm>
          <a:prstGeom prst="roundRect">
            <a:avLst>
              <a:gd name="adj" fmla="val 21052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2700"/>
              </a:lnSpc>
            </a:pPr>
            <a:r>
              <a:rPr sz="2400">
                <a:solidFill>
                  <a:srgbClr val="3D3D3D"/>
                </a:solidFill>
                <a:latin typeface="Plus Jakarta Sans"/>
              </a:rPr>
              <a:t>Beyond Semiconductor Digital Compute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4305300" y="5143500"/>
            <a:ext cx="6905625" cy="514350"/>
          </a:xfrm>
          <a:prstGeom prst="roundRect">
            <a:avLst>
              <a:gd name="adj" fmla="val 14814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2025"/>
              </a:lnSpc>
            </a:pPr>
            <a:r>
              <a:rPr sz="1350">
                <a:solidFill>
                  <a:srgbClr val="3D3D3D"/>
                </a:solidFill>
                <a:latin typeface="Plus Jakarta Sans"/>
              </a:rPr>
              <a:t>A new paradigm in high-performance computing to address the limitations of traditional semiconductors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4305300" y="5848350"/>
            <a:ext cx="6905625" cy="257175"/>
          </a:xfrm>
          <a:prstGeom prst="roundRect">
            <a:avLst>
              <a:gd name="adj" fmla="val 29629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2025"/>
              </a:lnSpc>
            </a:pPr>
            <a:r>
              <a:rPr sz="1350">
                <a:solidFill>
                  <a:srgbClr val="3D3D3D"/>
                </a:solidFill>
                <a:latin typeface="Plus Jakarta Sans"/>
              </a:rPr>
              <a:t>February 2026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6FBF3147-B472-A5E4-2B38-6ADDDA488E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136852" y="-535673"/>
            <a:ext cx="4207548" cy="236674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1658600" cy="6562725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45"/>
            <a:ext cx="11658600" cy="65627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1658600" cy="65627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76200" y="76200"/>
            <a:ext cx="11506200" cy="64103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404711" y="800315"/>
            <a:ext cx="10714182" cy="520207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sp>
        <p:nvSpPr>
          <p:cNvPr id="7" name="Rounded Rectangle 6"/>
          <p:cNvSpPr/>
          <p:nvPr/>
        </p:nvSpPr>
        <p:spPr>
          <a:xfrm>
            <a:off x="718855" y="1506825"/>
            <a:ext cx="4800600" cy="361950"/>
          </a:xfrm>
          <a:prstGeom prst="roundRect">
            <a:avLst>
              <a:gd name="adj" fmla="val 21052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2700"/>
              </a:lnSpc>
            </a:pPr>
            <a:r>
              <a:rPr sz="2400">
                <a:solidFill>
                  <a:srgbClr val="CCCCCC"/>
                </a:solidFill>
                <a:latin typeface="Plus Jakarta Sans"/>
              </a:rPr>
              <a:t>Team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812404" y="5677852"/>
            <a:ext cx="9192724" cy="327242"/>
          </a:xfrm>
          <a:prstGeom prst="roundRect">
            <a:avLst>
              <a:gd name="adj" fmla="val 9876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2025"/>
              </a:lnSpc>
            </a:pPr>
            <a:r>
              <a:rPr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Plus Jakarta Sans"/>
              </a:rPr>
              <a:t>Our 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Plus Jakarta Sans"/>
              </a:rPr>
              <a:t>team</a:t>
            </a:r>
            <a:r>
              <a:rPr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Plus Jakarta Sans"/>
              </a:rPr>
              <a:t> brings deep expertise in superconductor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Plus Jakarta Sans"/>
              </a:rPr>
              <a:t>s</a:t>
            </a:r>
            <a:r>
              <a:rPr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Plus Jakarta Sans"/>
              </a:rPr>
              <a:t> 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Plus Jakarta Sans"/>
              </a:rPr>
              <a:t>and</a:t>
            </a:r>
            <a:r>
              <a:rPr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Plus Jakarta Sans"/>
              </a:rPr>
              <a:t> semiconductor</a:t>
            </a:r>
            <a:r>
              <a:rPr lang="en-US"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Plus Jakarta Sans"/>
              </a:rPr>
              <a:t>s </a:t>
            </a:r>
            <a:r>
              <a:rPr sz="1400" dirty="0">
                <a:solidFill>
                  <a:schemeClr val="tx2">
                    <a:lumMod val="40000"/>
                    <a:lumOff val="60000"/>
                  </a:schemeClr>
                </a:solidFill>
                <a:latin typeface="Plus Jakarta Sans"/>
              </a:rPr>
              <a:t>to revolutionize digital compute.</a:t>
            </a:r>
          </a:p>
        </p:txBody>
      </p:sp>
      <p:sp>
        <p:nvSpPr>
          <p:cNvPr id="9" name="Rectangle 8"/>
          <p:cNvSpPr/>
          <p:nvPr/>
        </p:nvSpPr>
        <p:spPr>
          <a:xfrm>
            <a:off x="5867400" y="76200"/>
            <a:ext cx="5715000" cy="64103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sp>
        <p:nvSpPr>
          <p:cNvPr id="10" name="Rectangle 9"/>
          <p:cNvSpPr/>
          <p:nvPr/>
        </p:nvSpPr>
        <p:spPr>
          <a:xfrm>
            <a:off x="6324600" y="533400"/>
            <a:ext cx="4800600" cy="54959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6324600" y="533400"/>
            <a:ext cx="4800600" cy="17907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842" y="943839"/>
            <a:ext cx="1409700" cy="14097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857842" y="934314"/>
            <a:ext cx="3276600" cy="14287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sp>
        <p:nvSpPr>
          <p:cNvPr id="15" name="TextBox 14"/>
          <p:cNvSpPr txBox="1"/>
          <p:nvPr/>
        </p:nvSpPr>
        <p:spPr>
          <a:xfrm>
            <a:off x="7857842" y="934314"/>
            <a:ext cx="3286125" cy="1768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rgbClr val="3D3D3D"/>
                </a:solidFill>
                <a:latin typeface="Plus Jakarta Sans"/>
              </a:rPr>
              <a:t>Pat Gelsinger</a:t>
            </a:r>
            <a:endParaRPr sz="1200" dirty="0">
              <a:solidFill>
                <a:srgbClr val="3D3D3D"/>
              </a:solidFill>
              <a:latin typeface="Plus Jakarta San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857842" y="1220064"/>
            <a:ext cx="3286125" cy="6673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200" dirty="0">
                <a:solidFill>
                  <a:srgbClr val="3D3D3D"/>
                </a:solidFill>
                <a:latin typeface="Plus Jakarta Sans"/>
              </a:rPr>
              <a:t>Playground Global – GP</a:t>
            </a:r>
          </a:p>
          <a:p>
            <a:pPr algn="l">
              <a:lnSpc>
                <a:spcPts val="1800"/>
              </a:lnSpc>
            </a:pPr>
            <a:r>
              <a:rPr lang="en-US" sz="1200" dirty="0">
                <a:solidFill>
                  <a:srgbClr val="3D3D3D"/>
                </a:solidFill>
                <a:latin typeface="Plus Jakarta Sans"/>
              </a:rPr>
              <a:t>Intel – CEO</a:t>
            </a:r>
          </a:p>
          <a:p>
            <a:pPr algn="l">
              <a:lnSpc>
                <a:spcPts val="1800"/>
              </a:lnSpc>
            </a:pPr>
            <a:r>
              <a:rPr lang="en-US" sz="1200" dirty="0">
                <a:solidFill>
                  <a:srgbClr val="3D3D3D"/>
                </a:solidFill>
                <a:latin typeface="Plus Jakarta Sans"/>
              </a:rPr>
              <a:t>VMWare - CEO</a:t>
            </a:r>
            <a:endParaRPr sz="1200" dirty="0">
              <a:solidFill>
                <a:srgbClr val="3D3D3D"/>
              </a:solidFill>
              <a:latin typeface="Plus Jakarta San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24600" y="2198256"/>
            <a:ext cx="4800600" cy="18002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18" name="Picture 17" descr="imag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3842" y="2502478"/>
            <a:ext cx="1409700" cy="1419225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857842" y="2492953"/>
            <a:ext cx="3276600" cy="14287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7857842" y="2492953"/>
            <a:ext cx="3286125" cy="1768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rgbClr val="3D3D3D"/>
                </a:solidFill>
                <a:latin typeface="Plus Jakarta Sans"/>
              </a:rPr>
              <a:t>Rick Hyman</a:t>
            </a:r>
            <a:endParaRPr sz="1200" dirty="0">
              <a:solidFill>
                <a:srgbClr val="3D3D3D"/>
              </a:solidFill>
              <a:latin typeface="Plus Jakarta Sans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857842" y="2778703"/>
            <a:ext cx="3286125" cy="2056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200" dirty="0">
                <a:solidFill>
                  <a:srgbClr val="3D3D3D"/>
                </a:solidFill>
                <a:latin typeface="Plus Jakarta Sans"/>
              </a:rPr>
              <a:t>Nvidia – VP of Business Development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324600" y="3932673"/>
            <a:ext cx="4800600" cy="1676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24" name="Picture 23" descr="image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00" y="4066023"/>
            <a:ext cx="1409700" cy="14097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7848600" y="4056498"/>
            <a:ext cx="3276600" cy="14287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sp>
        <p:nvSpPr>
          <p:cNvPr id="27" name="TextBox 26"/>
          <p:cNvSpPr txBox="1"/>
          <p:nvPr/>
        </p:nvSpPr>
        <p:spPr>
          <a:xfrm>
            <a:off x="7848600" y="4056498"/>
            <a:ext cx="3286125" cy="1768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rgbClr val="3D3D3D"/>
                </a:solidFill>
                <a:latin typeface="Plus Jakarta Sans"/>
              </a:rPr>
              <a:t>Brian Kelleher</a:t>
            </a:r>
            <a:endParaRPr sz="1200" dirty="0">
              <a:solidFill>
                <a:srgbClr val="3D3D3D"/>
              </a:solidFill>
              <a:latin typeface="Plus Jakarta San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848600" y="4342248"/>
            <a:ext cx="3286125" cy="205697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200" dirty="0">
                <a:solidFill>
                  <a:srgbClr val="3D3D3D"/>
                </a:solidFill>
                <a:latin typeface="Plus Jakarta Sans"/>
              </a:rPr>
              <a:t>Nvidia – SVP of HW Engineering</a:t>
            </a:r>
            <a:endParaRPr sz="1200" dirty="0">
              <a:solidFill>
                <a:srgbClr val="3D3D3D"/>
              </a:solidFill>
              <a:latin typeface="Plus Jakarta Sans"/>
            </a:endParaRPr>
          </a:p>
        </p:txBody>
      </p:sp>
      <p:cxnSp>
        <p:nvCxnSpPr>
          <p:cNvPr id="29" name="Connector 28"/>
          <p:cNvCxnSpPr/>
          <p:nvPr/>
        </p:nvCxnSpPr>
        <p:spPr>
          <a:xfrm>
            <a:off x="6333842" y="2434937"/>
            <a:ext cx="4800600" cy="0"/>
          </a:xfrm>
          <a:prstGeom prst="line">
            <a:avLst/>
          </a:prstGeom>
          <a:ln w="12700">
            <a:solidFill>
              <a:srgbClr val="1E1E1E">
                <a:alpha val="16078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or 29"/>
          <p:cNvCxnSpPr/>
          <p:nvPr/>
        </p:nvCxnSpPr>
        <p:spPr>
          <a:xfrm>
            <a:off x="6324600" y="3998481"/>
            <a:ext cx="4800600" cy="0"/>
          </a:xfrm>
          <a:prstGeom prst="line">
            <a:avLst/>
          </a:prstGeom>
          <a:ln w="12700">
            <a:solidFill>
              <a:srgbClr val="1E1E1E">
                <a:alpha val="16078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5" name="Picture 34">
            <a:extLst>
              <a:ext uri="{FF2B5EF4-FFF2-40B4-BE49-F238E27FC236}">
                <a16:creationId xmlns:a16="http://schemas.microsoft.com/office/drawing/2014/main" id="{2C1DC5AA-7513-0577-A694-9B93DD44C6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35366" y="943744"/>
            <a:ext cx="1408176" cy="140817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1DA049E2-2A4E-8948-6E97-2C6273DADE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50022" y="2512148"/>
            <a:ext cx="1377340" cy="1408176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F5EF4C-6404-6A07-4BF9-3A95A3C7CF0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30163" y="4067547"/>
            <a:ext cx="1262074" cy="1408176"/>
          </a:xfrm>
          <a:prstGeom prst="rect">
            <a:avLst/>
          </a:prstGeom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8319ACBA-D854-B0D3-9238-EBC0BCCF9565}"/>
              </a:ext>
            </a:extLst>
          </p:cNvPr>
          <p:cNvSpPr/>
          <p:nvPr/>
        </p:nvSpPr>
        <p:spPr>
          <a:xfrm>
            <a:off x="-171450" y="-595312"/>
            <a:ext cx="5715000" cy="64103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DE0DA6D0-30F7-D84B-5FA3-6BCAA2978D3E}"/>
              </a:ext>
            </a:extLst>
          </p:cNvPr>
          <p:cNvSpPr/>
          <p:nvPr/>
        </p:nvSpPr>
        <p:spPr>
          <a:xfrm>
            <a:off x="461963" y="558224"/>
            <a:ext cx="4800600" cy="54959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0FC8D63-B1F8-AF58-0892-B9835D045EFC}"/>
              </a:ext>
            </a:extLst>
          </p:cNvPr>
          <p:cNvSpPr txBox="1"/>
          <p:nvPr/>
        </p:nvSpPr>
        <p:spPr>
          <a:xfrm>
            <a:off x="1995205" y="1244888"/>
            <a:ext cx="3286125" cy="436530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200" dirty="0">
                <a:solidFill>
                  <a:srgbClr val="3D3D3D"/>
                </a:solidFill>
                <a:latin typeface="Plus Jakarta Sans"/>
              </a:rPr>
              <a:t>Cadence –Solutions Group Director</a:t>
            </a:r>
          </a:p>
          <a:p>
            <a:pPr algn="l">
              <a:lnSpc>
                <a:spcPts val="1800"/>
              </a:lnSpc>
            </a:pPr>
            <a:r>
              <a:rPr lang="en-US" sz="1200" dirty="0" err="1">
                <a:solidFill>
                  <a:srgbClr val="3D3D3D"/>
                </a:solidFill>
                <a:latin typeface="Plus Jakarta Sans"/>
              </a:rPr>
              <a:t>Galtronics</a:t>
            </a:r>
            <a:r>
              <a:rPr lang="en-US" sz="1200" dirty="0">
                <a:solidFill>
                  <a:srgbClr val="3D3D3D"/>
                </a:solidFill>
                <a:latin typeface="Plus Jakarta Sans"/>
              </a:rPr>
              <a:t> Telemetry - CTO</a:t>
            </a:r>
            <a:endParaRPr sz="1200" dirty="0">
              <a:solidFill>
                <a:srgbClr val="3D3D3D"/>
              </a:solidFill>
              <a:latin typeface="Plus Jakarta Sans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1CD5EFE-139E-9B07-4999-E1F376280A57}"/>
              </a:ext>
            </a:extLst>
          </p:cNvPr>
          <p:cNvSpPr/>
          <p:nvPr/>
        </p:nvSpPr>
        <p:spPr>
          <a:xfrm>
            <a:off x="461963" y="558224"/>
            <a:ext cx="4800600" cy="17907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43" name="Picture 42" descr="image.png">
            <a:extLst>
              <a:ext uri="{FF2B5EF4-FFF2-40B4-BE49-F238E27FC236}">
                <a16:creationId xmlns:a16="http://schemas.microsoft.com/office/drawing/2014/main" id="{A205FF6C-F586-5B47-83BE-9623DB9784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205" y="968663"/>
            <a:ext cx="1409700" cy="1409700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053C2C7-6E1A-09D3-5782-485D9FEA43BF}"/>
              </a:ext>
            </a:extLst>
          </p:cNvPr>
          <p:cNvSpPr/>
          <p:nvPr/>
        </p:nvSpPr>
        <p:spPr>
          <a:xfrm>
            <a:off x="1995205" y="959138"/>
            <a:ext cx="3276600" cy="14287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B64A48F7-0078-6E6A-0F9A-5B88DCDE349D}"/>
              </a:ext>
            </a:extLst>
          </p:cNvPr>
          <p:cNvSpPr txBox="1"/>
          <p:nvPr/>
        </p:nvSpPr>
        <p:spPr>
          <a:xfrm>
            <a:off x="1995205" y="959138"/>
            <a:ext cx="3286125" cy="1768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rgbClr val="3D3D3D"/>
                </a:solidFill>
                <a:latin typeface="Plus Jakarta Sans"/>
              </a:rPr>
              <a:t>Mike Lafferty</a:t>
            </a:r>
            <a:endParaRPr sz="1200" dirty="0">
              <a:solidFill>
                <a:srgbClr val="3D3D3D"/>
              </a:solidFill>
              <a:latin typeface="Plus Jakarta San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AD38E23-CFC4-679C-1837-9F10B68CE51A}"/>
              </a:ext>
            </a:extLst>
          </p:cNvPr>
          <p:cNvSpPr/>
          <p:nvPr/>
        </p:nvSpPr>
        <p:spPr>
          <a:xfrm>
            <a:off x="461963" y="2223080"/>
            <a:ext cx="4800600" cy="18002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48" name="Picture 47" descr="image.png">
            <a:extLst>
              <a:ext uri="{FF2B5EF4-FFF2-40B4-BE49-F238E27FC236}">
                <a16:creationId xmlns:a16="http://schemas.microsoft.com/office/drawing/2014/main" id="{3C061155-B14E-1DF2-2F9D-740BCFC1DB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205" y="2527302"/>
            <a:ext cx="1409700" cy="1419225"/>
          </a:xfrm>
          <a:prstGeom prst="rect">
            <a:avLst/>
          </a:prstGeom>
        </p:spPr>
      </p:pic>
      <p:sp>
        <p:nvSpPr>
          <p:cNvPr id="49" name="Rectangle 48">
            <a:extLst>
              <a:ext uri="{FF2B5EF4-FFF2-40B4-BE49-F238E27FC236}">
                <a16:creationId xmlns:a16="http://schemas.microsoft.com/office/drawing/2014/main" id="{FDFE7951-C69F-8955-6100-F642D0B88258}"/>
              </a:ext>
            </a:extLst>
          </p:cNvPr>
          <p:cNvSpPr/>
          <p:nvPr/>
        </p:nvSpPr>
        <p:spPr>
          <a:xfrm>
            <a:off x="1995205" y="2517777"/>
            <a:ext cx="3276600" cy="14287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BB40076-52AA-7C55-F2BC-D203AF659DD1}"/>
              </a:ext>
            </a:extLst>
          </p:cNvPr>
          <p:cNvSpPr txBox="1"/>
          <p:nvPr/>
        </p:nvSpPr>
        <p:spPr>
          <a:xfrm>
            <a:off x="1995205" y="2517777"/>
            <a:ext cx="3286125" cy="1768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rgbClr val="3D3D3D"/>
                </a:solidFill>
                <a:latin typeface="Plus Jakarta Sans"/>
              </a:rPr>
              <a:t>Anna Herr, PhD</a:t>
            </a:r>
            <a:endParaRPr sz="1200" dirty="0">
              <a:solidFill>
                <a:srgbClr val="3D3D3D"/>
              </a:solidFill>
              <a:latin typeface="Plus Jakarta Sans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A9126CAC-52C8-4EA2-0134-88F4C6E9BE17}"/>
              </a:ext>
            </a:extLst>
          </p:cNvPr>
          <p:cNvSpPr txBox="1"/>
          <p:nvPr/>
        </p:nvSpPr>
        <p:spPr>
          <a:xfrm>
            <a:off x="1995205" y="2803527"/>
            <a:ext cx="3286125" cy="6673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200" dirty="0" err="1">
                <a:solidFill>
                  <a:srgbClr val="3D3D3D"/>
                </a:solidFill>
                <a:latin typeface="Plus Jakarta Sans"/>
              </a:rPr>
              <a:t>Imec</a:t>
            </a:r>
            <a:r>
              <a:rPr lang="en-US" sz="1200" dirty="0">
                <a:solidFill>
                  <a:srgbClr val="3D3D3D"/>
                </a:solidFill>
                <a:latin typeface="Plus Jakarta Sans"/>
              </a:rPr>
              <a:t> – Scientific Director</a:t>
            </a:r>
          </a:p>
          <a:p>
            <a:pPr algn="l">
              <a:lnSpc>
                <a:spcPts val="1800"/>
              </a:lnSpc>
            </a:pPr>
            <a:r>
              <a:rPr lang="en-US" sz="1200" dirty="0">
                <a:solidFill>
                  <a:srgbClr val="3D3D3D"/>
                </a:solidFill>
                <a:latin typeface="Plus Jakarta Sans"/>
              </a:rPr>
              <a:t>Northrop Grumman – Fellow</a:t>
            </a:r>
          </a:p>
          <a:p>
            <a:pPr algn="l">
              <a:lnSpc>
                <a:spcPts val="1800"/>
              </a:lnSpc>
            </a:pPr>
            <a:r>
              <a:rPr lang="en-US" sz="1200" dirty="0">
                <a:solidFill>
                  <a:srgbClr val="3D3D3D"/>
                </a:solidFill>
                <a:latin typeface="Plus Jakarta Sans"/>
              </a:rPr>
              <a:t>Swedish Academy of Sciences - Fellow</a:t>
            </a:r>
            <a:endParaRPr sz="1200" dirty="0">
              <a:solidFill>
                <a:srgbClr val="3D3D3D"/>
              </a:solidFill>
              <a:latin typeface="Plus Jakarta Sans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D9257709-9265-1D4B-D6F8-3AE2B40F1F00}"/>
              </a:ext>
            </a:extLst>
          </p:cNvPr>
          <p:cNvSpPr/>
          <p:nvPr/>
        </p:nvSpPr>
        <p:spPr>
          <a:xfrm>
            <a:off x="461963" y="3957497"/>
            <a:ext cx="4800600" cy="16764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53" name="Picture 52" descr="image.png">
            <a:extLst>
              <a:ext uri="{FF2B5EF4-FFF2-40B4-BE49-F238E27FC236}">
                <a16:creationId xmlns:a16="http://schemas.microsoft.com/office/drawing/2014/main" id="{6D548578-EA4E-F075-69E1-0D6AF91FB3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963" y="4090847"/>
            <a:ext cx="1409700" cy="1409700"/>
          </a:xfrm>
          <a:prstGeom prst="rect">
            <a:avLst/>
          </a:prstGeom>
        </p:spPr>
      </p:pic>
      <p:sp>
        <p:nvSpPr>
          <p:cNvPr id="54" name="Rectangle 53">
            <a:extLst>
              <a:ext uri="{FF2B5EF4-FFF2-40B4-BE49-F238E27FC236}">
                <a16:creationId xmlns:a16="http://schemas.microsoft.com/office/drawing/2014/main" id="{20532D8D-EE10-C170-E60E-E2C4C46A50CD}"/>
              </a:ext>
            </a:extLst>
          </p:cNvPr>
          <p:cNvSpPr/>
          <p:nvPr/>
        </p:nvSpPr>
        <p:spPr>
          <a:xfrm>
            <a:off x="1985963" y="4081322"/>
            <a:ext cx="3276600" cy="142875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40E97AC-18AE-BEC8-18D2-F51D47B35442}"/>
              </a:ext>
            </a:extLst>
          </p:cNvPr>
          <p:cNvSpPr txBox="1"/>
          <p:nvPr/>
        </p:nvSpPr>
        <p:spPr>
          <a:xfrm>
            <a:off x="1985963" y="4081322"/>
            <a:ext cx="3286125" cy="1768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l">
              <a:lnSpc>
                <a:spcPts val="1500"/>
              </a:lnSpc>
            </a:pPr>
            <a:r>
              <a:rPr lang="en-US" sz="1200" dirty="0">
                <a:solidFill>
                  <a:srgbClr val="3D3D3D"/>
                </a:solidFill>
                <a:latin typeface="Plus Jakarta Sans"/>
              </a:rPr>
              <a:t>Quentin Herr, PhD</a:t>
            </a:r>
            <a:endParaRPr sz="1200" dirty="0">
              <a:solidFill>
                <a:srgbClr val="3D3D3D"/>
              </a:solidFill>
              <a:latin typeface="Plus Jakarta Sans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F26D07F-0011-CC03-83FC-657B88F762E8}"/>
              </a:ext>
            </a:extLst>
          </p:cNvPr>
          <p:cNvSpPr txBox="1"/>
          <p:nvPr/>
        </p:nvSpPr>
        <p:spPr>
          <a:xfrm>
            <a:off x="1985963" y="4367072"/>
            <a:ext cx="3286125" cy="66736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200" dirty="0" err="1">
                <a:solidFill>
                  <a:srgbClr val="3D3D3D"/>
                </a:solidFill>
                <a:latin typeface="Plus Jakarta Sans"/>
              </a:rPr>
              <a:t>Imec</a:t>
            </a:r>
            <a:r>
              <a:rPr lang="en-US" sz="1200" dirty="0">
                <a:solidFill>
                  <a:srgbClr val="3D3D3D"/>
                </a:solidFill>
                <a:latin typeface="Plus Jakarta Sans"/>
              </a:rPr>
              <a:t> – Scientific Director</a:t>
            </a:r>
          </a:p>
          <a:p>
            <a:pPr algn="l">
              <a:lnSpc>
                <a:spcPts val="1800"/>
              </a:lnSpc>
            </a:pPr>
            <a:r>
              <a:rPr lang="en-US" sz="1200" dirty="0">
                <a:solidFill>
                  <a:srgbClr val="3D3D3D"/>
                </a:solidFill>
                <a:latin typeface="Plus Jakarta Sans"/>
              </a:rPr>
              <a:t>Northrop Grumman – Fellow</a:t>
            </a:r>
          </a:p>
          <a:p>
            <a:pPr algn="l">
              <a:lnSpc>
                <a:spcPts val="1800"/>
              </a:lnSpc>
            </a:pPr>
            <a:r>
              <a:rPr lang="en-US" sz="1200" dirty="0">
                <a:solidFill>
                  <a:srgbClr val="3D3D3D"/>
                </a:solidFill>
                <a:latin typeface="Plus Jakarta Sans"/>
              </a:rPr>
              <a:t>Inventor of scalable superconducting logic</a:t>
            </a:r>
            <a:endParaRPr sz="1200" dirty="0">
              <a:solidFill>
                <a:srgbClr val="3D3D3D"/>
              </a:solidFill>
              <a:latin typeface="Plus Jakarta Sans"/>
            </a:endParaRPr>
          </a:p>
        </p:txBody>
      </p:sp>
      <p:cxnSp>
        <p:nvCxnSpPr>
          <p:cNvPr id="57" name="Connector 28">
            <a:extLst>
              <a:ext uri="{FF2B5EF4-FFF2-40B4-BE49-F238E27FC236}">
                <a16:creationId xmlns:a16="http://schemas.microsoft.com/office/drawing/2014/main" id="{AD5A3EC8-A593-ED9B-0E01-CE6864647631}"/>
              </a:ext>
            </a:extLst>
          </p:cNvPr>
          <p:cNvCxnSpPr>
            <a:cxnSpLocks/>
          </p:cNvCxnSpPr>
          <p:nvPr/>
        </p:nvCxnSpPr>
        <p:spPr>
          <a:xfrm>
            <a:off x="471205" y="2459761"/>
            <a:ext cx="4800600" cy="0"/>
          </a:xfrm>
          <a:prstGeom prst="line">
            <a:avLst/>
          </a:prstGeom>
          <a:ln w="12700">
            <a:solidFill>
              <a:srgbClr val="1E1E1E">
                <a:alpha val="16078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or 29">
            <a:extLst>
              <a:ext uri="{FF2B5EF4-FFF2-40B4-BE49-F238E27FC236}">
                <a16:creationId xmlns:a16="http://schemas.microsoft.com/office/drawing/2014/main" id="{8F111754-D116-C778-241D-2A6118A417A1}"/>
              </a:ext>
            </a:extLst>
          </p:cNvPr>
          <p:cNvCxnSpPr>
            <a:cxnSpLocks/>
          </p:cNvCxnSpPr>
          <p:nvPr/>
        </p:nvCxnSpPr>
        <p:spPr>
          <a:xfrm>
            <a:off x="461963" y="4023305"/>
            <a:ext cx="4800600" cy="0"/>
          </a:xfrm>
          <a:prstGeom prst="line">
            <a:avLst/>
          </a:prstGeom>
          <a:ln w="12700">
            <a:solidFill>
              <a:srgbClr val="1E1E1E">
                <a:alpha val="16078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9" name="Picture 58">
            <a:extLst>
              <a:ext uri="{FF2B5EF4-FFF2-40B4-BE49-F238E27FC236}">
                <a16:creationId xmlns:a16="http://schemas.microsoft.com/office/drawing/2014/main" id="{42979D51-3698-2117-61CD-6F318DBAEB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9707" y="971486"/>
            <a:ext cx="1272696" cy="140817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3C8AABF-90FE-50F1-773D-883651AAC6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1680" y="2541589"/>
            <a:ext cx="1481329" cy="140817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B793639C-25B6-9F86-6668-41DD189C261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8924" y="4090847"/>
            <a:ext cx="1402739" cy="1408176"/>
          </a:xfrm>
          <a:prstGeom prst="rect">
            <a:avLst/>
          </a:prstGeom>
        </p:spPr>
      </p:pic>
      <p:sp>
        <p:nvSpPr>
          <p:cNvPr id="64" name="Rounded Rectangle 63">
            <a:extLst>
              <a:ext uri="{FF2B5EF4-FFF2-40B4-BE49-F238E27FC236}">
                <a16:creationId xmlns:a16="http://schemas.microsoft.com/office/drawing/2014/main" id="{4B39F235-DCF3-DF37-EA5F-CF2FA2C7400F}"/>
              </a:ext>
            </a:extLst>
          </p:cNvPr>
          <p:cNvSpPr/>
          <p:nvPr/>
        </p:nvSpPr>
        <p:spPr>
          <a:xfrm>
            <a:off x="404711" y="269193"/>
            <a:ext cx="9108281" cy="485775"/>
          </a:xfrm>
          <a:prstGeom prst="roundRect">
            <a:avLst>
              <a:gd name="adj" fmla="val 15686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3628"/>
              </a:lnSpc>
            </a:pPr>
            <a:r>
              <a:rPr lang="en-US" sz="3225" b="1" dirty="0">
                <a:solidFill>
                  <a:srgbClr val="393939"/>
                </a:solidFill>
                <a:latin typeface="Plus Jakarta Sans"/>
              </a:rPr>
              <a:t>Leadership Team</a:t>
            </a:r>
            <a:endParaRPr sz="3225" b="1" dirty="0">
              <a:solidFill>
                <a:srgbClr val="393939"/>
              </a:solidFill>
              <a:latin typeface="Plus Jakarta San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415848" y="1671637"/>
            <a:ext cx="1974167" cy="85452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2574025" y="1041190"/>
            <a:ext cx="6510547" cy="628650"/>
          </a:xfrm>
          <a:prstGeom prst="roundRect">
            <a:avLst>
              <a:gd name="adj" fmla="val 12121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4725"/>
              </a:lnSpc>
            </a:pPr>
            <a:r>
              <a:rPr sz="4200" b="1" dirty="0">
                <a:solidFill>
                  <a:srgbClr val="393939"/>
                </a:solidFill>
                <a:latin typeface="Plus Jakarta Sans"/>
              </a:rPr>
              <a:t>The Future of Computing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3796532" y="5319605"/>
            <a:ext cx="4065534" cy="790575"/>
          </a:xfrm>
          <a:prstGeom prst="roundRect">
            <a:avLst>
              <a:gd name="adj" fmla="val 9638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3037"/>
              </a:lnSpc>
            </a:pPr>
            <a:r>
              <a:rPr sz="2700" b="1" dirty="0">
                <a:solidFill>
                  <a:srgbClr val="393939"/>
                </a:solidFill>
                <a:latin typeface="Plus Jakarta Sans"/>
              </a:rPr>
              <a:t>Thank you</a:t>
            </a:r>
            <a:r>
              <a:rPr lang="en-US" sz="2700" b="1" dirty="0">
                <a:solidFill>
                  <a:srgbClr val="393939"/>
                </a:solidFill>
                <a:latin typeface="Plus Jakarta Sans"/>
              </a:rPr>
              <a:t> </a:t>
            </a:r>
            <a:r>
              <a:rPr sz="2700" b="1" dirty="0">
                <a:solidFill>
                  <a:srgbClr val="393939"/>
                </a:solidFill>
                <a:latin typeface="Plus Jakarta Sans"/>
              </a:rPr>
              <a:t>for your time.</a:t>
            </a:r>
          </a:p>
        </p:txBody>
      </p:sp>
      <p:pic>
        <p:nvPicPr>
          <p:cNvPr id="30" name="Graphic 29">
            <a:extLst>
              <a:ext uri="{FF2B5EF4-FFF2-40B4-BE49-F238E27FC236}">
                <a16:creationId xmlns:a16="http://schemas.microsoft.com/office/drawing/2014/main" id="{26229D40-49CB-E6AE-38C7-B2A6DF7030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99350" y="114515"/>
            <a:ext cx="11259899" cy="6333694"/>
          </a:xfrm>
          <a:prstGeom prst="rect">
            <a:avLst/>
          </a:prstGeom>
        </p:spPr>
      </p:pic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2A33C40D-C362-F2A6-3C5D-758CF61263BB}"/>
              </a:ext>
            </a:extLst>
          </p:cNvPr>
          <p:cNvSpPr/>
          <p:nvPr/>
        </p:nvSpPr>
        <p:spPr>
          <a:xfrm>
            <a:off x="3306017" y="5820456"/>
            <a:ext cx="5046561" cy="628651"/>
          </a:xfrm>
          <a:prstGeom prst="roundRect">
            <a:avLst>
              <a:gd name="adj" fmla="val 9638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3037"/>
              </a:lnSpc>
            </a:pPr>
            <a:r>
              <a:rPr lang="en-US" sz="2700" b="1" dirty="0">
                <a:solidFill>
                  <a:srgbClr val="393939"/>
                </a:solidFill>
                <a:latin typeface="Plus Jakarta Sans"/>
              </a:rPr>
              <a:t>www.snowcapcompute.com</a:t>
            </a:r>
            <a:endParaRPr sz="2700" b="1" dirty="0">
              <a:solidFill>
                <a:srgbClr val="393939"/>
              </a:solidFill>
              <a:latin typeface="Plus Jakarta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1658600" cy="6562725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456" y="0"/>
            <a:ext cx="11658600" cy="65627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1658600" cy="65627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508369" y="1307417"/>
            <a:ext cx="5151474" cy="490495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508369" y="1307417"/>
            <a:ext cx="5151474" cy="490495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5998756" y="1307417"/>
            <a:ext cx="5151474" cy="490495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998756" y="1307417"/>
            <a:ext cx="5151474" cy="490495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312250" y="2033761"/>
            <a:ext cx="4583795" cy="240120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745608" y="2341388"/>
            <a:ext cx="4643105" cy="199958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45608" y="2341388"/>
            <a:ext cx="4643105" cy="199958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30336" y="5392030"/>
            <a:ext cx="389749" cy="35889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14" name="Picture 13" descr="image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0336" y="5392030"/>
            <a:ext cx="389749" cy="35889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6447815" y="4828046"/>
            <a:ext cx="254184" cy="3332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447815" y="4828046"/>
            <a:ext cx="254184" cy="33326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6261413" y="5494573"/>
            <a:ext cx="288075" cy="41871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18" name="Picture 17" descr="image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261413" y="5494573"/>
            <a:ext cx="288075" cy="418715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491423" y="495622"/>
            <a:ext cx="9108281" cy="485775"/>
          </a:xfrm>
          <a:prstGeom prst="roundRect">
            <a:avLst>
              <a:gd name="adj" fmla="val 15686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3628"/>
              </a:lnSpc>
            </a:pPr>
            <a:r>
              <a:rPr sz="3225" b="1" dirty="0">
                <a:solidFill>
                  <a:srgbClr val="393939"/>
                </a:solidFill>
                <a:latin typeface="Plus Jakarta Sans"/>
              </a:rPr>
              <a:t>The Scaling Crisis: Demand vs. Power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45608" y="1555229"/>
            <a:ext cx="3185780" cy="657225"/>
          </a:xfrm>
          <a:prstGeom prst="roundRect">
            <a:avLst>
              <a:gd name="adj" fmla="val 11594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2587"/>
              </a:lnSpc>
            </a:pPr>
            <a:r>
              <a:rPr sz="1725" dirty="0">
                <a:solidFill>
                  <a:srgbClr val="0D0D0D"/>
                </a:solidFill>
                <a:latin typeface="Plus Jakarta Sans"/>
              </a:rPr>
              <a:t>Computing Power Demand</a:t>
            </a:r>
            <a:r>
              <a:rPr lang="en-US" sz="1725" dirty="0">
                <a:solidFill>
                  <a:srgbClr val="0D0D0D"/>
                </a:solidFill>
                <a:latin typeface="Plus Jakarta Sans"/>
              </a:rPr>
              <a:t> </a:t>
            </a:r>
            <a:r>
              <a:rPr sz="1725" dirty="0">
                <a:solidFill>
                  <a:srgbClr val="0D0D0D"/>
                </a:solidFill>
                <a:latin typeface="Plus Jakarta Sans"/>
              </a:rPr>
              <a:t>(Exponential Growth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3406073" y="2512293"/>
            <a:ext cx="1431906" cy="228600"/>
          </a:xfrm>
          <a:prstGeom prst="roundRect">
            <a:avLst>
              <a:gd name="adj" fmla="val 33333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1800"/>
              </a:lnSpc>
            </a:pPr>
            <a:r>
              <a:rPr sz="1200">
                <a:solidFill>
                  <a:srgbClr val="656569"/>
                </a:solidFill>
                <a:latin typeface="Plus Jakarta Sans"/>
              </a:rPr>
              <a:t>Exponential Surge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745608" y="4716958"/>
            <a:ext cx="601570" cy="276225"/>
          </a:xfrm>
          <a:prstGeom prst="roundRect">
            <a:avLst>
              <a:gd name="adj" fmla="val 27586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2137"/>
              </a:lnSpc>
            </a:pPr>
            <a:r>
              <a:rPr sz="1425" dirty="0">
                <a:solidFill>
                  <a:srgbClr val="58ACAD"/>
                </a:solidFill>
                <a:latin typeface="Plus Jakarta Sans"/>
              </a:rPr>
              <a:t>20</a:t>
            </a:r>
            <a:r>
              <a:rPr lang="en-US" sz="1425" dirty="0">
                <a:solidFill>
                  <a:srgbClr val="58ACAD"/>
                </a:solidFill>
                <a:latin typeface="Plus Jakarta Sans"/>
              </a:rPr>
              <a:t>10</a:t>
            </a:r>
          </a:p>
          <a:p>
            <a:pPr algn="l">
              <a:lnSpc>
                <a:spcPts val="2137"/>
              </a:lnSpc>
            </a:pPr>
            <a:endParaRPr sz="1425" dirty="0">
              <a:solidFill>
                <a:srgbClr val="58ACAD"/>
              </a:solidFill>
              <a:latin typeface="Plus Jakarta Sans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2101259" y="4716958"/>
            <a:ext cx="550733" cy="276225"/>
          </a:xfrm>
          <a:prstGeom prst="roundRect">
            <a:avLst>
              <a:gd name="adj" fmla="val 27586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2137"/>
              </a:lnSpc>
            </a:pPr>
            <a:r>
              <a:rPr sz="1425" dirty="0">
                <a:solidFill>
                  <a:srgbClr val="5DB4B4"/>
                </a:solidFill>
                <a:latin typeface="Plus Jakarta Sans"/>
              </a:rPr>
              <a:t>201</a:t>
            </a:r>
            <a:r>
              <a:rPr lang="en-US" sz="1425" dirty="0">
                <a:solidFill>
                  <a:srgbClr val="5DB4B4"/>
                </a:solidFill>
                <a:latin typeface="Plus Jakarta Sans"/>
              </a:rPr>
              <a:t>5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3380655" y="4708413"/>
            <a:ext cx="1753873" cy="276225"/>
          </a:xfrm>
          <a:prstGeom prst="roundRect">
            <a:avLst>
              <a:gd name="adj" fmla="val 27586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2137"/>
              </a:lnSpc>
            </a:pPr>
            <a:r>
              <a:rPr sz="1425" dirty="0">
                <a:solidFill>
                  <a:srgbClr val="61B1AD"/>
                </a:solidFill>
                <a:latin typeface="Plus Jakarta Sans"/>
              </a:rPr>
              <a:t>20</a:t>
            </a:r>
            <a:r>
              <a:rPr lang="en-US" sz="1425" dirty="0">
                <a:solidFill>
                  <a:srgbClr val="61B1AD"/>
                </a:solidFill>
                <a:latin typeface="Plus Jakarta Sans"/>
              </a:rPr>
              <a:t>20                         </a:t>
            </a:r>
            <a:r>
              <a:rPr sz="1425" dirty="0">
                <a:solidFill>
                  <a:srgbClr val="61B1AD"/>
                </a:solidFill>
                <a:latin typeface="Plus Jakarta Sans"/>
              </a:rPr>
              <a:t>202</a:t>
            </a:r>
            <a:r>
              <a:rPr lang="en-US" sz="1425" dirty="0">
                <a:solidFill>
                  <a:srgbClr val="61B1AD"/>
                </a:solidFill>
                <a:latin typeface="Plus Jakarta Sans"/>
              </a:rPr>
              <a:t>5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1601362" y="5210943"/>
            <a:ext cx="4058480" cy="514350"/>
          </a:xfrm>
          <a:prstGeom prst="roundRect">
            <a:avLst>
              <a:gd name="adj" fmla="val 14814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2025"/>
              </a:lnSpc>
            </a:pPr>
            <a:r>
              <a:rPr sz="1350">
                <a:solidFill>
                  <a:srgbClr val="1D1D1D"/>
                </a:solidFill>
                <a:latin typeface="Plus Jakarta Sans"/>
              </a:rPr>
              <a:t>Rising exponentially, driven by Al Model complexity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6235995" y="1563774"/>
            <a:ext cx="1999585" cy="333375"/>
          </a:xfrm>
          <a:prstGeom prst="roundRect">
            <a:avLst>
              <a:gd name="adj" fmla="val 22857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2587"/>
              </a:lnSpc>
            </a:pPr>
            <a:r>
              <a:rPr sz="1725" dirty="0">
                <a:solidFill>
                  <a:srgbClr val="0D0D0D"/>
                </a:solidFill>
                <a:latin typeface="Plus Jakarta Sans"/>
              </a:rPr>
              <a:t>The Energy Crisis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8667555" y="2598965"/>
            <a:ext cx="2262382" cy="1015195"/>
          </a:xfrm>
          <a:prstGeom prst="roundRect">
            <a:avLst>
              <a:gd name="adj" fmla="val 24242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1237"/>
              </a:lnSpc>
            </a:pPr>
            <a:r>
              <a:rPr sz="825" b="1" dirty="0">
                <a:solidFill>
                  <a:srgbClr val="454545"/>
                </a:solidFill>
                <a:latin typeface="Plus Jakarta Sans"/>
              </a:rPr>
              <a:t>Three Mile Island nuclear plant could</a:t>
            </a:r>
            <a:r>
              <a:rPr lang="en-US" sz="825" b="1" dirty="0">
                <a:solidFill>
                  <a:srgbClr val="454545"/>
                </a:solidFill>
                <a:latin typeface="Plus Jakarta Sans"/>
              </a:rPr>
              <a:t> </a:t>
            </a:r>
            <a:r>
              <a:rPr sz="825" b="1" dirty="0">
                <a:solidFill>
                  <a:srgbClr val="454545"/>
                </a:solidFill>
                <a:latin typeface="Plus Jakarta Sans"/>
              </a:rPr>
              <a:t>restart on Microsoft Al power deal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303777" y="2426841"/>
            <a:ext cx="254184" cy="304800"/>
          </a:xfrm>
          <a:prstGeom prst="roundRect">
            <a:avLst>
              <a:gd name="adj" fmla="val 29978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787"/>
              </a:lnSpc>
            </a:pPr>
            <a:r>
              <a:rPr sz="525" b="1">
                <a:solidFill>
                  <a:srgbClr val="A1A1A1"/>
                </a:solidFill>
                <a:latin typeface="Plus Jakarta Sans"/>
              </a:rPr>
              <a:t>ty Recrom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6591853" y="2529383"/>
            <a:ext cx="364331" cy="200025"/>
          </a:xfrm>
          <a:prstGeom prst="roundRect">
            <a:avLst>
              <a:gd name="adj" fmla="val 38095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787"/>
              </a:lnSpc>
            </a:pPr>
            <a:r>
              <a:rPr sz="525" b="1">
                <a:solidFill>
                  <a:srgbClr val="B9B9B9"/>
                </a:solidFill>
                <a:latin typeface="Plus Jakarta Sans"/>
              </a:rPr>
              <a:t>1001 0/17 707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269472" y="2486657"/>
            <a:ext cx="190500" cy="10477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787"/>
              </a:lnSpc>
            </a:pPr>
            <a:r>
              <a:rPr sz="525" b="1">
                <a:solidFill>
                  <a:srgbClr val="B1B1B1"/>
                </a:solidFill>
                <a:latin typeface="Plus Jakarta Sans"/>
              </a:rPr>
              <a:t>An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6303777" y="4323878"/>
            <a:ext cx="440586" cy="200025"/>
          </a:xfrm>
          <a:prstGeom prst="roundRect">
            <a:avLst>
              <a:gd name="adj" fmla="val 38095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787"/>
              </a:lnSpc>
            </a:pPr>
            <a:r>
              <a:rPr sz="525">
                <a:solidFill>
                  <a:srgbClr val="C5C5C5"/>
                </a:solidFill>
                <a:latin typeface="Plus Jakarta Sans"/>
              </a:rPr>
              <a:t>Es EEN Deu the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803674" y="4696593"/>
            <a:ext cx="3787350" cy="514350"/>
          </a:xfrm>
          <a:prstGeom prst="roundRect">
            <a:avLst>
              <a:gd name="adj" fmla="val 14814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2025"/>
              </a:lnSpc>
            </a:pPr>
            <a:r>
              <a:rPr sz="1350">
                <a:solidFill>
                  <a:srgbClr val="1D1D1D"/>
                </a:solidFill>
                <a:latin typeface="Plus Jakarta Sans"/>
              </a:rPr>
              <a:t>Major infrastructure deals, restarting nuclear plants, new technologies, captive generation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803674" y="5413138"/>
            <a:ext cx="3804296" cy="247650"/>
          </a:xfrm>
          <a:prstGeom prst="roundRect">
            <a:avLst>
              <a:gd name="adj" fmla="val 30769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1912"/>
              </a:lnSpc>
            </a:pPr>
            <a:r>
              <a:rPr lang="en-US" sz="1275" dirty="0">
                <a:solidFill>
                  <a:srgbClr val="191919"/>
                </a:solidFill>
                <a:latin typeface="Plus Jakarta Sans"/>
              </a:rPr>
              <a:t>Massive investment is needed to keep up with </a:t>
            </a:r>
            <a:r>
              <a:rPr sz="1275" dirty="0">
                <a:solidFill>
                  <a:srgbClr val="191919"/>
                </a:solidFill>
                <a:latin typeface="Plus Jakarta Sans"/>
              </a:rPr>
              <a:t>the growth rate of compute demand.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37" y="6285"/>
            <a:ext cx="11658600" cy="65627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1658600" cy="65627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745608" y="6229461"/>
            <a:ext cx="101673" cy="12817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45608" y="6229461"/>
            <a:ext cx="101673" cy="1281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0065709" y="6178190"/>
            <a:ext cx="245711" cy="23072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065709" y="6178190"/>
            <a:ext cx="245711" cy="23072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4624" y="1486867"/>
            <a:ext cx="10489350" cy="444351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813556" y="1749735"/>
            <a:ext cx="457200" cy="4826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14" name="Picture 13" descr="imag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13556" y="1749735"/>
            <a:ext cx="457200" cy="4826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55754" y="2777194"/>
            <a:ext cx="364331" cy="37598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55754" y="2777194"/>
            <a:ext cx="364331" cy="375989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55754" y="3751349"/>
            <a:ext cx="364331" cy="38453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18" name="Picture 17" descr="image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855754" y="3751349"/>
            <a:ext cx="364331" cy="384534"/>
          </a:xfrm>
          <a:prstGeom prst="rect">
            <a:avLst/>
          </a:prstGeom>
        </p:spPr>
      </p:pic>
      <p:sp>
        <p:nvSpPr>
          <p:cNvPr id="19" name="Rounded Rectangle 18"/>
          <p:cNvSpPr/>
          <p:nvPr/>
        </p:nvSpPr>
        <p:spPr>
          <a:xfrm>
            <a:off x="542260" y="581074"/>
            <a:ext cx="10260584" cy="504825"/>
          </a:xfrm>
          <a:prstGeom prst="roundRect">
            <a:avLst>
              <a:gd name="adj" fmla="val 15094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3796"/>
              </a:lnSpc>
            </a:pPr>
            <a:r>
              <a:rPr sz="3375" b="1" dirty="0">
                <a:solidFill>
                  <a:srgbClr val="393939"/>
                </a:solidFill>
                <a:latin typeface="Plus Jakarta Sans"/>
              </a:rPr>
              <a:t>The Stagnation of Semiconductor Progress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330232" y="1854311"/>
            <a:ext cx="2965487" cy="771525"/>
          </a:xfrm>
          <a:prstGeom prst="roundRect">
            <a:avLst>
              <a:gd name="adj" fmla="val 9876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2025"/>
              </a:lnSpc>
            </a:pPr>
            <a:r>
              <a:rPr sz="1400" dirty="0">
                <a:solidFill>
                  <a:srgbClr val="151515"/>
                </a:solidFill>
                <a:latin typeface="Plus Jakarta Sans"/>
              </a:rPr>
              <a:t>Clock frequency peaked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1330232" y="2837011"/>
            <a:ext cx="2838394" cy="771525"/>
          </a:xfrm>
          <a:prstGeom prst="roundRect">
            <a:avLst>
              <a:gd name="adj" fmla="val 9876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2025"/>
              </a:lnSpc>
            </a:pPr>
            <a:r>
              <a:rPr sz="1400" dirty="0">
                <a:solidFill>
                  <a:srgbClr val="151915"/>
                </a:solidFill>
                <a:latin typeface="Plus Jakarta Sans"/>
              </a:rPr>
              <a:t>Performance per cm</a:t>
            </a:r>
            <a:r>
              <a:rPr sz="1400" baseline="30000" dirty="0">
                <a:solidFill>
                  <a:srgbClr val="151915"/>
                </a:solidFill>
                <a:latin typeface="Plus Jakarta Sans"/>
              </a:rPr>
              <a:t>2</a:t>
            </a:r>
            <a:r>
              <a:rPr lang="en-US" sz="1400" baseline="30000" dirty="0">
                <a:solidFill>
                  <a:srgbClr val="151915"/>
                </a:solidFill>
                <a:latin typeface="Plus Jakarta Sans"/>
              </a:rPr>
              <a:t>  </a:t>
            </a:r>
            <a:r>
              <a:rPr lang="en-US" sz="1400" dirty="0">
                <a:solidFill>
                  <a:srgbClr val="151915"/>
                </a:solidFill>
                <a:latin typeface="Plus Jakarta Sans"/>
              </a:rPr>
              <a:t>stagnated</a:t>
            </a:r>
            <a:r>
              <a:rPr sz="1400" dirty="0">
                <a:solidFill>
                  <a:srgbClr val="151915"/>
                </a:solidFill>
                <a:latin typeface="Plus Jakarta Sans"/>
              </a:rPr>
              <a:t> 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1330232" y="3811165"/>
            <a:ext cx="2719775" cy="1800225"/>
          </a:xfrm>
          <a:prstGeom prst="roundRect">
            <a:avLst>
              <a:gd name="adj" fmla="val 4232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2025"/>
              </a:lnSpc>
            </a:pPr>
            <a:r>
              <a:rPr lang="en-US" sz="1350" dirty="0">
                <a:solidFill>
                  <a:srgbClr val="151515"/>
                </a:solidFill>
                <a:latin typeface="Plus Jakarta Sans"/>
              </a:rPr>
              <a:t>Improvement are now dominated by system level optimization</a:t>
            </a:r>
            <a:endParaRPr sz="1350" dirty="0">
              <a:solidFill>
                <a:srgbClr val="151515"/>
              </a:solidFill>
              <a:latin typeface="Plus Jakarta Sans"/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:a16="http://schemas.microsoft.com/office/drawing/2014/main" id="{7F9285DB-D1BC-13DB-C206-C3F60389EDF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06887" y="1545892"/>
            <a:ext cx="6637476" cy="432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927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1658600" cy="6562725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658600" cy="65627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1658600" cy="65627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sp>
        <p:nvSpPr>
          <p:cNvPr id="5" name="Rectangle 4"/>
          <p:cNvSpPr/>
          <p:nvPr/>
        </p:nvSpPr>
        <p:spPr>
          <a:xfrm>
            <a:off x="660879" y="1768859"/>
            <a:ext cx="3278981" cy="40589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6" name="Picture 5" descr="image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60879" y="1768859"/>
            <a:ext cx="3278981" cy="405897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185572" y="1768859"/>
            <a:ext cx="3287454" cy="40589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8" name="Picture 7" descr="imag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185572" y="1768859"/>
            <a:ext cx="3287454" cy="40589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718738" y="1768859"/>
            <a:ext cx="3278981" cy="40589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10" name="Picture 9" descr="image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718738" y="1768859"/>
            <a:ext cx="3278981" cy="40589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52407" y="6332004"/>
            <a:ext cx="211820" cy="9399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12" name="Picture 11" descr="image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2407" y="6332004"/>
            <a:ext cx="211820" cy="9399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490100" y="6247714"/>
            <a:ext cx="128244" cy="13125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14" name="Picture 13" descr="image.pn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490100" y="6247714"/>
            <a:ext cx="128244" cy="131254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5049800" y="3828256"/>
            <a:ext cx="2016531" cy="176031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5049800" y="3828256"/>
            <a:ext cx="2016531" cy="176031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7913613" y="4050431"/>
            <a:ext cx="2948541" cy="14612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18" name="Picture 17" descr="image.png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913613" y="4050431"/>
            <a:ext cx="2948541" cy="146123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186194" y="4024796"/>
            <a:ext cx="2321552" cy="172613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20" name="Picture 19" descr="image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86194" y="4024796"/>
            <a:ext cx="2321552" cy="1726133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923537" y="2161939"/>
            <a:ext cx="720189" cy="36744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22" name="Picture 21" descr="image.png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923537" y="2161939"/>
            <a:ext cx="720189" cy="36744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448230" y="2016670"/>
            <a:ext cx="618515" cy="48707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24" name="Picture 23" descr="image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4448230" y="2016670"/>
            <a:ext cx="618515" cy="487077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972923" y="2033761"/>
            <a:ext cx="762553" cy="61525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26" name="Picture 25" descr="image.png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7972923" y="2033761"/>
            <a:ext cx="762553" cy="615255"/>
          </a:xfrm>
          <a:prstGeom prst="rect">
            <a:avLst/>
          </a:prstGeom>
        </p:spPr>
      </p:pic>
      <p:sp>
        <p:nvSpPr>
          <p:cNvPr id="27" name="Rounded Rectangle 26"/>
          <p:cNvSpPr/>
          <p:nvPr/>
        </p:nvSpPr>
        <p:spPr>
          <a:xfrm>
            <a:off x="635461" y="589619"/>
            <a:ext cx="9345520" cy="428625"/>
          </a:xfrm>
          <a:prstGeom prst="roundRect">
            <a:avLst>
              <a:gd name="adj" fmla="val 17777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3329"/>
              </a:lnSpc>
            </a:pPr>
            <a:r>
              <a:rPr sz="2775" b="1">
                <a:solidFill>
                  <a:srgbClr val="313131"/>
                </a:solidFill>
                <a:latin typeface="Plus Jakarta Sans"/>
              </a:rPr>
              <a:t>The Cooling Challenge in Modern Data Centers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635461" y="1153604"/>
            <a:ext cx="7074804" cy="314325"/>
          </a:xfrm>
          <a:prstGeom prst="roundRect">
            <a:avLst>
              <a:gd name="adj" fmla="val 24242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2475"/>
              </a:lnSpc>
            </a:pPr>
            <a:r>
              <a:rPr sz="1650" dirty="0">
                <a:solidFill>
                  <a:srgbClr val="4D5561"/>
                </a:solidFill>
                <a:latin typeface="Plus Jakarta Sans"/>
              </a:rPr>
              <a:t>Focusing on the extreme measures currently used to manage heat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898118" y="2837011"/>
            <a:ext cx="1542053" cy="304800"/>
          </a:xfrm>
          <a:prstGeom prst="roundRect">
            <a:avLst>
              <a:gd name="adj" fmla="val 25000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2362"/>
              </a:lnSpc>
            </a:pPr>
            <a:r>
              <a:rPr sz="1575" b="1">
                <a:solidFill>
                  <a:srgbClr val="2D2D2D"/>
                </a:solidFill>
                <a:latin typeface="Plus Jakarta Sans"/>
              </a:rPr>
              <a:t>Liquid Cooling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898118" y="3178819"/>
            <a:ext cx="2779084" cy="857250"/>
          </a:xfrm>
          <a:prstGeom prst="roundRect">
            <a:avLst>
              <a:gd name="adj" fmla="val 8888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1687"/>
              </a:lnSpc>
            </a:pPr>
            <a:r>
              <a:rPr sz="1125" dirty="0">
                <a:solidFill>
                  <a:srgbClr val="313131"/>
                </a:solidFill>
                <a:latin typeface="Plus Jakarta Sans"/>
              </a:rPr>
              <a:t>To achieve the power densities required</a:t>
            </a:r>
            <a:r>
              <a:rPr lang="en-US" sz="1125" dirty="0">
                <a:solidFill>
                  <a:srgbClr val="313131"/>
                </a:solidFill>
                <a:latin typeface="Plus Jakarta Sans"/>
              </a:rPr>
              <a:t> </a:t>
            </a:r>
            <a:r>
              <a:rPr sz="1125" dirty="0">
                <a:solidFill>
                  <a:srgbClr val="313131"/>
                </a:solidFill>
                <a:latin typeface="Plus Jakarta Sans"/>
              </a:rPr>
              <a:t>for increased performance, current datacenters are forced to move toward</a:t>
            </a:r>
            <a:r>
              <a:rPr lang="en-US" sz="1125" dirty="0">
                <a:solidFill>
                  <a:srgbClr val="313131"/>
                </a:solidFill>
                <a:latin typeface="Plus Jakarta Sans"/>
              </a:rPr>
              <a:t> </a:t>
            </a:r>
            <a:r>
              <a:rPr sz="1125" dirty="0">
                <a:solidFill>
                  <a:srgbClr val="313131"/>
                </a:solidFill>
                <a:latin typeface="Plus Jakarta Sans"/>
              </a:rPr>
              <a:t>liquid cooling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4431284" y="2845556"/>
            <a:ext cx="1652199" cy="304800"/>
          </a:xfrm>
          <a:prstGeom prst="roundRect">
            <a:avLst>
              <a:gd name="adj" fmla="val 25000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2362"/>
              </a:lnSpc>
            </a:pPr>
            <a:r>
              <a:rPr sz="1575" b="1">
                <a:solidFill>
                  <a:srgbClr val="313131"/>
                </a:solidFill>
                <a:latin typeface="Plus Jakarta Sans"/>
              </a:rPr>
              <a:t>Liquid Nitrogen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4422811" y="3178819"/>
            <a:ext cx="2736720" cy="647700"/>
          </a:xfrm>
          <a:prstGeom prst="roundRect">
            <a:avLst>
              <a:gd name="adj" fmla="val 11764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1687"/>
              </a:lnSpc>
            </a:pPr>
            <a:r>
              <a:rPr lang="en-US" sz="1125" dirty="0">
                <a:solidFill>
                  <a:srgbClr val="292929"/>
                </a:solidFill>
                <a:latin typeface="Plus Jakarta Sans"/>
              </a:rPr>
              <a:t>Next generation facilities are </a:t>
            </a:r>
            <a:r>
              <a:rPr sz="1125" dirty="0">
                <a:solidFill>
                  <a:srgbClr val="292929"/>
                </a:solidFill>
                <a:latin typeface="Plus Jakarta Sans"/>
              </a:rPr>
              <a:t>adding liquid</a:t>
            </a:r>
            <a:r>
              <a:rPr lang="en-US" sz="1125" dirty="0">
                <a:solidFill>
                  <a:srgbClr val="292929"/>
                </a:solidFill>
                <a:latin typeface="Plus Jakarta Sans"/>
              </a:rPr>
              <a:t> </a:t>
            </a:r>
            <a:r>
              <a:rPr sz="1125" dirty="0">
                <a:solidFill>
                  <a:srgbClr val="292929"/>
                </a:solidFill>
                <a:latin typeface="Plus Jakarta Sans"/>
              </a:rPr>
              <a:t>nitrogen to manage the heat generated</a:t>
            </a:r>
            <a:r>
              <a:rPr lang="en-US" sz="1125" dirty="0">
                <a:solidFill>
                  <a:srgbClr val="292929"/>
                </a:solidFill>
                <a:latin typeface="Plus Jakarta Sans"/>
              </a:rPr>
              <a:t> </a:t>
            </a:r>
            <a:r>
              <a:rPr sz="1125" dirty="0">
                <a:solidFill>
                  <a:srgbClr val="292929"/>
                </a:solidFill>
                <a:latin typeface="Plus Jakarta Sans"/>
              </a:rPr>
              <a:t>by </a:t>
            </a:r>
            <a:r>
              <a:rPr lang="en-US" sz="1125" dirty="0">
                <a:solidFill>
                  <a:srgbClr val="292929"/>
                </a:solidFill>
                <a:latin typeface="Plus Jakarta Sans"/>
              </a:rPr>
              <a:t>power delivery</a:t>
            </a:r>
            <a:endParaRPr sz="1125" dirty="0">
              <a:solidFill>
                <a:srgbClr val="292929"/>
              </a:solidFill>
              <a:latin typeface="Plus Jakarta San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7955977" y="2845556"/>
            <a:ext cx="2643519" cy="285750"/>
          </a:xfrm>
          <a:prstGeom prst="roundRect">
            <a:avLst>
              <a:gd name="adj" fmla="val 26666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2250"/>
              </a:lnSpc>
            </a:pPr>
            <a:r>
              <a:rPr sz="1500" b="1">
                <a:solidFill>
                  <a:srgbClr val="313131"/>
                </a:solidFill>
                <a:latin typeface="Plus Jakarta Sans"/>
              </a:rPr>
              <a:t>Unsustainable Trajectory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7955977" y="3178819"/>
            <a:ext cx="2635046" cy="857250"/>
          </a:xfrm>
          <a:prstGeom prst="roundRect">
            <a:avLst>
              <a:gd name="adj" fmla="val 8888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1687"/>
              </a:lnSpc>
            </a:pPr>
            <a:r>
              <a:rPr sz="1125" dirty="0">
                <a:solidFill>
                  <a:srgbClr val="2D2D2D"/>
                </a:solidFill>
                <a:latin typeface="Plus Jakarta Sans"/>
              </a:rPr>
              <a:t>The current trajectory is unsustainable</a:t>
            </a:r>
            <a:r>
              <a:rPr lang="en-US" sz="1125" dirty="0">
                <a:solidFill>
                  <a:srgbClr val="2D2D2D"/>
                </a:solidFill>
                <a:latin typeface="Plus Jakarta Sans"/>
              </a:rPr>
              <a:t> </a:t>
            </a:r>
            <a:r>
              <a:rPr sz="1125" dirty="0">
                <a:solidFill>
                  <a:srgbClr val="2D2D2D"/>
                </a:solidFill>
                <a:latin typeface="Plus Jakarta Sans"/>
              </a:rPr>
              <a:t>as it focuses on pushing more power</a:t>
            </a:r>
            <a:r>
              <a:rPr lang="en-US" sz="1125" dirty="0">
                <a:solidFill>
                  <a:srgbClr val="2D2D2D"/>
                </a:solidFill>
                <a:latin typeface="Plus Jakarta Sans"/>
              </a:rPr>
              <a:t> </a:t>
            </a:r>
            <a:r>
              <a:rPr sz="1125" dirty="0">
                <a:solidFill>
                  <a:srgbClr val="2D2D2D"/>
                </a:solidFill>
                <a:latin typeface="Plus Jakarta Sans"/>
              </a:rPr>
              <a:t>and then struggling to remove the</a:t>
            </a:r>
            <a:r>
              <a:rPr lang="en-US" sz="1125" dirty="0">
                <a:solidFill>
                  <a:srgbClr val="2D2D2D"/>
                </a:solidFill>
                <a:latin typeface="Plus Jakarta Sans"/>
              </a:rPr>
              <a:t> </a:t>
            </a:r>
            <a:r>
              <a:rPr sz="1125" dirty="0">
                <a:solidFill>
                  <a:srgbClr val="2D2D2D"/>
                </a:solidFill>
                <a:latin typeface="Plus Jakarta Sans"/>
              </a:rPr>
              <a:t>resulting heat</a:t>
            </a:r>
          </a:p>
        </p:txBody>
      </p:sp>
      <p:sp>
        <p:nvSpPr>
          <p:cNvPr id="35" name="Rounded Rectangle 34"/>
          <p:cNvSpPr/>
          <p:nvPr/>
        </p:nvSpPr>
        <p:spPr>
          <a:xfrm>
            <a:off x="10302948" y="6255097"/>
            <a:ext cx="711716" cy="142875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1125"/>
              </a:lnSpc>
            </a:pPr>
            <a:endParaRPr sz="750" dirty="0">
              <a:solidFill>
                <a:srgbClr val="6D7175"/>
              </a:solidFill>
              <a:latin typeface="Plus Jakarta San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1658600" cy="6562725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1658600" cy="65627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1658600" cy="65627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5" name="Picture 4" descr="image.jpg"/>
          <p:cNvPicPr>
            <a:picLocks noChangeAspect="1"/>
          </p:cNvPicPr>
          <p:nvPr/>
        </p:nvPicPr>
        <p:blipFill>
          <a:blip r:embed="rId2"/>
          <a:srcRect l="424" r="424"/>
          <a:stretch>
            <a:fillRect/>
          </a:stretch>
        </p:blipFill>
        <p:spPr>
          <a:xfrm>
            <a:off x="0" y="0"/>
            <a:ext cx="11658600" cy="656272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1658600" cy="6562725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11658600" cy="65627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1658600" cy="65627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1592BE1-7246-0F0E-9A18-545EBD3B064B}"/>
              </a:ext>
            </a:extLst>
          </p:cNvPr>
          <p:cNvGrpSpPr/>
          <p:nvPr/>
        </p:nvGrpSpPr>
        <p:grpSpPr>
          <a:xfrm>
            <a:off x="0" y="-1"/>
            <a:ext cx="11658600" cy="6562725"/>
            <a:chOff x="25400" y="98425"/>
            <a:chExt cx="11658600" cy="6562725"/>
          </a:xfrm>
        </p:grpSpPr>
        <p:pic>
          <p:nvPicPr>
            <p:cNvPr id="5" name="Picture 4" descr="image.jpg"/>
            <p:cNvPicPr>
              <a:picLocks noChangeAspect="1"/>
            </p:cNvPicPr>
            <p:nvPr/>
          </p:nvPicPr>
          <p:blipFill>
            <a:blip r:embed="rId3"/>
            <a:srcRect l="424" r="424"/>
            <a:stretch>
              <a:fillRect/>
            </a:stretch>
          </p:blipFill>
          <p:spPr>
            <a:xfrm>
              <a:off x="25400" y="98425"/>
              <a:ext cx="11658600" cy="656272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265CF09-502E-CE43-895C-0F4DB990F475}"/>
                </a:ext>
              </a:extLst>
            </p:cNvPr>
            <p:cNvSpPr txBox="1"/>
            <p:nvPr/>
          </p:nvSpPr>
          <p:spPr>
            <a:xfrm>
              <a:off x="2000047" y="5202572"/>
              <a:ext cx="519297" cy="228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Overflow="overflow" vert="horz" wrap="none" rtlCol="0" anchor="ctr" anchorCtr="0">
              <a:noAutofit/>
            </a:bodyPr>
            <a:lstStyle/>
            <a:p>
              <a:pPr algn="ctr"/>
              <a:r>
                <a:rPr lang="en-US" sz="1400" dirty="0"/>
                <a:t>JJ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AB3A700-5BF7-B69A-9978-8DD692EEDB50}"/>
                </a:ext>
              </a:extLst>
            </p:cNvPr>
            <p:cNvSpPr txBox="1"/>
            <p:nvPr/>
          </p:nvSpPr>
          <p:spPr>
            <a:xfrm rot="10800000" flipV="1">
              <a:off x="6962773" y="4606926"/>
              <a:ext cx="301625" cy="952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vertOverflow="overflow" vert="horz" wrap="none" rtlCol="0" anchor="ctr" anchorCtr="0">
              <a:noAutofit/>
            </a:bodyPr>
            <a:lstStyle/>
            <a:p>
              <a:pPr algn="ctr"/>
              <a:r>
                <a:rPr lang="en-US" sz="900" dirty="0"/>
                <a:t>NbTiN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image.png">
            <a:extLst>
              <a:ext uri="{FF2B5EF4-FFF2-40B4-BE49-F238E27FC236}">
                <a16:creationId xmlns:a16="http://schemas.microsoft.com/office/drawing/2014/main" id="{A3A0ABE0-0712-44C1-C936-7DA69E269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658600" cy="656272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1658600" cy="65627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1658600" cy="65627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5" name="Picture 4"/>
          <p:cNvPicPr>
            <a:picLocks/>
          </p:cNvPicPr>
          <p:nvPr/>
        </p:nvPicPr>
        <p:blipFill>
          <a:blip r:embed="rId3"/>
          <a:srcRect t="15000" r="50000"/>
          <a:stretch>
            <a:fillRect/>
          </a:stretch>
        </p:blipFill>
        <p:spPr>
          <a:xfrm>
            <a:off x="543070" y="984409"/>
            <a:ext cx="5829300" cy="5578316"/>
          </a:xfrm>
          <a:prstGeom prst="rect">
            <a:avLst/>
          </a:prstGeom>
        </p:spPr>
      </p:pic>
      <p:pic>
        <p:nvPicPr>
          <p:cNvPr id="60" name="Right Body"/>
          <p:cNvPicPr>
            <a:picLocks/>
          </p:cNvPicPr>
          <p:nvPr/>
        </p:nvPicPr>
        <p:blipFill>
          <a:blip r:embed="rId3"/>
          <a:srcRect l="50000" t="15000"/>
          <a:stretch>
            <a:fillRect/>
          </a:stretch>
        </p:blipFill>
        <p:spPr>
          <a:xfrm>
            <a:off x="5457970" y="984409"/>
            <a:ext cx="5829300" cy="5578316"/>
          </a:xfrm>
          <a:prstGeom prst="rect">
            <a:avLst/>
          </a:prstGeom>
        </p:spPr>
      </p:pic>
      <p:pic>
        <p:nvPicPr>
          <p:cNvPr id="61" name="Title Strip"/>
          <p:cNvPicPr>
            <a:picLocks/>
          </p:cNvPicPr>
          <p:nvPr/>
        </p:nvPicPr>
        <p:blipFill>
          <a:blip r:embed="rId3"/>
          <a:srcRect b="85000"/>
          <a:stretch>
            <a:fillRect/>
          </a:stretch>
        </p:blipFill>
        <p:spPr>
          <a:xfrm>
            <a:off x="0" y="0"/>
            <a:ext cx="11658600" cy="98440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5205A33-6251-0F43-ADBC-EAE49D5BACFF}"/>
              </a:ext>
            </a:extLst>
          </p:cNvPr>
          <p:cNvSpPr txBox="1"/>
          <p:nvPr/>
        </p:nvSpPr>
        <p:spPr>
          <a:xfrm>
            <a:off x="6915440" y="5588000"/>
            <a:ext cx="3820637" cy="557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Overflow="overflow" vert="horz" wrap="square" rtlCol="0" anchor="t">
            <a:noAutofit/>
          </a:bodyPr>
          <a:lstStyle/>
          <a:p>
            <a:pPr algn="l"/>
            <a:r>
              <a:rPr lang="en-US" sz="1400" dirty="0">
                <a:solidFill>
                  <a:srgbClr val="4A4A4A"/>
                </a:solidFill>
                <a:latin typeface="Plus Jakarta Sans"/>
                <a:cs typeface="Plus Jakarta Sans"/>
              </a:rPr>
              <a:t>Reduce dozens of racks of compute to a single machine containing all interconnect.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5CD4296-71F3-31AB-7D88-F85DF0903704}"/>
              </a:ext>
            </a:extLst>
          </p:cNvPr>
          <p:cNvSpPr txBox="1"/>
          <p:nvPr/>
        </p:nvSpPr>
        <p:spPr>
          <a:xfrm>
            <a:off x="6915439" y="4318276"/>
            <a:ext cx="3820637" cy="557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Overflow="overflow" vert="horz" wrap="square" rtlCol="0" anchor="t">
            <a:noAutofit/>
          </a:bodyPr>
          <a:lstStyle/>
          <a:p>
            <a:r>
              <a:rPr lang="en-US" sz="1400" dirty="0">
                <a:solidFill>
                  <a:srgbClr val="4A4A4A"/>
                </a:solidFill>
                <a:latin typeface="Plus Jakarta Sans"/>
                <a:cs typeface="Plus Jakarta Sans"/>
              </a:rPr>
              <a:t>100X improvement in energy efficiency, cooling included!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BD244E-A5A1-5600-0A6E-87FBA74F617D}"/>
              </a:ext>
            </a:extLst>
          </p:cNvPr>
          <p:cNvSpPr txBox="1"/>
          <p:nvPr/>
        </p:nvSpPr>
        <p:spPr>
          <a:xfrm>
            <a:off x="6915438" y="2989805"/>
            <a:ext cx="3877253" cy="5575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Overflow="overflow" vert="horz" wrap="square" rtlCol="0" anchor="t">
            <a:noAutofit/>
          </a:bodyPr>
          <a:lstStyle/>
          <a:p>
            <a:pPr algn="l"/>
            <a:r>
              <a:rPr lang="en-US" sz="1400" dirty="0">
                <a:solidFill>
                  <a:srgbClr val="4A4A4A"/>
                </a:solidFill>
                <a:latin typeface="Plus Jakarta Sans"/>
                <a:cs typeface="Plus Jakarta Sans"/>
              </a:rPr>
              <a:t>Superconducting technology allows for a 10,000x increase in compute density.</a:t>
            </a:r>
          </a:p>
        </p:txBody>
      </p:sp>
    </p:spTree>
    <p:extLst>
      <p:ext uri="{BB962C8B-B14F-4D97-AF65-F5344CB8AC3E}">
        <p14:creationId xmlns:p14="http://schemas.microsoft.com/office/powerpoint/2010/main" val="3784412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1658600" cy="6562725"/>
          </a:xfrm>
          <a:prstGeom prst="rect">
            <a:avLst/>
          </a:prstGeom>
          <a:solidFill>
            <a:srgbClr val="F5F5F5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00" y="0"/>
            <a:ext cx="11658600" cy="65627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0"/>
            <a:ext cx="11658600" cy="6562725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sp>
        <p:nvSpPr>
          <p:cNvPr id="5" name="Rounded Rectangle 4"/>
          <p:cNvSpPr/>
          <p:nvPr/>
        </p:nvSpPr>
        <p:spPr>
          <a:xfrm>
            <a:off x="1393778" y="765251"/>
            <a:ext cx="8871042" cy="447675"/>
          </a:xfrm>
          <a:prstGeom prst="roundRect">
            <a:avLst>
              <a:gd name="adj" fmla="val 17021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3510"/>
              </a:lnSpc>
            </a:pPr>
            <a:r>
              <a:rPr sz="2925" b="1" dirty="0">
                <a:solidFill>
                  <a:srgbClr val="3D3D3D"/>
                </a:solidFill>
                <a:latin typeface="Plus Jakarta Sans"/>
              </a:rPr>
              <a:t>A New Approach: The Snowcap Approach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203140" y="2153394"/>
            <a:ext cx="440361" cy="1504950"/>
          </a:xfrm>
          <a:prstGeom prst="roundRect">
            <a:avLst>
              <a:gd name="adj" fmla="val 17303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3937"/>
              </a:lnSpc>
            </a:pPr>
            <a:r>
              <a:rPr sz="2625">
                <a:solidFill>
                  <a:srgbClr val="E5E5E9"/>
                </a:solidFill>
                <a:latin typeface="Plus Jakarta Sans"/>
              </a:rPr>
              <a:t>000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008058" y="2768649"/>
            <a:ext cx="2694356" cy="276225"/>
          </a:xfrm>
          <a:prstGeom prst="roundRect">
            <a:avLst>
              <a:gd name="adj" fmla="val 27586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2137"/>
              </a:lnSpc>
            </a:pPr>
            <a:r>
              <a:rPr sz="1425" b="1">
                <a:solidFill>
                  <a:srgbClr val="2D2D2D"/>
                </a:solidFill>
                <a:latin typeface="Plus Jakarta Sans"/>
              </a:rPr>
              <a:t>TRADITIONAL Approach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1406490" y="4753005"/>
            <a:ext cx="3202725" cy="705041"/>
          </a:xfrm>
          <a:prstGeom prst="roundRect">
            <a:avLst>
              <a:gd name="adj" fmla="val 15686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>
              <a:lnSpc>
                <a:spcPts val="1800"/>
              </a:lnSpc>
            </a:pPr>
            <a:r>
              <a:rPr lang="en-US" sz="1425" b="1" dirty="0">
                <a:solidFill>
                  <a:srgbClr val="786D98"/>
                </a:solidFill>
                <a:latin typeface="Plus Jakarta Sans"/>
              </a:rPr>
              <a:t>Massive Footprint, High Power</a:t>
            </a:r>
          </a:p>
          <a:p>
            <a:pPr algn="l">
              <a:lnSpc>
                <a:spcPts val="1650"/>
              </a:lnSpc>
            </a:pPr>
            <a:r>
              <a:rPr lang="en-US" sz="1125" dirty="0">
                <a:solidFill>
                  <a:srgbClr val="212121"/>
                </a:solidFill>
                <a:latin typeface="Plus Jakarta Sans"/>
              </a:rPr>
              <a:t>Unsustainable energy and cooling demands</a:t>
            </a:r>
          </a:p>
          <a:p>
            <a:pPr algn="l">
              <a:lnSpc>
                <a:spcPts val="1650"/>
              </a:lnSpc>
            </a:pPr>
            <a:r>
              <a:rPr lang="en-US" sz="1125" dirty="0">
                <a:solidFill>
                  <a:srgbClr val="212121"/>
                </a:solidFill>
                <a:latin typeface="Plus Jakarta Sans"/>
              </a:rPr>
              <a:t>Social pushback – Not in my backyard!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7032440" y="2768649"/>
            <a:ext cx="2601155" cy="276225"/>
          </a:xfrm>
          <a:prstGeom prst="roundRect">
            <a:avLst>
              <a:gd name="adj" fmla="val 27586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l">
              <a:lnSpc>
                <a:spcPts val="2137"/>
              </a:lnSpc>
            </a:pPr>
            <a:r>
              <a:rPr sz="1425" b="1">
                <a:solidFill>
                  <a:srgbClr val="786D98"/>
                </a:solidFill>
                <a:latin typeface="Plus Jakarta Sans"/>
              </a:rPr>
              <a:t>SNOWCAP Approach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490179" y="4725503"/>
            <a:ext cx="3761931" cy="667737"/>
          </a:xfrm>
          <a:prstGeom prst="roundRect">
            <a:avLst>
              <a:gd name="adj" fmla="val 7843"/>
            </a:avLst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1800"/>
              </a:lnSpc>
            </a:pPr>
            <a:r>
              <a:rPr lang="en-US" sz="1425" b="1" dirty="0">
                <a:solidFill>
                  <a:srgbClr val="786D98"/>
                </a:solidFill>
                <a:latin typeface="Plus Jakarta Sans"/>
              </a:rPr>
              <a:t>Cryogenic-First Design</a:t>
            </a:r>
          </a:p>
          <a:p>
            <a:pPr algn="l">
              <a:lnSpc>
                <a:spcPts val="1650"/>
              </a:lnSpc>
            </a:pPr>
            <a:r>
              <a:rPr lang="en-US" sz="1125" dirty="0">
                <a:solidFill>
                  <a:srgbClr val="212121"/>
                </a:solidFill>
                <a:latin typeface="Plus Jakarta Sans"/>
              </a:rPr>
              <a:t>Remove heat first, then add only the power required — delivering extreme efficiency at scale.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169249" y="2452476"/>
            <a:ext cx="4304192" cy="347790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sp>
        <p:nvSpPr>
          <p:cNvPr id="13" name="Rectangle 12"/>
          <p:cNvSpPr/>
          <p:nvPr/>
        </p:nvSpPr>
        <p:spPr>
          <a:xfrm>
            <a:off x="6202104" y="2469567"/>
            <a:ext cx="4270301" cy="343517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sp>
        <p:nvSpPr>
          <p:cNvPr id="15" name="Rectangle 14"/>
          <p:cNvSpPr/>
          <p:nvPr/>
        </p:nvSpPr>
        <p:spPr>
          <a:xfrm>
            <a:off x="4973545" y="1341598"/>
            <a:ext cx="1711509" cy="42726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/>
          </a:p>
        </p:txBody>
      </p:sp>
      <p:pic>
        <p:nvPicPr>
          <p:cNvPr id="16" name="Picture 15" descr="image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973545" y="1341598"/>
            <a:ext cx="1711509" cy="427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C4C89EF-6D05-8E7C-CB52-49EBA429BA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4809" y="1742916"/>
            <a:ext cx="4324407" cy="29026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BB48DE0-102F-415F-C2AC-D25ED0C95D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67527" y="1742916"/>
            <a:ext cx="4324405" cy="290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984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5F5F5">
            <a:alpha val="10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/>
        </p:nvSpPr>
        <p:spPr>
          <a:xfrm>
            <a:off x="304800" y="202419"/>
            <a:ext cx="10896600" cy="762000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>
            <a:noFill/>
          </a:ln>
        </p:spPr>
        <p:txBody>
          <a:bodyPr wrap="square" lIns="91440" tIns="45720" rIns="91440" bIns="45720" rtlCol="0" anchor="t"/>
          <a:lstStyle/>
          <a:p>
            <a:endParaRPr lang="en-US" dirty="0"/>
          </a:p>
        </p:txBody>
      </p:sp>
      <p:sp>
        <p:nvSpPr>
          <p:cNvPr id="101" name="TextBox 101"/>
          <p:cNvSpPr txBox="1"/>
          <p:nvPr/>
        </p:nvSpPr>
        <p:spPr>
          <a:xfrm>
            <a:off x="381000" y="292535"/>
            <a:ext cx="10896600" cy="492443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buNone/>
            </a:pPr>
            <a:r>
              <a:rPr lang="en-US" sz="3200" b="1" dirty="0">
                <a:solidFill>
                  <a:srgbClr val="1A1A2E"/>
                </a:solidFill>
                <a:latin typeface="Plus Jakarta Sans"/>
                <a:cs typeface="Segoe UI"/>
              </a:rPr>
              <a:t>Data Centers in Space</a:t>
            </a:r>
          </a:p>
        </p:txBody>
      </p:sp>
      <p:sp>
        <p:nvSpPr>
          <p:cNvPr id="102" name="Shape 102"/>
          <p:cNvSpPr/>
          <p:nvPr/>
        </p:nvSpPr>
        <p:spPr>
          <a:xfrm>
            <a:off x="380999" y="2755794"/>
            <a:ext cx="4102500" cy="1233648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9525">
            <a:solidFill>
              <a:srgbClr val="E0E0E0"/>
            </a:solidFill>
          </a:ln>
        </p:spPr>
        <p:txBody>
          <a:bodyPr wrap="square" lIns="91440" tIns="45720" rIns="91440" bIns="45720" rtlCol="0" anchor="t"/>
          <a:lstStyle/>
          <a:p>
            <a:endParaRPr lang="en-US" dirty="0"/>
          </a:p>
        </p:txBody>
      </p:sp>
      <p:sp>
        <p:nvSpPr>
          <p:cNvPr id="103" name="AccentBar1"/>
          <p:cNvSpPr/>
          <p:nvPr/>
        </p:nvSpPr>
        <p:spPr>
          <a:xfrm>
            <a:off x="380999" y="2755794"/>
            <a:ext cx="4102499" cy="45719"/>
          </a:xfrm>
          <a:prstGeom prst="roundRect">
            <a:avLst>
              <a:gd name="adj" fmla="val 50000"/>
            </a:avLst>
          </a:prstGeom>
          <a:solidFill>
            <a:srgbClr val="4A90D9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04" name="Circle 104"/>
          <p:cNvSpPr/>
          <p:nvPr/>
        </p:nvSpPr>
        <p:spPr>
          <a:xfrm>
            <a:off x="571500" y="2933594"/>
            <a:ext cx="406400" cy="406400"/>
          </a:xfrm>
          <a:prstGeom prst="ellipse">
            <a:avLst/>
          </a:prstGeom>
          <a:solidFill>
            <a:srgbClr val="EBF3FC"/>
          </a:solidFill>
          <a:ln>
            <a:noFill/>
          </a:ln>
        </p:spPr>
        <p:txBody>
          <a:bodyPr wrap="squar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05" name="TextBox 105"/>
          <p:cNvSpPr txBox="1"/>
          <p:nvPr/>
        </p:nvSpPr>
        <p:spPr>
          <a:xfrm>
            <a:off x="1079500" y="2927034"/>
            <a:ext cx="2612824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>
              <a:buNone/>
            </a:pPr>
            <a:r>
              <a:rPr lang="en-US" sz="1800" b="1" dirty="0">
                <a:solidFill>
                  <a:srgbClr val="4A90D9"/>
                </a:solidFill>
                <a:latin typeface="Plus Jakarta Sans"/>
                <a:cs typeface="Segoe UI"/>
              </a:rPr>
              <a:t>Space Is Not Cold</a:t>
            </a:r>
          </a:p>
        </p:txBody>
      </p:sp>
      <p:sp>
        <p:nvSpPr>
          <p:cNvPr id="107" name="Shape 107"/>
          <p:cNvSpPr/>
          <p:nvPr/>
        </p:nvSpPr>
        <p:spPr>
          <a:xfrm>
            <a:off x="5213668" y="2755794"/>
            <a:ext cx="4102500" cy="1242182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9525">
            <a:solidFill>
              <a:srgbClr val="E0E0E0"/>
            </a:solidFill>
          </a:ln>
        </p:spPr>
        <p:txBody>
          <a:bodyPr wrap="square" lIns="91440" tIns="45720" rIns="91440" bIns="45720" rtlCol="0" anchor="t"/>
          <a:lstStyle/>
          <a:p>
            <a:endParaRPr lang="en-US" dirty="0"/>
          </a:p>
        </p:txBody>
      </p:sp>
      <p:sp>
        <p:nvSpPr>
          <p:cNvPr id="108" name="AccentBar2"/>
          <p:cNvSpPr/>
          <p:nvPr/>
        </p:nvSpPr>
        <p:spPr>
          <a:xfrm>
            <a:off x="5213667" y="2755794"/>
            <a:ext cx="4102498" cy="55879"/>
          </a:xfrm>
          <a:prstGeom prst="roundRect">
            <a:avLst>
              <a:gd name="adj" fmla="val 50000"/>
            </a:avLst>
          </a:prstGeom>
          <a:solidFill>
            <a:srgbClr val="E8734A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09" name="Circle 109"/>
          <p:cNvSpPr/>
          <p:nvPr/>
        </p:nvSpPr>
        <p:spPr>
          <a:xfrm>
            <a:off x="5404168" y="2933594"/>
            <a:ext cx="406400" cy="406400"/>
          </a:xfrm>
          <a:prstGeom prst="ellipse">
            <a:avLst/>
          </a:prstGeom>
          <a:solidFill>
            <a:srgbClr val="FDF0EB"/>
          </a:solidFill>
          <a:ln>
            <a:noFill/>
          </a:ln>
        </p:spPr>
        <p:txBody>
          <a:bodyPr wrap="squar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10" name="TextBox 110"/>
          <p:cNvSpPr txBox="1"/>
          <p:nvPr/>
        </p:nvSpPr>
        <p:spPr>
          <a:xfrm>
            <a:off x="5912168" y="2958994"/>
            <a:ext cx="2719990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>
              <a:buNone/>
            </a:pPr>
            <a:r>
              <a:rPr lang="en-US" sz="1800" b="1" dirty="0">
                <a:solidFill>
                  <a:srgbClr val="E8734A"/>
                </a:solidFill>
                <a:latin typeface="Plus Jakarta Sans"/>
                <a:cs typeface="Segoe UI"/>
              </a:rPr>
              <a:t>Don't Generate the Heat</a:t>
            </a:r>
          </a:p>
        </p:txBody>
      </p:sp>
      <p:sp>
        <p:nvSpPr>
          <p:cNvPr id="112" name="Shape 112"/>
          <p:cNvSpPr/>
          <p:nvPr/>
        </p:nvSpPr>
        <p:spPr>
          <a:xfrm>
            <a:off x="1880013" y="5039269"/>
            <a:ext cx="4102498" cy="1177925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9525">
            <a:solidFill>
              <a:srgbClr val="E0E0E0"/>
            </a:solidFill>
          </a:ln>
        </p:spPr>
        <p:txBody>
          <a:bodyPr wrap="square" lIns="91440" tIns="45720" rIns="91440" bIns="45720" rtlCol="0" anchor="t"/>
          <a:lstStyle/>
          <a:p>
            <a:endParaRPr lang="en-US" dirty="0"/>
          </a:p>
        </p:txBody>
      </p:sp>
      <p:sp>
        <p:nvSpPr>
          <p:cNvPr id="113" name="AccentBar3"/>
          <p:cNvSpPr/>
          <p:nvPr/>
        </p:nvSpPr>
        <p:spPr>
          <a:xfrm>
            <a:off x="1880013" y="5039269"/>
            <a:ext cx="4102498" cy="55882"/>
          </a:xfrm>
          <a:prstGeom prst="roundRect">
            <a:avLst>
              <a:gd name="adj" fmla="val 50000"/>
            </a:avLst>
          </a:prstGeom>
          <a:solidFill>
            <a:srgbClr val="2ECC7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14" name="Circle 114"/>
          <p:cNvSpPr/>
          <p:nvPr/>
        </p:nvSpPr>
        <p:spPr>
          <a:xfrm>
            <a:off x="2070513" y="5217069"/>
            <a:ext cx="406400" cy="406400"/>
          </a:xfrm>
          <a:prstGeom prst="ellipse">
            <a:avLst/>
          </a:prstGeom>
          <a:solidFill>
            <a:srgbClr val="EAFAF1"/>
          </a:solidFill>
          <a:ln>
            <a:noFill/>
          </a:ln>
        </p:spPr>
        <p:txBody>
          <a:bodyPr wrap="squar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15" name="TextBox 115"/>
          <p:cNvSpPr txBox="1"/>
          <p:nvPr/>
        </p:nvSpPr>
        <p:spPr>
          <a:xfrm>
            <a:off x="2578513" y="5242469"/>
            <a:ext cx="3057785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>
              <a:buNone/>
            </a:pPr>
            <a:r>
              <a:rPr lang="en-US" sz="1800" b="1" dirty="0">
                <a:solidFill>
                  <a:srgbClr val="2ECC71"/>
                </a:solidFill>
                <a:latin typeface="Plus Jakarta Sans"/>
                <a:cs typeface="Segoe UI"/>
              </a:rPr>
              <a:t>Lower Power, Lower Heat</a:t>
            </a:r>
          </a:p>
        </p:txBody>
      </p:sp>
      <p:sp>
        <p:nvSpPr>
          <p:cNvPr id="117" name="Shape 117"/>
          <p:cNvSpPr/>
          <p:nvPr/>
        </p:nvSpPr>
        <p:spPr>
          <a:xfrm>
            <a:off x="6697691" y="5039269"/>
            <a:ext cx="4102500" cy="1177925"/>
          </a:xfrm>
          <a:prstGeom prst="roundRect">
            <a:avLst>
              <a:gd name="adj" fmla="val 5000"/>
            </a:avLst>
          </a:prstGeom>
          <a:solidFill>
            <a:srgbClr val="FFFFFF"/>
          </a:solidFill>
          <a:ln w="9525">
            <a:solidFill>
              <a:srgbClr val="E0E0E0"/>
            </a:solidFill>
          </a:ln>
        </p:spPr>
        <p:txBody>
          <a:bodyPr wrap="square" lIns="91440" tIns="45720" rIns="91440" bIns="45720" rtlCol="0" anchor="t"/>
          <a:lstStyle/>
          <a:p>
            <a:endParaRPr lang="en-US" dirty="0"/>
          </a:p>
        </p:txBody>
      </p:sp>
      <p:sp>
        <p:nvSpPr>
          <p:cNvPr id="118" name="AccentBar4"/>
          <p:cNvSpPr/>
          <p:nvPr/>
        </p:nvSpPr>
        <p:spPr>
          <a:xfrm>
            <a:off x="6697691" y="5039269"/>
            <a:ext cx="4102498" cy="55882"/>
          </a:xfrm>
          <a:prstGeom prst="roundRect">
            <a:avLst>
              <a:gd name="adj" fmla="val 50000"/>
            </a:avLst>
          </a:prstGeom>
          <a:solidFill>
            <a:srgbClr val="8E44AD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19" name="Circle 119"/>
          <p:cNvSpPr/>
          <p:nvPr/>
        </p:nvSpPr>
        <p:spPr>
          <a:xfrm>
            <a:off x="6888191" y="5217069"/>
            <a:ext cx="406400" cy="406400"/>
          </a:xfrm>
          <a:prstGeom prst="ellipse">
            <a:avLst/>
          </a:prstGeom>
          <a:solidFill>
            <a:srgbClr val="F4ECF7"/>
          </a:solidFill>
          <a:ln>
            <a:noFill/>
          </a:ln>
        </p:spPr>
        <p:txBody>
          <a:bodyPr wrap="square" lIns="0" tIns="0" rIns="0" bIns="0" rtlCol="0" anchor="ctr"/>
          <a:lstStyle/>
          <a:p>
            <a:pPr algn="ctr"/>
            <a:endParaRPr lang="en-US" dirty="0"/>
          </a:p>
        </p:txBody>
      </p:sp>
      <p:sp>
        <p:nvSpPr>
          <p:cNvPr id="120" name="TextBox 120"/>
          <p:cNvSpPr txBox="1"/>
          <p:nvPr/>
        </p:nvSpPr>
        <p:spPr>
          <a:xfrm>
            <a:off x="7396191" y="5242469"/>
            <a:ext cx="3289508" cy="276999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>
              <a:buNone/>
            </a:pPr>
            <a:r>
              <a:rPr lang="en-US" sz="1800" b="1" dirty="0">
                <a:solidFill>
                  <a:srgbClr val="8E44AD"/>
                </a:solidFill>
                <a:latin typeface="Plus Jakarta Sans"/>
                <a:cs typeface="Segoe UI"/>
              </a:rPr>
              <a:t>Superconducting Advantage</a:t>
            </a:r>
          </a:p>
        </p:txBody>
      </p:sp>
      <p:cxnSp>
        <p:nvCxnSpPr>
          <p:cNvPr id="122" name="TitleLine"/>
          <p:cNvCxnSpPr/>
          <p:nvPr/>
        </p:nvCxnSpPr>
        <p:spPr>
          <a:xfrm>
            <a:off x="635000" y="2654194"/>
            <a:ext cx="10388600" cy="0"/>
          </a:xfrm>
          <a:prstGeom prst="line">
            <a:avLst/>
          </a:prstGeom>
          <a:ln w="6350">
            <a:solidFill>
              <a:srgbClr val="D0D0D0"/>
            </a:solidFill>
          </a:ln>
        </p:spPr>
      </p:cxnSp>
      <p:pic>
        <p:nvPicPr>
          <p:cNvPr id="123" name="Graphic 123" descr="Thermometer icon for Space Is Not Cold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5000" y="2997094"/>
            <a:ext cx="279400" cy="279400"/>
          </a:xfrm>
          <a:prstGeom prst="rect">
            <a:avLst/>
          </a:prstGeom>
        </p:spPr>
      </p:pic>
      <p:pic>
        <p:nvPicPr>
          <p:cNvPr id="124" name="Graphic 124" descr="Fire icon for Don't Generate the Heat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67668" y="2997094"/>
            <a:ext cx="279400" cy="279400"/>
          </a:xfrm>
          <a:prstGeom prst="rect">
            <a:avLst/>
          </a:prstGeom>
        </p:spPr>
      </p:pic>
      <p:pic>
        <p:nvPicPr>
          <p:cNvPr id="125" name="Graphic 125" descr="Rocket icon for Superconducting Advantage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51691" y="5280569"/>
            <a:ext cx="279400" cy="279400"/>
          </a:xfrm>
          <a:prstGeom prst="rect">
            <a:avLst/>
          </a:prstGeom>
        </p:spPr>
      </p:pic>
      <p:pic>
        <p:nvPicPr>
          <p:cNvPr id="126" name="Graphic 126" descr="Arrow down icon for Lower Power card"/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134013" y="5280569"/>
            <a:ext cx="279400" cy="279400"/>
          </a:xfrm>
          <a:prstGeom prst="rect">
            <a:avLst/>
          </a:prstGeom>
        </p:spPr>
      </p:pic>
      <p:pic>
        <p:nvPicPr>
          <p:cNvPr id="2" name="Picture 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CD1FEDFB-5BB8-8A65-1AB4-9B8310EEC0F9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156" t="25641" r="5106" b="54637"/>
          <a:stretch>
            <a:fillRect/>
          </a:stretch>
        </p:blipFill>
        <p:spPr>
          <a:xfrm>
            <a:off x="858408" y="1076325"/>
            <a:ext cx="9941783" cy="14666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A012C32-ACC6-1E83-EF5B-A457DDA333EB}"/>
              </a:ext>
            </a:extLst>
          </p:cNvPr>
          <p:cNvSpPr txBox="1"/>
          <p:nvPr/>
        </p:nvSpPr>
        <p:spPr>
          <a:xfrm>
            <a:off x="1354238" y="3339994"/>
            <a:ext cx="282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Only radiative heat control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9F3084-E22E-110B-4787-656691D5BE04}"/>
              </a:ext>
            </a:extLst>
          </p:cNvPr>
          <p:cNvSpPr txBox="1"/>
          <p:nvPr/>
        </p:nvSpPr>
        <p:spPr>
          <a:xfrm>
            <a:off x="2916820" y="5683665"/>
            <a:ext cx="27194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Lower mass, lower cost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D6C50E-416D-B474-AFB5-E47315FC4C53}"/>
              </a:ext>
            </a:extLst>
          </p:cNvPr>
          <p:cNvSpPr txBox="1"/>
          <p:nvPr/>
        </p:nvSpPr>
        <p:spPr>
          <a:xfrm>
            <a:off x="7480139" y="5673031"/>
            <a:ext cx="332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Maintain performance, RadHard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4437E6F-F1E6-299D-38BD-64A7BD0924CB}"/>
              </a:ext>
            </a:extLst>
          </p:cNvPr>
          <p:cNvSpPr txBox="1"/>
          <p:nvPr/>
        </p:nvSpPr>
        <p:spPr>
          <a:xfrm>
            <a:off x="5982511" y="3398661"/>
            <a:ext cx="2824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Limit power per satellite</a:t>
            </a:r>
          </a:p>
        </p:txBody>
      </p:sp>
    </p:spTree>
    <p:extLst>
      <p:ext uri="{BB962C8B-B14F-4D97-AF65-F5344CB8AC3E}">
        <p14:creationId xmlns:p14="http://schemas.microsoft.com/office/powerpoint/2010/main" val="27754064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4C23CED2-E63D-5740-8DF5-2C2F18B68DD0}">
  <we:reference id="wa200010001" version="1.0.0.0" store="en-US" storeType="OMEX"/>
  <we:alternateReferences>
    <we:reference id="wa200010001" version="1.0.0.0" store="wa200010001" storeType="OMEX"/>
  </we:alternateReferences>
  <we:properties>
    <we:property name="Office.AutoShowTaskpaneWithDocument" value="true"/>
  </we:properties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4727885AF1DC469C1A0D34F141E959" ma:contentTypeVersion="13" ma:contentTypeDescription="Create a new document." ma:contentTypeScope="" ma:versionID="f66a0d8d19975a403708734e9721504b">
  <xsd:schema xmlns:xsd="http://www.w3.org/2001/XMLSchema" xmlns:xs="http://www.w3.org/2001/XMLSchema" xmlns:p="http://schemas.microsoft.com/office/2006/metadata/properties" xmlns:ns2="4af1609a-57c4-4197-b46e-fb58369f2a25" targetNamespace="http://schemas.microsoft.com/office/2006/metadata/properties" ma:root="true" ma:fieldsID="ac97a01008a0b3ed9d6503a05e7d81c5" ns2:_="">
    <xsd:import namespace="4af1609a-57c4-4197-b46e-fb58369f2a2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2:MediaServiceOCR" minOccurs="0"/>
                <xsd:element ref="ns2:MediaServiceBillingMetadata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f1609a-57c4-4197-b46e-fb58369f2a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fa0c477a-f09e-4137-8c49-77869fdcca9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BillingMetadata" ma:index="19" nillable="true" ma:displayName="MediaServiceBillingMetadata" ma:hidden="true" ma:internalName="MediaServiceBillingMetadata" ma:readOnly="true">
      <xsd:simpleType>
        <xsd:restriction base="dms:Note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af1609a-57c4-4197-b46e-fb58369f2a2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160F216-B205-449C-A060-F3DB32E594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af1609a-57c4-4197-b46e-fb58369f2a2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51567BC-8713-4FF8-A77E-C4257ED2C22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859103A-225B-4E90-8A4E-3C2842E59B7F}">
  <ds:schemaRefs>
    <ds:schemaRef ds:uri="http://www.w3.org/XML/1998/namespace"/>
    <ds:schemaRef ds:uri="4af1609a-57c4-4197-b46e-fb58369f2a25"/>
    <ds:schemaRef ds:uri="http://purl.org/dc/terms/"/>
    <ds:schemaRef ds:uri="http://schemas.microsoft.com/office/infopath/2007/PartnerControls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618</TotalTime>
  <Words>436</Words>
  <Application>Microsoft Office PowerPoint</Application>
  <PresentationFormat>Custom</PresentationFormat>
  <Paragraphs>84</Paragraphs>
  <Slides>11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Plus Jakarta Sans</vt:lpstr>
      <vt:lpstr>Aptos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Lafayette, Beline</cp:lastModifiedBy>
  <cp:revision>6</cp:revision>
  <dcterms:created xsi:type="dcterms:W3CDTF">2013-01-27T09:14:16Z</dcterms:created>
  <dcterms:modified xsi:type="dcterms:W3CDTF">2026-02-20T15:59:11Z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0x010100CB4727885AF1DC469C1A0D34F141E959</vt:lpwstr>
  </property>
  <property fmtid="{D5CDD505-2E9C-101B-9397-08002B2CF9AE}" pid="3" name="MediaServiceImageTags">
    <vt:lpwstr/>
  </property>
</Properties>
</file>