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7"/>
  </p:notesMasterIdLst>
  <p:sldIdLst>
    <p:sldId id="256" r:id="rId5"/>
    <p:sldId id="268" r:id="rId6"/>
    <p:sldId id="269" r:id="rId7"/>
    <p:sldId id="270" r:id="rId8"/>
    <p:sldId id="280" r:id="rId9"/>
    <p:sldId id="271" r:id="rId10"/>
    <p:sldId id="272" r:id="rId11"/>
    <p:sldId id="273" r:id="rId12"/>
    <p:sldId id="274" r:id="rId13"/>
    <p:sldId id="275" r:id="rId14"/>
    <p:sldId id="276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C599A02-7F6B-0B4E-9145-1921EC99CEF4}">
          <p14:sldIdLst>
            <p14:sldId id="256"/>
            <p14:sldId id="268"/>
            <p14:sldId id="269"/>
            <p14:sldId id="270"/>
            <p14:sldId id="280"/>
            <p14:sldId id="271"/>
            <p14:sldId id="272"/>
            <p14:sldId id="273"/>
            <p14:sldId id="274"/>
            <p14:sldId id="275"/>
            <p14:sldId id="276"/>
            <p14:sldId id="277"/>
          </p14:sldIdLst>
        </p14:section>
        <p14:section name="old" id="{B3F502D3-A780-FF47-8B9B-D78BE24590A5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3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29924E-BAC5-4119-BBEB-979BD71B66C8}" v="119" dt="2026-02-16T20:08:38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26" autoAdjust="0"/>
  </p:normalViewPr>
  <p:slideViewPr>
    <p:cSldViewPr snapToGrid="0">
      <p:cViewPr varScale="1">
        <p:scale>
          <a:sx n="67" d="100"/>
          <a:sy n="67" d="100"/>
        </p:scale>
        <p:origin x="591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B9702-C77C-874A-9BD3-4CC7322B5866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A27CB-0D54-7645-8175-06AB05DC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04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A27CB-0D54-7645-8175-06AB05DC78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32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A27CB-0D54-7645-8175-06AB05DC78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24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D9E61-7CAA-8979-177F-D9F9D79A9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693EB0-44D6-232D-4843-983FC3F0EA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B54D15-3A24-EC7B-A382-2A1A249573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B3B83-F9B6-41D1-2783-14EEE8A55A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A27CB-0D54-7645-8175-06AB05DC78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716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00DBA-10F6-D288-2513-939BFE75B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555340-C909-CFBA-2000-5CCE7823E5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164FD5-E0CD-B6BA-8B4B-AFA139B0C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5E6A9-8900-AB28-EB5C-12D825F24F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A27CB-0D54-7645-8175-06AB05DC78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5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5AFEC-08B9-7373-B2E2-E8827DC49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0FF9AE-E895-3567-9207-EBFEE3FB33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600CB8-16A8-9BDD-1C23-F3FF1817C5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6D49E-0DC3-53D3-1C79-36137285E2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A27CB-0D54-7645-8175-06AB05DC78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09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CAE82-790A-2436-A301-0EA60337B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1712A7-7304-D52F-914C-BB4734499C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CE33EB-3589-E103-D8EB-1FB05CF01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4DA7C4-A78B-5EC6-503A-8052FA6F1A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A27CB-0D54-7645-8175-06AB05DC78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28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DA1F9-66F7-CD67-61A5-725AAC83B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E6BD0C-60C9-C8E5-94C5-1B7C3FE45D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1EB349-DDD9-FD7A-8DF9-A55AAADC9E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F0D3E-228C-B742-4875-B52B0D60C0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A27CB-0D54-7645-8175-06AB05DC78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19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BA567-45B7-AB34-B613-0DC95640E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DC83FB-F4D0-C0DA-99C1-209E99F75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221E25-1263-8099-653A-217691B15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A145B-5BE8-2D27-9C44-751265268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A27CB-0D54-7645-8175-06AB05DC78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66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1DC34-2EF6-2EBC-D844-19EFCC14C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32110A-479E-6BD8-7175-1036786199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907C8F-822A-5749-79BE-FC65F3CC0D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13F6A-4AF2-E955-3D97-77C2E2D515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A27CB-0D54-7645-8175-06AB05DC78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55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3CE5A-1661-1F55-C819-9E57EC2A1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4C228C-9953-7F96-E27F-63675B891F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AC7BE6-F8F4-2C4B-96EC-EA0A814D2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285D-8933-7AF6-7A4A-C944D9F87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A27CB-0D54-7645-8175-06AB05DC78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05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80D07-B292-6ADE-E39C-6A483C995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10BFAF-7D18-116F-6A05-864FFE0FC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A13A41-654F-D4D8-D1B6-2F533EAC59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7D811-A498-BD69-F994-B7A4A394F5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A27CB-0D54-7645-8175-06AB05DC78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39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5E574-EA91-ACA3-0F17-304BA1826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4C562A-3AD9-0CE0-1230-80CB8EAD9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569D52-EEFA-133D-A802-909839EC0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3A3521-26B8-2104-3F04-2F3CDE8A29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A27CB-0D54-7645-8175-06AB05DC78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04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3E2EB-9BC5-4863-8B36-189831A55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7148"/>
            <a:ext cx="10515600" cy="4656151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B9582516-C259-49C9-B02E-0E9DAFAE2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1631"/>
            <a:ext cx="10515600" cy="589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1"/>
                </a:solidFill>
                <a:latin typeface="Lato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C228603-1EDA-B11F-6046-C7AD5A0433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48241"/>
            <a:ext cx="10515600" cy="35083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94721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E60CC-F97C-4C10-AB60-5E7B5B3FF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27148"/>
            <a:ext cx="5181600" cy="468155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86B6E-0484-46D9-9E15-49CE6AAA09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27148"/>
            <a:ext cx="5181600" cy="468155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DD9F95-6DA9-880D-B124-88CAF6600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1631"/>
            <a:ext cx="10515600" cy="589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1"/>
                </a:solidFill>
                <a:latin typeface="Lato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8D638D-11BC-C98D-2A6D-03D4B476D2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48955"/>
            <a:ext cx="10515600" cy="350122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609921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DA43B4-D1C7-0A4E-A09C-A1AE875B8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948583"/>
            <a:ext cx="10515600" cy="367585"/>
          </a:xfrm>
        </p:spPr>
        <p:txBody>
          <a:bodyPr/>
          <a:lstStyle>
            <a:lvl1pPr marL="0" indent="0">
              <a:buNone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5684BB4-B82D-0BF8-0DC2-7D3BB16BD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898"/>
            <a:ext cx="10515600" cy="5389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20057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Light">
            <a:extLst>
              <a:ext uri="{FF2B5EF4-FFF2-40B4-BE49-F238E27FC236}">
                <a16:creationId xmlns:a16="http://schemas.microsoft.com/office/drawing/2014/main" id="{9B4ACDE8-874E-44DB-1F05-0B9402647BD0}"/>
              </a:ext>
            </a:extLst>
          </p:cNvPr>
          <p:cNvSpPr/>
          <p:nvPr userDrawn="1">
            <p:custDataLst>
              <p:tags r:id="rId1"/>
            </p:custDataLst>
          </p:nvPr>
        </p:nvSpPr>
        <p:spPr bwMode="ltGray">
          <a:xfrm>
            <a:off x="7830312" y="60960"/>
            <a:ext cx="4361688" cy="6731000"/>
          </a:xfrm>
          <a:prstGeom prst="rect">
            <a:avLst/>
          </a:prstGeom>
          <a:solidFill>
            <a:srgbClr val="FBF6EB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E60CC-F97C-4C10-AB60-5E7B5B3FF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67328"/>
            <a:ext cx="6680200" cy="4741372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1pPr>
            <a:lvl2pPr>
              <a:spcBef>
                <a:spcPts val="0"/>
              </a:spcBef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2pPr>
            <a:lvl3pPr>
              <a:spcBef>
                <a:spcPts val="0"/>
              </a:spcBef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3pPr>
            <a:lvl4pPr>
              <a:spcBef>
                <a:spcPts val="0"/>
              </a:spcBef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4pPr>
            <a:lvl5pPr>
              <a:spcBef>
                <a:spcPts val="0"/>
              </a:spcBef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26C2C48-AE5E-4BA9-BFBE-BC8FFFC9E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9400" y="6356350"/>
            <a:ext cx="482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E70B25-7830-4E3E-B0D0-87744A5673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85BE83-FC24-C0B0-3A42-5157338A2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1260"/>
            <a:ext cx="6680200" cy="5389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accent1"/>
                </a:solidFill>
                <a:latin typeface="Lato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716AF1-E27A-AA7E-E597-26CBEB3B01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906963"/>
            <a:ext cx="6680200" cy="28956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859C019-56F0-FB6C-0453-C961910D2624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021320" y="1367328"/>
            <a:ext cx="3947160" cy="4741371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1pPr>
            <a:lvl2pPr marL="457200" indent="-228600">
              <a:spcBef>
                <a:spcPts val="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2pPr>
            <a:lvl3pPr marL="341313" indent="-339725">
              <a:spcBef>
                <a:spcPts val="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3pPr>
            <a:lvl4pPr marL="341313" indent="-341313">
              <a:spcBef>
                <a:spcPts val="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4pPr>
            <a:lvl5pPr marL="742950" indent="-228600">
              <a:spcBef>
                <a:spcPts val="0"/>
              </a:spcBef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4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16156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2161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7291C66-90EE-4E53-BCBD-7A27FFF5F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2535"/>
            <a:ext cx="10515600" cy="538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1"/>
                </a:solidFill>
                <a:latin typeface="Lato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8A4C6D1-3B7D-43DF-998B-B7CF777088D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426924"/>
            <a:ext cx="5157787" cy="638852"/>
          </a:xfrm>
          <a:solidFill>
            <a:schemeClr val="accent1"/>
          </a:solidFill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BA0713E-5A8E-4F58-88E1-97583AEDF7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69470"/>
            <a:ext cx="5157787" cy="41257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982CA2C-452D-493A-802D-A6D292796A5E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426924"/>
            <a:ext cx="5183188" cy="638852"/>
          </a:xfrm>
          <a:solidFill>
            <a:schemeClr val="accent1"/>
          </a:solidFill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0EB83DE6-6EBB-4A51-A267-BD896C0BF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69470"/>
            <a:ext cx="5183188" cy="41257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E7154-08B6-0552-592F-429E0A7DEF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948955"/>
            <a:ext cx="10515600" cy="36721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46307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33A83D-D499-4CF6-A186-48F5C1B25B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948954"/>
            <a:ext cx="10587038" cy="37682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0B5C56-877A-442C-82AC-1AE1086905C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2563" y="1385599"/>
            <a:ext cx="5747237" cy="236488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6854CF-6EBC-4F6D-B967-20A68A49E2C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60484" y="1385599"/>
            <a:ext cx="5747237" cy="236488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3pPr>
            <a:lvl4pPr marL="137160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C6F03-4BB2-4A44-8E33-5E9286CFCF59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339374"/>
            <a:ext cx="0" cy="4907599"/>
          </a:xfrm>
          <a:prstGeom prst="line">
            <a:avLst/>
          </a:prstGeom>
          <a:ln w="25400">
            <a:solidFill>
              <a:srgbClr val="0064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9DF6702-0329-49D5-B4FB-4F79C81804A5}"/>
              </a:ext>
            </a:extLst>
          </p:cNvPr>
          <p:cNvCxnSpPr>
            <a:cxnSpLocks/>
          </p:cNvCxnSpPr>
          <p:nvPr userDrawn="1"/>
        </p:nvCxnSpPr>
        <p:spPr>
          <a:xfrm flipH="1">
            <a:off x="87923" y="3732016"/>
            <a:ext cx="12001501" cy="0"/>
          </a:xfrm>
          <a:prstGeom prst="line">
            <a:avLst/>
          </a:prstGeom>
          <a:ln w="25400">
            <a:solidFill>
              <a:srgbClr val="0064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95AE5BA-EF6F-427F-9076-9644B377004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72563" y="3882090"/>
            <a:ext cx="5747237" cy="236488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B28B5A8-1683-4EDE-BDA9-2543ADB02AB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160484" y="3882090"/>
            <a:ext cx="5747237" cy="236488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3pPr>
            <a:lvl4pPr marL="137160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3127BB8-B5B0-431C-AE0F-ABABDB4F7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2535"/>
            <a:ext cx="10515600" cy="538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1"/>
                </a:solidFill>
                <a:latin typeface="Lato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9767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reak/Header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1">
            <a:extLst>
              <a:ext uri="{FF2B5EF4-FFF2-40B4-BE49-F238E27FC236}">
                <a16:creationId xmlns:a16="http://schemas.microsoft.com/office/drawing/2014/main" id="{FFCBEA16-6782-4450-AECD-7D2D260D19D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55977"/>
            <a:ext cx="12192000" cy="31116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pPr lvl="0"/>
            <a:endParaRPr lang="en-ID" noProof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CF8076-BF51-4B2F-A192-76C9D68096D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8200" y="3833716"/>
            <a:ext cx="5181600" cy="2438757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U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6DDFD2B-1A16-47A6-9609-DF9BFBB99F3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160485" y="3833716"/>
            <a:ext cx="5193315" cy="2438757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3pPr>
            <a:lvl4pPr marL="137160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7A23328D-D36C-4A51-96FD-47D855707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889" y="3224353"/>
            <a:ext cx="10515600" cy="584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114A5B"/>
                </a:solidFill>
                <a:latin typeface="Lato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1421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75282-310B-4E6A-BEF8-7248397A9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26056"/>
            <a:ext cx="10515600" cy="4857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CEF9B3-3164-4495-967C-86FA96B5AD25}"/>
              </a:ext>
            </a:extLst>
          </p:cNvPr>
          <p:cNvCxnSpPr/>
          <p:nvPr userDrawn="1"/>
        </p:nvCxnSpPr>
        <p:spPr>
          <a:xfrm>
            <a:off x="11696700" y="6219824"/>
            <a:ext cx="0" cy="63817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9B8E28A4-0586-470B-A387-F261DA06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169"/>
            <a:ext cx="10515600" cy="6073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640F37-AF0E-4110-A8F6-10593D35BDF7}"/>
              </a:ext>
            </a:extLst>
          </p:cNvPr>
          <p:cNvSpPr/>
          <p:nvPr userDrawn="1"/>
        </p:nvSpPr>
        <p:spPr>
          <a:xfrm>
            <a:off x="4818250" y="6584773"/>
            <a:ext cx="25555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©2026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SkyWater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Technology. Proprietary.</a:t>
            </a:r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038978A5-3264-4D8D-9281-5FE6E2DB530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944" y="6299074"/>
            <a:ext cx="1932709" cy="39342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AAFF7E7-2149-4E95-B45D-122AD3C17D69}"/>
              </a:ext>
            </a:extLst>
          </p:cNvPr>
          <p:cNvGrpSpPr/>
          <p:nvPr userDrawn="1"/>
        </p:nvGrpSpPr>
        <p:grpSpPr>
          <a:xfrm>
            <a:off x="13015280" y="-63500"/>
            <a:ext cx="666750" cy="7164387"/>
            <a:chOff x="12630150" y="136525"/>
            <a:chExt cx="666750" cy="716438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0855F8A-CE3E-49FD-B154-0A69C4EADECB}"/>
                </a:ext>
              </a:extLst>
            </p:cNvPr>
            <p:cNvSpPr/>
            <p:nvPr userDrawn="1"/>
          </p:nvSpPr>
          <p:spPr>
            <a:xfrm>
              <a:off x="12630150" y="136525"/>
              <a:ext cx="666750" cy="762001"/>
            </a:xfrm>
            <a:prstGeom prst="rect">
              <a:avLst/>
            </a:prstGeom>
            <a:solidFill>
              <a:srgbClr val="00638A"/>
            </a:solidFill>
            <a:ln>
              <a:solidFill>
                <a:srgbClr val="0063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>
                  <a:latin typeface="Lato" panose="020F0502020204030203"/>
                </a:rPr>
                <a:t>0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99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138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4232F39-4304-44D0-AA34-410A96ED7689}"/>
                </a:ext>
              </a:extLst>
            </p:cNvPr>
            <p:cNvSpPr/>
            <p:nvPr userDrawn="1"/>
          </p:nvSpPr>
          <p:spPr>
            <a:xfrm>
              <a:off x="12630150" y="936824"/>
              <a:ext cx="666750" cy="762000"/>
            </a:xfrm>
            <a:prstGeom prst="rect">
              <a:avLst/>
            </a:prstGeom>
            <a:solidFill>
              <a:srgbClr val="003F5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>
                  <a:latin typeface="Lato" panose="020F0502020204030203"/>
                </a:rPr>
                <a:t>0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63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83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EC56A1A-E0B4-4D8C-9194-63FFDC7E8DA8}"/>
                </a:ext>
              </a:extLst>
            </p:cNvPr>
            <p:cNvSpPr/>
            <p:nvPr userDrawn="1"/>
          </p:nvSpPr>
          <p:spPr>
            <a:xfrm>
              <a:off x="12630150" y="1737122"/>
              <a:ext cx="666750" cy="762000"/>
            </a:xfrm>
            <a:prstGeom prst="rect">
              <a:avLst/>
            </a:prstGeom>
            <a:solidFill>
              <a:srgbClr val="1E76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>
                  <a:latin typeface="Lato" panose="020F0502020204030203"/>
                </a:rPr>
                <a:t>30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118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120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63C8422-34CB-4860-B5DD-673B94F0332D}"/>
                </a:ext>
              </a:extLst>
            </p:cNvPr>
            <p:cNvSpPr/>
            <p:nvPr userDrawn="1"/>
          </p:nvSpPr>
          <p:spPr>
            <a:xfrm>
              <a:off x="12630150" y="2537420"/>
              <a:ext cx="666750" cy="762000"/>
            </a:xfrm>
            <a:prstGeom prst="rect">
              <a:avLst/>
            </a:prstGeom>
            <a:solidFill>
              <a:srgbClr val="B3D23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>
                  <a:latin typeface="Lato" panose="020F0502020204030203"/>
                </a:rPr>
                <a:t>179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210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53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8F078DD-F383-460C-A613-3E7940687F3A}"/>
                </a:ext>
              </a:extLst>
            </p:cNvPr>
            <p:cNvSpPr/>
            <p:nvPr userDrawn="1"/>
          </p:nvSpPr>
          <p:spPr>
            <a:xfrm>
              <a:off x="12630150" y="3337718"/>
              <a:ext cx="666750" cy="762000"/>
            </a:xfrm>
            <a:prstGeom prst="rect">
              <a:avLst/>
            </a:prstGeom>
            <a:solidFill>
              <a:srgbClr val="FFB61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>
                  <a:latin typeface="Lato" panose="020F0502020204030203"/>
                </a:rPr>
                <a:t>225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182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24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896FCC3-A3AF-46BA-89BA-F3D5FCA4A16E}"/>
                </a:ext>
              </a:extLst>
            </p:cNvPr>
            <p:cNvSpPr/>
            <p:nvPr userDrawn="1"/>
          </p:nvSpPr>
          <p:spPr>
            <a:xfrm>
              <a:off x="12630150" y="4138016"/>
              <a:ext cx="666750" cy="762000"/>
            </a:xfrm>
            <a:prstGeom prst="rect">
              <a:avLst/>
            </a:prstGeom>
            <a:solidFill>
              <a:srgbClr val="F5791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>
                  <a:latin typeface="Lato" panose="020F0502020204030203"/>
                </a:rPr>
                <a:t>245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121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31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CFCECF9-2ECE-4F62-8B75-2D9E5AA8FA4D}"/>
                </a:ext>
              </a:extLst>
            </p:cNvPr>
            <p:cNvSpPr/>
            <p:nvPr userDrawn="1"/>
          </p:nvSpPr>
          <p:spPr>
            <a:xfrm>
              <a:off x="12630150" y="4938314"/>
              <a:ext cx="666750" cy="762000"/>
            </a:xfrm>
            <a:prstGeom prst="rect">
              <a:avLst/>
            </a:prstGeom>
            <a:solidFill>
              <a:srgbClr val="E9D19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>
                  <a:latin typeface="Lato" panose="020F0502020204030203"/>
                </a:rPr>
                <a:t>233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209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157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D463C20-7D17-4B32-9CE9-296B7D95CC56}"/>
                </a:ext>
              </a:extLst>
            </p:cNvPr>
            <p:cNvSpPr/>
            <p:nvPr userDrawn="1"/>
          </p:nvSpPr>
          <p:spPr>
            <a:xfrm>
              <a:off x="12630150" y="5738612"/>
              <a:ext cx="666750" cy="7620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>
                  <a:latin typeface="Lato" panose="020F0502020204030203"/>
                </a:rPr>
                <a:t>102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102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102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E69F241-6456-417F-8D77-BDB146B05A5E}"/>
                </a:ext>
              </a:extLst>
            </p:cNvPr>
            <p:cNvSpPr/>
            <p:nvPr userDrawn="1"/>
          </p:nvSpPr>
          <p:spPr>
            <a:xfrm>
              <a:off x="12630150" y="6538912"/>
              <a:ext cx="666750" cy="762000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>
                  <a:latin typeface="Lato" panose="020F0502020204030203"/>
                </a:rPr>
                <a:t>178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178</a:t>
              </a:r>
            </a:p>
            <a:p>
              <a:pPr algn="ctr"/>
              <a:r>
                <a:rPr lang="en-US" sz="1400" b="0">
                  <a:latin typeface="Lato" panose="020F0502020204030203"/>
                </a:rPr>
                <a:t>178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61C494A-E95F-6A02-0155-5BC781265B5E}"/>
              </a:ext>
            </a:extLst>
          </p:cNvPr>
          <p:cNvSpPr/>
          <p:nvPr userDrawn="1"/>
        </p:nvSpPr>
        <p:spPr>
          <a:xfrm>
            <a:off x="1871" y="-7206"/>
            <a:ext cx="12192000" cy="57784"/>
          </a:xfrm>
          <a:prstGeom prst="rect">
            <a:avLst/>
          </a:prstGeom>
          <a:gradFill flip="none" rotWithShape="1">
            <a:gsLst>
              <a:gs pos="20000">
                <a:srgbClr val="35A3CE"/>
              </a:gs>
              <a:gs pos="0">
                <a:schemeClr val="accent1">
                  <a:lumMod val="40000"/>
                  <a:lumOff val="60000"/>
                </a:schemeClr>
              </a:gs>
              <a:gs pos="61000">
                <a:schemeClr val="accent1">
                  <a:lumMod val="95000"/>
                  <a:lumOff val="5000"/>
                </a:schemeClr>
              </a:gs>
              <a:gs pos="100000">
                <a:schemeClr val="accen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E31801-AEB7-4334-6601-3D8A4883A181}"/>
              </a:ext>
            </a:extLst>
          </p:cNvPr>
          <p:cNvSpPr/>
          <p:nvPr userDrawn="1"/>
        </p:nvSpPr>
        <p:spPr>
          <a:xfrm>
            <a:off x="0" y="6802102"/>
            <a:ext cx="12192000" cy="5778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2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Lato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Lato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Lato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Lato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Lato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Lato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svg"/><Relationship Id="rId9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3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cket launch at night&#10;&#10;AI-generated content may be incorrect.">
            <a:extLst>
              <a:ext uri="{FF2B5EF4-FFF2-40B4-BE49-F238E27FC236}">
                <a16:creationId xmlns:a16="http://schemas.microsoft.com/office/drawing/2014/main" id="{9C1ADA20-372E-47F4-F5F4-1B20A2DC4D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9735"/>
            <a:ext cx="12192000" cy="675853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BEF633-C73C-5879-273A-60B209672474}"/>
              </a:ext>
            </a:extLst>
          </p:cNvPr>
          <p:cNvSpPr/>
          <p:nvPr/>
        </p:nvSpPr>
        <p:spPr>
          <a:xfrm rot="5400000">
            <a:off x="433539" y="-383805"/>
            <a:ext cx="6758533" cy="7625615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87049F-2DDD-A53A-EBEC-AC8BB43D129B}"/>
              </a:ext>
            </a:extLst>
          </p:cNvPr>
          <p:cNvSpPr txBox="1">
            <a:spLocks/>
          </p:cNvSpPr>
          <p:nvPr/>
        </p:nvSpPr>
        <p:spPr>
          <a:xfrm>
            <a:off x="487520" y="1994181"/>
            <a:ext cx="8666303" cy="15765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48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Building the Future </a:t>
            </a:r>
            <a:br>
              <a:rPr lang="en-US" sz="48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 Advanced Packaging in Florida</a:t>
            </a:r>
            <a:endParaRPr lang="en-US" sz="360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061B06-6ED1-1DBA-E7E6-FC5A0583392D}"/>
              </a:ext>
            </a:extLst>
          </p:cNvPr>
          <p:cNvSpPr txBox="1">
            <a:spLocks/>
          </p:cNvSpPr>
          <p:nvPr/>
        </p:nvSpPr>
        <p:spPr>
          <a:xfrm>
            <a:off x="523247" y="3777996"/>
            <a:ext cx="9099697" cy="26822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b="1" spc="3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FLORIDA SEMICONDUCTOR SUMMIT   |   FEB 24, 2026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53AC9F-44F5-3C37-E742-3266F3BA6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24001" y="6195715"/>
            <a:ext cx="1665976" cy="31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0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73CF9-92CE-89B2-26E2-27853F000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F12D226-283A-4F50-3758-1512E4C360A0}"/>
              </a:ext>
            </a:extLst>
          </p:cNvPr>
          <p:cNvSpPr/>
          <p:nvPr/>
        </p:nvSpPr>
        <p:spPr>
          <a:xfrm rot="10800000">
            <a:off x="0" y="49735"/>
            <a:ext cx="12192000" cy="67585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A78D7D0-0135-B5DC-4A0A-6E5AC37EC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88447" y="99470"/>
            <a:ext cx="6212777" cy="5423018"/>
          </a:xfrm>
          <a:prstGeom prst="rect">
            <a:avLst/>
          </a:prstGeom>
        </p:spPr>
      </p:pic>
      <p:pic>
        <p:nvPicPr>
          <p:cNvPr id="9" name="Picture 8" descr="A long shot of a road&#10;&#10;AI-generated content may be incorrect.">
            <a:extLst>
              <a:ext uri="{FF2B5EF4-FFF2-40B4-BE49-F238E27FC236}">
                <a16:creationId xmlns:a16="http://schemas.microsoft.com/office/drawing/2014/main" id="{5300FC94-7445-725C-E05F-5BC1B7A7032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43554" y="2306472"/>
            <a:ext cx="2514415" cy="2514415"/>
          </a:xfrm>
          <a:prstGeom prst="ellipse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3" name="Picture 12" descr="A few people in protective gear in a lab&#10;&#10;AI-generated content may be incorrect.">
            <a:extLst>
              <a:ext uri="{FF2B5EF4-FFF2-40B4-BE49-F238E27FC236}">
                <a16:creationId xmlns:a16="http://schemas.microsoft.com/office/drawing/2014/main" id="{006A797C-6A1B-BE7C-01EC-E85101E712D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83777" y="2303222"/>
            <a:ext cx="2517665" cy="2517665"/>
          </a:xfrm>
          <a:prstGeom prst="ellipse">
            <a:avLst/>
          </a:prstGeom>
          <a:ln w="28575">
            <a:solidFill>
              <a:schemeClr val="accent1"/>
            </a:solidFill>
          </a:ln>
        </p:spPr>
      </p:pic>
      <p:sp>
        <p:nvSpPr>
          <p:cNvPr id="16" name="Title 5">
            <a:extLst>
              <a:ext uri="{FF2B5EF4-FFF2-40B4-BE49-F238E27FC236}">
                <a16:creationId xmlns:a16="http://schemas.microsoft.com/office/drawing/2014/main" id="{9FA7B6CB-2A9C-E4AB-F913-4A1F70CF5E21}"/>
              </a:ext>
            </a:extLst>
          </p:cNvPr>
          <p:cNvSpPr txBox="1">
            <a:spLocks/>
          </p:cNvSpPr>
          <p:nvPr/>
        </p:nvSpPr>
        <p:spPr>
          <a:xfrm>
            <a:off x="596705" y="567879"/>
            <a:ext cx="10268370" cy="10422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>
                <a:solidFill>
                  <a:schemeClr val="bg1"/>
                </a:solidFill>
              </a:rPr>
              <a:t>Central Florida: </a:t>
            </a:r>
            <a:br>
              <a:rPr lang="en-US" sz="2400">
                <a:solidFill>
                  <a:schemeClr val="bg1"/>
                </a:solidFill>
              </a:rPr>
            </a:br>
            <a:r>
              <a:rPr lang="en-US" sz="2400">
                <a:solidFill>
                  <a:schemeClr val="bg1"/>
                </a:solidFill>
              </a:rPr>
              <a:t>An Emerging Microelectronics Hub</a:t>
            </a:r>
          </a:p>
        </p:txBody>
      </p:sp>
      <p:pic>
        <p:nvPicPr>
          <p:cNvPr id="18" name="Picture 17" descr="An aerial view of a large building&#10;&#10;AI-generated content may be incorrect.">
            <a:extLst>
              <a:ext uri="{FF2B5EF4-FFF2-40B4-BE49-F238E27FC236}">
                <a16:creationId xmlns:a16="http://schemas.microsoft.com/office/drawing/2014/main" id="{FA0698A2-7E7D-7B66-EB08-A536362AA70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4000" y="2303222"/>
            <a:ext cx="2517665" cy="2517665"/>
          </a:xfrm>
          <a:prstGeom prst="ellipse">
            <a:avLst/>
          </a:prstGeom>
          <a:ln w="28575">
            <a:solidFill>
              <a:schemeClr val="accent1"/>
            </a:solidFill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1774367-0049-B230-D92B-5DEEA5EFEA4D}"/>
              </a:ext>
            </a:extLst>
          </p:cNvPr>
          <p:cNvSpPr/>
          <p:nvPr/>
        </p:nvSpPr>
        <p:spPr>
          <a:xfrm>
            <a:off x="9456525" y="6478237"/>
            <a:ext cx="2111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©2026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SkyWater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Technology. Proprietary.</a:t>
            </a: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78E9C358-E78B-6B83-CDBB-C655F1820D24}"/>
              </a:ext>
            </a:extLst>
          </p:cNvPr>
          <p:cNvSpPr txBox="1">
            <a:spLocks/>
          </p:cNvSpPr>
          <p:nvPr/>
        </p:nvSpPr>
        <p:spPr>
          <a:xfrm>
            <a:off x="624000" y="5128706"/>
            <a:ext cx="2517665" cy="3853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400" b="1" spc="300">
                <a:solidFill>
                  <a:schemeClr val="bg1"/>
                </a:solidFill>
              </a:rPr>
              <a:t>INFRASTRUCTURE</a:t>
            </a:r>
            <a:endParaRPr lang="en-US" sz="1100" spc="300">
              <a:solidFill>
                <a:schemeClr val="bg1"/>
              </a:solidFill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926EBA8B-54CE-5D9A-2985-249C79CE1403}"/>
              </a:ext>
            </a:extLst>
          </p:cNvPr>
          <p:cNvSpPr txBox="1">
            <a:spLocks/>
          </p:cNvSpPr>
          <p:nvPr/>
        </p:nvSpPr>
        <p:spPr>
          <a:xfrm>
            <a:off x="3683776" y="5128706"/>
            <a:ext cx="2517665" cy="3853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400" b="1" spc="300">
                <a:solidFill>
                  <a:schemeClr val="bg1"/>
                </a:solidFill>
              </a:rPr>
              <a:t>TALENT</a:t>
            </a:r>
            <a:endParaRPr lang="en-US" sz="1100" spc="300">
              <a:solidFill>
                <a:schemeClr val="bg1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598716A6-F5F6-9018-C05F-06A22F0029BE}"/>
              </a:ext>
            </a:extLst>
          </p:cNvPr>
          <p:cNvSpPr txBox="1">
            <a:spLocks/>
          </p:cNvSpPr>
          <p:nvPr/>
        </p:nvSpPr>
        <p:spPr>
          <a:xfrm>
            <a:off x="6743552" y="5128706"/>
            <a:ext cx="2517665" cy="3853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400" b="1" spc="300">
                <a:solidFill>
                  <a:schemeClr val="bg1"/>
                </a:solidFill>
              </a:rPr>
              <a:t>MOMENTUM</a:t>
            </a:r>
            <a:endParaRPr lang="en-US" sz="1100" spc="300">
              <a:solidFill>
                <a:schemeClr val="bg1"/>
              </a:solidFill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AAF7B700-4C02-4580-9EF2-E5CF130DFF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24001" y="6195715"/>
            <a:ext cx="1665976" cy="31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50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D4619-7141-F51E-9938-918027A65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460BD85-43C8-30D9-B3C1-0708EC78166F}"/>
              </a:ext>
            </a:extLst>
          </p:cNvPr>
          <p:cNvSpPr/>
          <p:nvPr/>
        </p:nvSpPr>
        <p:spPr>
          <a:xfrm rot="10800000">
            <a:off x="0" y="49736"/>
            <a:ext cx="12192000" cy="6758529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clock&#10;&#10;AI-generated content may be incorrect.">
            <a:extLst>
              <a:ext uri="{FF2B5EF4-FFF2-40B4-BE49-F238E27FC236}">
                <a16:creationId xmlns:a16="http://schemas.microsoft.com/office/drawing/2014/main" id="{08E49100-1DA4-CA74-C297-2592F079F9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9735"/>
            <a:ext cx="12191999" cy="6758531"/>
          </a:xfrm>
          <a:prstGeom prst="rect">
            <a:avLst/>
          </a:prstGeom>
        </p:spPr>
      </p:pic>
      <p:sp>
        <p:nvSpPr>
          <p:cNvPr id="16" name="Title 5">
            <a:extLst>
              <a:ext uri="{FF2B5EF4-FFF2-40B4-BE49-F238E27FC236}">
                <a16:creationId xmlns:a16="http://schemas.microsoft.com/office/drawing/2014/main" id="{E97E904E-4BCC-2285-9F67-A588F40C2241}"/>
              </a:ext>
            </a:extLst>
          </p:cNvPr>
          <p:cNvSpPr txBox="1">
            <a:spLocks/>
          </p:cNvSpPr>
          <p:nvPr/>
        </p:nvSpPr>
        <p:spPr>
          <a:xfrm>
            <a:off x="596705" y="600503"/>
            <a:ext cx="4616740" cy="9826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00">
                <a:solidFill>
                  <a:schemeClr val="bg1"/>
                </a:solidFill>
              </a:rPr>
              <a:t>Advanced Packaging is Now</a:t>
            </a:r>
            <a:endParaRPr lang="en-US" sz="2400" b="1">
              <a:solidFill>
                <a:schemeClr val="bg1"/>
              </a:solidFill>
            </a:endParaRPr>
          </a:p>
          <a:p>
            <a:r>
              <a:rPr lang="en-US" b="1">
                <a:solidFill>
                  <a:schemeClr val="bg1"/>
                </a:solidFill>
              </a:rPr>
              <a:t>Strategic Infrastructure</a:t>
            </a:r>
            <a:br>
              <a:rPr lang="en-US" sz="2400">
                <a:solidFill>
                  <a:schemeClr val="bg1"/>
                </a:solidFill>
              </a:rPr>
            </a:b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6F6B07-1BFE-136F-7DF8-AB73685A25F6}"/>
              </a:ext>
            </a:extLst>
          </p:cNvPr>
          <p:cNvSpPr/>
          <p:nvPr/>
        </p:nvSpPr>
        <p:spPr>
          <a:xfrm>
            <a:off x="9456525" y="6478237"/>
            <a:ext cx="2111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©2026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SkyWater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Technology. Proprietary.</a:t>
            </a: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EFAF6388-7F79-76E3-2F37-66B58C682669}"/>
              </a:ext>
            </a:extLst>
          </p:cNvPr>
          <p:cNvSpPr txBox="1">
            <a:spLocks/>
          </p:cNvSpPr>
          <p:nvPr/>
        </p:nvSpPr>
        <p:spPr>
          <a:xfrm>
            <a:off x="596705" y="2279672"/>
            <a:ext cx="496061" cy="690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spc="300">
                <a:solidFill>
                  <a:srgbClr val="00638A"/>
                </a:solidFill>
              </a:rPr>
              <a:t>1</a:t>
            </a:r>
            <a:endParaRPr lang="en-US" sz="3600" spc="300">
              <a:solidFill>
                <a:srgbClr val="00638A"/>
              </a:solidFill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B9BE923-ED48-732D-74A8-6C0CB0D6342E}"/>
              </a:ext>
            </a:extLst>
          </p:cNvPr>
          <p:cNvSpPr txBox="1">
            <a:spLocks/>
          </p:cNvSpPr>
          <p:nvPr/>
        </p:nvSpPr>
        <p:spPr>
          <a:xfrm>
            <a:off x="1092766" y="2304116"/>
            <a:ext cx="4379986" cy="6406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Arial"/>
              </a:rPr>
              <a:t>System performance is no longer driven </a:t>
            </a:r>
            <a:br>
              <a:rPr lang="en-US" sz="1800">
                <a:solidFill>
                  <a:schemeClr val="bg1"/>
                </a:solidFill>
                <a:cs typeface="Arial"/>
              </a:rPr>
            </a:br>
            <a:r>
              <a:rPr lang="en-US" sz="1800">
                <a:solidFill>
                  <a:schemeClr val="bg1"/>
                </a:solidFill>
                <a:cs typeface="Arial"/>
              </a:rPr>
              <a:t>by Moore’s Law alone</a:t>
            </a:r>
            <a:endParaRPr lang="en-US" sz="1800">
              <a:solidFill>
                <a:schemeClr val="bg1"/>
              </a:solidFill>
              <a:ea typeface="Lato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1DD77993-D846-8874-B710-B62FDDCE0C40}"/>
              </a:ext>
            </a:extLst>
          </p:cNvPr>
          <p:cNvSpPr txBox="1">
            <a:spLocks/>
          </p:cNvSpPr>
          <p:nvPr/>
        </p:nvSpPr>
        <p:spPr>
          <a:xfrm>
            <a:off x="596705" y="3480053"/>
            <a:ext cx="496061" cy="690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spc="300"/>
              <a:t>2</a:t>
            </a:r>
            <a:endParaRPr lang="en-US" sz="3600" spc="30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A795ABC2-9884-3675-CED9-721A0D8CE571}"/>
              </a:ext>
            </a:extLst>
          </p:cNvPr>
          <p:cNvSpPr txBox="1">
            <a:spLocks/>
          </p:cNvSpPr>
          <p:nvPr/>
        </p:nvSpPr>
        <p:spPr>
          <a:xfrm>
            <a:off x="1092766" y="3504497"/>
            <a:ext cx="4379986" cy="6406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Arial"/>
              </a:rPr>
              <a:t>Packaging is now a driver of system performance</a:t>
            </a:r>
            <a:endParaRPr lang="en-US" sz="1800">
              <a:solidFill>
                <a:schemeClr val="bg1"/>
              </a:solidFill>
              <a:ea typeface="Lato"/>
              <a:cs typeface="Arial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41C2C819-DB37-EF9C-8A9C-4C247A14AAC7}"/>
              </a:ext>
            </a:extLst>
          </p:cNvPr>
          <p:cNvSpPr txBox="1">
            <a:spLocks/>
          </p:cNvSpPr>
          <p:nvPr/>
        </p:nvSpPr>
        <p:spPr>
          <a:xfrm>
            <a:off x="596705" y="4704878"/>
            <a:ext cx="496061" cy="690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spc="300"/>
              <a:t>3</a:t>
            </a:r>
            <a:endParaRPr lang="en-US" sz="3600" spc="30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E9CCEEFA-A75F-0AC0-8605-320E2E359A81}"/>
              </a:ext>
            </a:extLst>
          </p:cNvPr>
          <p:cNvSpPr txBox="1">
            <a:spLocks/>
          </p:cNvSpPr>
          <p:nvPr/>
        </p:nvSpPr>
        <p:spPr>
          <a:xfrm>
            <a:off x="1092766" y="4872967"/>
            <a:ext cx="4379986" cy="5106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Arial"/>
              </a:rPr>
              <a:t>Location matters</a:t>
            </a:r>
            <a:endParaRPr lang="en-US" sz="1800">
              <a:solidFill>
                <a:schemeClr val="bg1"/>
              </a:solidFill>
              <a:ea typeface="Lato"/>
              <a:cs typeface="Arial"/>
            </a:endParaRP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080CB73E-BF8B-62BE-F4A1-78EB147C47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24001" y="6195715"/>
            <a:ext cx="1665976" cy="31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6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8466C-39A7-7AC3-0FE3-23241A699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FFF46D-EFC3-41B9-17F8-15F357DEC18A}"/>
              </a:ext>
            </a:extLst>
          </p:cNvPr>
          <p:cNvSpPr/>
          <p:nvPr/>
        </p:nvSpPr>
        <p:spPr>
          <a:xfrm rot="10800000">
            <a:off x="0" y="49736"/>
            <a:ext cx="12192000" cy="67585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7F396E-4940-DA12-48A7-04514BF64B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28" t="22756" r="64744" b="51597"/>
          <a:stretch>
            <a:fillRect/>
          </a:stretch>
        </p:blipFill>
        <p:spPr>
          <a:xfrm>
            <a:off x="-1" y="49734"/>
            <a:ext cx="12192001" cy="67585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71C7698-E24C-09A4-F570-46D9B1676309}"/>
              </a:ext>
            </a:extLst>
          </p:cNvPr>
          <p:cNvSpPr/>
          <p:nvPr/>
        </p:nvSpPr>
        <p:spPr>
          <a:xfrm rot="10800000">
            <a:off x="0" y="49732"/>
            <a:ext cx="12192000" cy="2204561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D4F6F022-90E3-7A11-C1C2-1BEFBC168CE2}"/>
              </a:ext>
            </a:extLst>
          </p:cNvPr>
          <p:cNvSpPr txBox="1">
            <a:spLocks/>
          </p:cNvSpPr>
          <p:nvPr/>
        </p:nvSpPr>
        <p:spPr>
          <a:xfrm>
            <a:off x="3255368" y="600503"/>
            <a:ext cx="5681265" cy="9826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>
                <a:solidFill>
                  <a:schemeClr val="bg1"/>
                </a:solidFill>
              </a:rPr>
              <a:t>Fan Out Wafer Level Packaging is a</a:t>
            </a:r>
            <a:endParaRPr lang="en-US" sz="2400" b="1">
              <a:solidFill>
                <a:schemeClr val="bg1"/>
              </a:solidFill>
            </a:endParaRPr>
          </a:p>
          <a:p>
            <a:pPr algn="ctr"/>
            <a:r>
              <a:rPr lang="en-US" b="1">
                <a:solidFill>
                  <a:schemeClr val="bg1"/>
                </a:solidFill>
              </a:rPr>
              <a:t>National Capability</a:t>
            </a:r>
            <a:br>
              <a:rPr lang="en-US" sz="2400">
                <a:solidFill>
                  <a:schemeClr val="bg1"/>
                </a:solidFill>
              </a:rPr>
            </a:b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5BABB4-1247-EB2B-F42D-B607306F0F80}"/>
              </a:ext>
            </a:extLst>
          </p:cNvPr>
          <p:cNvSpPr/>
          <p:nvPr/>
        </p:nvSpPr>
        <p:spPr>
          <a:xfrm>
            <a:off x="9456525" y="6478237"/>
            <a:ext cx="2111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©2026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SkyWater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Technology. Proprietary.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F0990935-A1C0-6EA2-A4FB-E808921D8BEC}"/>
              </a:ext>
            </a:extLst>
          </p:cNvPr>
          <p:cNvSpPr txBox="1">
            <a:spLocks/>
          </p:cNvSpPr>
          <p:nvPr/>
        </p:nvSpPr>
        <p:spPr>
          <a:xfrm>
            <a:off x="4760516" y="2449304"/>
            <a:ext cx="2670968" cy="246693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sz="1400" b="1" spc="300">
                <a:solidFill>
                  <a:schemeClr val="bg1"/>
                </a:solidFill>
                <a:cs typeface="Arial"/>
              </a:rPr>
              <a:t>HIGHER DENSITY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400" b="1" spc="300">
                <a:solidFill>
                  <a:schemeClr val="bg1"/>
                </a:solidFill>
                <a:ea typeface="Lato"/>
                <a:cs typeface="Arial"/>
              </a:rPr>
              <a:t>BETTER PERFORMANCE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400" b="1" spc="300">
                <a:solidFill>
                  <a:schemeClr val="bg1"/>
                </a:solidFill>
                <a:ea typeface="Lato"/>
              </a:rPr>
              <a:t>SCALABLE FOR VOLUME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400" b="1" spc="300">
                <a:solidFill>
                  <a:schemeClr val="bg1"/>
                </a:solidFill>
                <a:ea typeface="Lato"/>
              </a:rPr>
              <a:t>RESILIENCE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400" b="1" spc="300">
                <a:solidFill>
                  <a:schemeClr val="bg1"/>
                </a:solidFill>
                <a:ea typeface="Lato"/>
              </a:rPr>
              <a:t>SECURITY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400" b="1" spc="300">
                <a:solidFill>
                  <a:schemeClr val="bg1"/>
                </a:solidFill>
                <a:ea typeface="Lato"/>
              </a:rPr>
              <a:t>COMPETITIVENESS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8F7EC9D2-7F89-7F83-3CA8-6D53A15E6A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24001" y="6195715"/>
            <a:ext cx="1665976" cy="31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0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879EF-0265-F8C1-28F4-69CB47C5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B540DAF-031B-B3B0-C50C-3D5452AD4990}"/>
              </a:ext>
            </a:extLst>
          </p:cNvPr>
          <p:cNvSpPr/>
          <p:nvPr/>
        </p:nvSpPr>
        <p:spPr>
          <a:xfrm rot="10800000">
            <a:off x="0" y="49736"/>
            <a:ext cx="12192000" cy="67585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0059B556-D4E7-19ED-B410-0058ADFD198C}"/>
              </a:ext>
            </a:extLst>
          </p:cNvPr>
          <p:cNvSpPr txBox="1">
            <a:spLocks/>
          </p:cNvSpPr>
          <p:nvPr/>
        </p:nvSpPr>
        <p:spPr>
          <a:xfrm>
            <a:off x="1726264" y="361016"/>
            <a:ext cx="8739472" cy="9826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>
                <a:solidFill>
                  <a:schemeClr val="bg1"/>
                </a:solidFill>
              </a:rPr>
              <a:t>Current Plan of Record</a:t>
            </a:r>
          </a:p>
          <a:p>
            <a:pPr algn="ctr"/>
            <a:r>
              <a:rPr lang="en-US" b="1">
                <a:solidFill>
                  <a:schemeClr val="bg1"/>
                </a:solidFill>
              </a:rPr>
              <a:t>Advanced Packaging Platform Roadmaps</a:t>
            </a:r>
            <a:br>
              <a:rPr lang="en-US" sz="2400">
                <a:solidFill>
                  <a:schemeClr val="bg1"/>
                </a:solidFill>
              </a:rPr>
            </a:b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E454FA-0DED-F9AD-CF6B-2017381CC7E3}"/>
              </a:ext>
            </a:extLst>
          </p:cNvPr>
          <p:cNvSpPr/>
          <p:nvPr/>
        </p:nvSpPr>
        <p:spPr>
          <a:xfrm>
            <a:off x="9456525" y="6478237"/>
            <a:ext cx="2111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©2026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SkyWater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Technology. Proprietary.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0A5A8F0-965E-5B03-B16C-D5BC655D3F4B}"/>
              </a:ext>
            </a:extLst>
          </p:cNvPr>
          <p:cNvGrpSpPr/>
          <p:nvPr/>
        </p:nvGrpSpPr>
        <p:grpSpPr>
          <a:xfrm>
            <a:off x="624002" y="4572363"/>
            <a:ext cx="10943998" cy="1360358"/>
            <a:chOff x="648584" y="4407845"/>
            <a:chExt cx="10943998" cy="1360358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EEBC27C8-F6F3-BE70-6D94-7AE2FB206549}"/>
                </a:ext>
              </a:extLst>
            </p:cNvPr>
            <p:cNvSpPr/>
            <p:nvPr/>
          </p:nvSpPr>
          <p:spPr>
            <a:xfrm>
              <a:off x="648584" y="4830252"/>
              <a:ext cx="10943998" cy="93795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2FB6EA26-A638-73AF-D683-F342075C0B80}"/>
                </a:ext>
              </a:extLst>
            </p:cNvPr>
            <p:cNvCxnSpPr>
              <a:cxnSpLocks/>
            </p:cNvCxnSpPr>
            <p:nvPr/>
          </p:nvCxnSpPr>
          <p:spPr>
            <a:xfrm>
              <a:off x="1050558" y="5299227"/>
              <a:ext cx="10138111" cy="0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Content Placeholder 1">
              <a:extLst>
                <a:ext uri="{FF2B5EF4-FFF2-40B4-BE49-F238E27FC236}">
                  <a16:creationId xmlns:a16="http://schemas.microsoft.com/office/drawing/2014/main" id="{4EAA4855-4582-4ED2-5C09-20E9E5F67CA6}"/>
                </a:ext>
              </a:extLst>
            </p:cNvPr>
            <p:cNvSpPr txBox="1">
              <a:spLocks/>
            </p:cNvSpPr>
            <p:nvPr/>
          </p:nvSpPr>
          <p:spPr>
            <a:xfrm>
              <a:off x="1315588" y="5413528"/>
              <a:ext cx="912115" cy="35467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Arial" panose="020B0604020202020204" pitchFamily="34" charset="0"/>
                </a:rPr>
                <a:t>2025</a:t>
              </a: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Content Placeholder 1">
              <a:extLst>
                <a:ext uri="{FF2B5EF4-FFF2-40B4-BE49-F238E27FC236}">
                  <a16:creationId xmlns:a16="http://schemas.microsoft.com/office/drawing/2014/main" id="{E3661FBC-E98D-B9A1-EF32-067BF52E2F15}"/>
                </a:ext>
              </a:extLst>
            </p:cNvPr>
            <p:cNvSpPr txBox="1">
              <a:spLocks/>
            </p:cNvSpPr>
            <p:nvPr/>
          </p:nvSpPr>
          <p:spPr>
            <a:xfrm>
              <a:off x="4059895" y="5413528"/>
              <a:ext cx="912115" cy="35467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Arial" panose="020B0604020202020204" pitchFamily="34" charset="0"/>
                </a:rPr>
                <a:t>2026</a:t>
              </a: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" name="Content Placeholder 1">
              <a:extLst>
                <a:ext uri="{FF2B5EF4-FFF2-40B4-BE49-F238E27FC236}">
                  <a16:creationId xmlns:a16="http://schemas.microsoft.com/office/drawing/2014/main" id="{CC80B74C-C2E0-62E4-5D60-434F803A95B7}"/>
                </a:ext>
              </a:extLst>
            </p:cNvPr>
            <p:cNvSpPr txBox="1">
              <a:spLocks/>
            </p:cNvSpPr>
            <p:nvPr/>
          </p:nvSpPr>
          <p:spPr>
            <a:xfrm>
              <a:off x="6804202" y="5413528"/>
              <a:ext cx="912115" cy="35467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Arial" panose="020B0604020202020204" pitchFamily="34" charset="0"/>
                </a:rPr>
                <a:t>2027</a:t>
              </a: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Content Placeholder 1">
              <a:extLst>
                <a:ext uri="{FF2B5EF4-FFF2-40B4-BE49-F238E27FC236}">
                  <a16:creationId xmlns:a16="http://schemas.microsoft.com/office/drawing/2014/main" id="{7172B313-84B0-E08D-B4AB-B0B2E4846809}"/>
                </a:ext>
              </a:extLst>
            </p:cNvPr>
            <p:cNvSpPr txBox="1">
              <a:spLocks/>
            </p:cNvSpPr>
            <p:nvPr/>
          </p:nvSpPr>
          <p:spPr>
            <a:xfrm>
              <a:off x="9548510" y="5413528"/>
              <a:ext cx="912115" cy="354675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/>
                  <a:ea typeface="+mn-ea"/>
                  <a:cs typeface="Arial" panose="020B0604020202020204" pitchFamily="34" charset="0"/>
                </a:rPr>
                <a:t>2028</a:t>
              </a: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1667C61-BD3A-42B2-F489-A55631BEFDBC}"/>
                </a:ext>
              </a:extLst>
            </p:cNvPr>
            <p:cNvSpPr txBox="1"/>
            <p:nvPr/>
          </p:nvSpPr>
          <p:spPr>
            <a:xfrm>
              <a:off x="3143799" y="4950311"/>
              <a:ext cx="276272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400">
                  <a:solidFill>
                    <a:schemeClr val="bg1"/>
                  </a:solidFill>
                  <a:latin typeface="Lato" panose="020F0502020204030203" pitchFamily="34" charset="0"/>
                </a:rPr>
                <a:t>Single-sided FOWLP prototypes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A516A67-22AD-4DC7-FC22-BCABD3FFEC04}"/>
                </a:ext>
              </a:extLst>
            </p:cNvPr>
            <p:cNvSpPr txBox="1"/>
            <p:nvPr/>
          </p:nvSpPr>
          <p:spPr>
            <a:xfrm>
              <a:off x="5906527" y="4950311"/>
              <a:ext cx="270746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400">
                  <a:solidFill>
                    <a:schemeClr val="bg1"/>
                  </a:solidFill>
                  <a:latin typeface="Lato" panose="020F0502020204030203" pitchFamily="34" charset="0"/>
                </a:rPr>
                <a:t>Dual-sided FOWLP prototypes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588DB4D-2A18-65D3-6C25-02459A7A0391}"/>
                </a:ext>
              </a:extLst>
            </p:cNvPr>
            <p:cNvSpPr txBox="1"/>
            <p:nvPr/>
          </p:nvSpPr>
          <p:spPr>
            <a:xfrm>
              <a:off x="8613991" y="4950311"/>
              <a:ext cx="255106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400">
                  <a:solidFill>
                    <a:schemeClr val="bg1"/>
                  </a:solidFill>
                  <a:latin typeface="Lato" panose="020F0502020204030203" pitchFamily="34" charset="0"/>
                </a:rPr>
                <a:t>Qualified &amp; production-ready</a:t>
              </a:r>
            </a:p>
          </p:txBody>
        </p:sp>
        <p:sp>
          <p:nvSpPr>
            <p:cNvPr id="41" name="Title 5">
              <a:extLst>
                <a:ext uri="{FF2B5EF4-FFF2-40B4-BE49-F238E27FC236}">
                  <a16:creationId xmlns:a16="http://schemas.microsoft.com/office/drawing/2014/main" id="{3F6B92AD-DDA2-8E6B-8CFB-04B6C6E5B2B2}"/>
                </a:ext>
              </a:extLst>
            </p:cNvPr>
            <p:cNvSpPr txBox="1">
              <a:spLocks/>
            </p:cNvSpPr>
            <p:nvPr/>
          </p:nvSpPr>
          <p:spPr>
            <a:xfrm>
              <a:off x="648584" y="4427100"/>
              <a:ext cx="4637111" cy="33922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accent1"/>
                  </a:solidFill>
                  <a:latin typeface="Lato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en-US" sz="1400" b="1" spc="300">
                  <a:solidFill>
                    <a:schemeClr val="bg1"/>
                  </a:solidFill>
                </a:rPr>
                <a:t>FAN OUT WAFER LEVEL PACKAGING</a:t>
              </a:r>
            </a:p>
          </p:txBody>
        </p:sp>
        <p:sp>
          <p:nvSpPr>
            <p:cNvPr id="43" name="Shape 2855">
              <a:extLst>
                <a:ext uri="{FF2B5EF4-FFF2-40B4-BE49-F238E27FC236}">
                  <a16:creationId xmlns:a16="http://schemas.microsoft.com/office/drawing/2014/main" id="{CE9D760E-9C49-AF44-FF76-04B22272858C}"/>
                </a:ext>
              </a:extLst>
            </p:cNvPr>
            <p:cNvSpPr/>
            <p:nvPr/>
          </p:nvSpPr>
          <p:spPr>
            <a:xfrm>
              <a:off x="5048928" y="4407845"/>
              <a:ext cx="298874" cy="328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7" y="20616"/>
                  </a:moveTo>
                  <a:cubicBezTo>
                    <a:pt x="18012" y="20616"/>
                    <a:pt x="17287" y="19956"/>
                    <a:pt x="17287" y="19143"/>
                  </a:cubicBezTo>
                  <a:cubicBezTo>
                    <a:pt x="17287" y="18329"/>
                    <a:pt x="18012" y="17669"/>
                    <a:pt x="18907" y="17669"/>
                  </a:cubicBezTo>
                  <a:cubicBezTo>
                    <a:pt x="19802" y="17669"/>
                    <a:pt x="20527" y="18329"/>
                    <a:pt x="20527" y="19143"/>
                  </a:cubicBezTo>
                  <a:cubicBezTo>
                    <a:pt x="20527" y="19956"/>
                    <a:pt x="19802" y="20616"/>
                    <a:pt x="18907" y="20616"/>
                  </a:cubicBezTo>
                  <a:moveTo>
                    <a:pt x="2703" y="12269"/>
                  </a:moveTo>
                  <a:cubicBezTo>
                    <a:pt x="1808" y="12269"/>
                    <a:pt x="1082" y="11609"/>
                    <a:pt x="1082" y="10795"/>
                  </a:cubicBezTo>
                  <a:cubicBezTo>
                    <a:pt x="1082" y="9981"/>
                    <a:pt x="1808" y="9322"/>
                    <a:pt x="2703" y="9322"/>
                  </a:cubicBezTo>
                  <a:cubicBezTo>
                    <a:pt x="3598" y="9322"/>
                    <a:pt x="4323" y="9981"/>
                    <a:pt x="4323" y="10795"/>
                  </a:cubicBezTo>
                  <a:cubicBezTo>
                    <a:pt x="4323" y="11609"/>
                    <a:pt x="3598" y="12269"/>
                    <a:pt x="2703" y="12269"/>
                  </a:cubicBezTo>
                  <a:moveTo>
                    <a:pt x="18907" y="975"/>
                  </a:moveTo>
                  <a:cubicBezTo>
                    <a:pt x="19802" y="975"/>
                    <a:pt x="20527" y="1634"/>
                    <a:pt x="20527" y="2448"/>
                  </a:cubicBezTo>
                  <a:cubicBezTo>
                    <a:pt x="20527" y="3262"/>
                    <a:pt x="19802" y="3921"/>
                    <a:pt x="18907" y="3921"/>
                  </a:cubicBezTo>
                  <a:cubicBezTo>
                    <a:pt x="18012" y="3921"/>
                    <a:pt x="17287" y="3262"/>
                    <a:pt x="17287" y="2448"/>
                  </a:cubicBezTo>
                  <a:cubicBezTo>
                    <a:pt x="17287" y="1634"/>
                    <a:pt x="18012" y="975"/>
                    <a:pt x="18907" y="975"/>
                  </a:cubicBezTo>
                  <a:moveTo>
                    <a:pt x="18902" y="16695"/>
                  </a:moveTo>
                  <a:cubicBezTo>
                    <a:pt x="18092" y="16695"/>
                    <a:pt x="17374" y="17026"/>
                    <a:pt x="16879" y="17540"/>
                  </a:cubicBezTo>
                  <a:lnTo>
                    <a:pt x="5253" y="11551"/>
                  </a:lnTo>
                  <a:cubicBezTo>
                    <a:pt x="5338" y="11314"/>
                    <a:pt x="5396" y="11064"/>
                    <a:pt x="5396" y="10800"/>
                  </a:cubicBezTo>
                  <a:cubicBezTo>
                    <a:pt x="5396" y="10536"/>
                    <a:pt x="5338" y="10286"/>
                    <a:pt x="5253" y="10048"/>
                  </a:cubicBezTo>
                  <a:lnTo>
                    <a:pt x="16879" y="4059"/>
                  </a:lnTo>
                  <a:cubicBezTo>
                    <a:pt x="17373" y="4574"/>
                    <a:pt x="18092" y="4905"/>
                    <a:pt x="18902" y="4905"/>
                  </a:cubicBezTo>
                  <a:cubicBezTo>
                    <a:pt x="20392" y="4905"/>
                    <a:pt x="21600" y="3807"/>
                    <a:pt x="21600" y="2452"/>
                  </a:cubicBezTo>
                  <a:cubicBezTo>
                    <a:pt x="21600" y="1098"/>
                    <a:pt x="20392" y="0"/>
                    <a:pt x="18902" y="0"/>
                  </a:cubicBezTo>
                  <a:cubicBezTo>
                    <a:pt x="17412" y="0"/>
                    <a:pt x="16204" y="1098"/>
                    <a:pt x="16204" y="2452"/>
                  </a:cubicBezTo>
                  <a:cubicBezTo>
                    <a:pt x="16204" y="2716"/>
                    <a:pt x="16262" y="2966"/>
                    <a:pt x="16347" y="3204"/>
                  </a:cubicBezTo>
                  <a:lnTo>
                    <a:pt x="4722" y="9193"/>
                  </a:lnTo>
                  <a:cubicBezTo>
                    <a:pt x="4227" y="8679"/>
                    <a:pt x="3509" y="8347"/>
                    <a:pt x="2698" y="8347"/>
                  </a:cubicBezTo>
                  <a:cubicBezTo>
                    <a:pt x="1208" y="8347"/>
                    <a:pt x="0" y="9445"/>
                    <a:pt x="0" y="10800"/>
                  </a:cubicBezTo>
                  <a:cubicBezTo>
                    <a:pt x="0" y="12155"/>
                    <a:pt x="1208" y="13253"/>
                    <a:pt x="2698" y="13253"/>
                  </a:cubicBezTo>
                  <a:cubicBezTo>
                    <a:pt x="3509" y="13253"/>
                    <a:pt x="4227" y="12921"/>
                    <a:pt x="4722" y="12406"/>
                  </a:cubicBezTo>
                  <a:lnTo>
                    <a:pt x="16347" y="18395"/>
                  </a:lnTo>
                  <a:cubicBezTo>
                    <a:pt x="16262" y="18633"/>
                    <a:pt x="16204" y="18883"/>
                    <a:pt x="16204" y="19147"/>
                  </a:cubicBezTo>
                  <a:cubicBezTo>
                    <a:pt x="16204" y="20502"/>
                    <a:pt x="17412" y="21600"/>
                    <a:pt x="18902" y="21600"/>
                  </a:cubicBezTo>
                  <a:cubicBezTo>
                    <a:pt x="20392" y="21600"/>
                    <a:pt x="21600" y="20502"/>
                    <a:pt x="21600" y="19147"/>
                  </a:cubicBezTo>
                  <a:cubicBezTo>
                    <a:pt x="21600" y="17792"/>
                    <a:pt x="20392" y="16695"/>
                    <a:pt x="18902" y="1669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Lato"/>
                <a:ea typeface="Source Sans Pro Light" charset="0"/>
                <a:cs typeface="Source Sans Pro Light" charset="0"/>
              </a:endParaRP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BFD83CA-CE07-7097-F6DF-83C675505D6E}"/>
                </a:ext>
              </a:extLst>
            </p:cNvPr>
            <p:cNvCxnSpPr/>
            <p:nvPr/>
          </p:nvCxnSpPr>
          <p:spPr>
            <a:xfrm>
              <a:off x="3143799" y="4983061"/>
              <a:ext cx="0" cy="679508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1FFC128-BFA3-C223-7547-CD941F8190D1}"/>
                </a:ext>
              </a:extLst>
            </p:cNvPr>
            <p:cNvCxnSpPr/>
            <p:nvPr/>
          </p:nvCxnSpPr>
          <p:spPr>
            <a:xfrm>
              <a:off x="5888106" y="5003866"/>
              <a:ext cx="0" cy="679508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C6A330F-0776-156B-E1DC-EBF1749381DA}"/>
                </a:ext>
              </a:extLst>
            </p:cNvPr>
            <p:cNvCxnSpPr/>
            <p:nvPr/>
          </p:nvCxnSpPr>
          <p:spPr>
            <a:xfrm>
              <a:off x="8632413" y="4983061"/>
              <a:ext cx="0" cy="679508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29A77EC-6E20-1967-0904-A08637BDBBA8}"/>
              </a:ext>
            </a:extLst>
          </p:cNvPr>
          <p:cNvGrpSpPr/>
          <p:nvPr/>
        </p:nvGrpSpPr>
        <p:grpSpPr>
          <a:xfrm>
            <a:off x="624002" y="1576323"/>
            <a:ext cx="10943998" cy="1360617"/>
            <a:chOff x="624970" y="1783157"/>
            <a:chExt cx="10943998" cy="136061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A859589-A955-C437-0AA4-7A46B6134F73}"/>
                </a:ext>
              </a:extLst>
            </p:cNvPr>
            <p:cNvSpPr/>
            <p:nvPr/>
          </p:nvSpPr>
          <p:spPr>
            <a:xfrm>
              <a:off x="624970" y="2205823"/>
              <a:ext cx="10943998" cy="93795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Shape 2784">
              <a:extLst>
                <a:ext uri="{FF2B5EF4-FFF2-40B4-BE49-F238E27FC236}">
                  <a16:creationId xmlns:a16="http://schemas.microsoft.com/office/drawing/2014/main" id="{8CD95D56-1BCF-D4DF-EC5B-B0CE09C490C3}"/>
                </a:ext>
              </a:extLst>
            </p:cNvPr>
            <p:cNvSpPr/>
            <p:nvPr/>
          </p:nvSpPr>
          <p:spPr>
            <a:xfrm>
              <a:off x="3847903" y="1783157"/>
              <a:ext cx="330899" cy="330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Lato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122299D-B333-CC99-1A28-D2399D7A07A8}"/>
                </a:ext>
              </a:extLst>
            </p:cNvPr>
            <p:cNvSpPr txBox="1"/>
            <p:nvPr/>
          </p:nvSpPr>
          <p:spPr>
            <a:xfrm>
              <a:off x="1025975" y="2283898"/>
              <a:ext cx="180739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panose="020F0502020204030203" pitchFamily="34" charset="0"/>
                </a:rPr>
                <a:t> 200mm W2W DBI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D6D7FB2-24B0-75E8-AA96-9F39EB40BCF1}"/>
                </a:ext>
              </a:extLst>
            </p:cNvPr>
            <p:cNvSpPr txBox="1"/>
            <p:nvPr/>
          </p:nvSpPr>
          <p:spPr>
            <a:xfrm>
              <a:off x="3143800" y="2281267"/>
              <a:ext cx="266483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panose="020F0502020204030203" pitchFamily="34" charset="0"/>
                </a:rPr>
                <a:t>200/300mm D2W DBI</a:t>
              </a:r>
            </a:p>
          </p:txBody>
        </p:sp>
        <p:sp>
          <p:nvSpPr>
            <p:cNvPr id="14" name="Title 5">
              <a:extLst>
                <a:ext uri="{FF2B5EF4-FFF2-40B4-BE49-F238E27FC236}">
                  <a16:creationId xmlns:a16="http://schemas.microsoft.com/office/drawing/2014/main" id="{895026E5-26E4-D149-1B36-C34F0154CA0C}"/>
                </a:ext>
              </a:extLst>
            </p:cNvPr>
            <p:cNvSpPr txBox="1">
              <a:spLocks/>
            </p:cNvSpPr>
            <p:nvPr/>
          </p:nvSpPr>
          <p:spPr>
            <a:xfrm>
              <a:off x="624970" y="1807599"/>
              <a:ext cx="3311893" cy="33922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accent1"/>
                  </a:solidFill>
                  <a:latin typeface="Lato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en-US" sz="1400" b="1" spc="300">
                  <a:solidFill>
                    <a:schemeClr val="bg1"/>
                  </a:solidFill>
                </a:rPr>
                <a:t>HYBRID WAFER BONDING 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3705E67E-C6B6-9580-6AF1-C3C34EE3FBB0}"/>
                </a:ext>
              </a:extLst>
            </p:cNvPr>
            <p:cNvGrpSpPr/>
            <p:nvPr/>
          </p:nvGrpSpPr>
          <p:grpSpPr>
            <a:xfrm>
              <a:off x="1025977" y="2333249"/>
              <a:ext cx="10138111" cy="785142"/>
              <a:chOff x="1202958" y="5135461"/>
              <a:chExt cx="10138111" cy="785142"/>
            </a:xfrm>
          </p:grpSpPr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DC5733A6-72C1-5437-B8BD-F7E0BBDD9B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02958" y="5451627"/>
                <a:ext cx="10138111" cy="0"/>
              </a:xfrm>
              <a:prstGeom prst="straightConnector1">
                <a:avLst/>
              </a:prstGeom>
              <a:ln w="25400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Content Placeholder 1">
                <a:extLst>
                  <a:ext uri="{FF2B5EF4-FFF2-40B4-BE49-F238E27FC236}">
                    <a16:creationId xmlns:a16="http://schemas.microsoft.com/office/drawing/2014/main" id="{D7DB8869-5064-04C9-34BF-0C66F8D65B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67988" y="5565928"/>
                <a:ext cx="912115" cy="354675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ato"/>
                    <a:ea typeface="+mn-ea"/>
                    <a:cs typeface="Arial" panose="020B0604020202020204" pitchFamily="34" charset="0"/>
                  </a:rPr>
                  <a:t>2025</a:t>
                </a: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ato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7" name="Content Placeholder 1">
                <a:extLst>
                  <a:ext uri="{FF2B5EF4-FFF2-40B4-BE49-F238E27FC236}">
                    <a16:creationId xmlns:a16="http://schemas.microsoft.com/office/drawing/2014/main" id="{02246F03-A543-F664-FEFB-40C06AA326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12295" y="5565928"/>
                <a:ext cx="912115" cy="354675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ato"/>
                    <a:ea typeface="+mn-ea"/>
                    <a:cs typeface="Arial" panose="020B0604020202020204" pitchFamily="34" charset="0"/>
                  </a:rPr>
                  <a:t>2026</a:t>
                </a: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ato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8" name="Content Placeholder 1">
                <a:extLst>
                  <a:ext uri="{FF2B5EF4-FFF2-40B4-BE49-F238E27FC236}">
                    <a16:creationId xmlns:a16="http://schemas.microsoft.com/office/drawing/2014/main" id="{F62B6F48-22D0-1A78-D8BD-615F3A28867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56602" y="5565928"/>
                <a:ext cx="912115" cy="354675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ato"/>
                    <a:ea typeface="+mn-ea"/>
                    <a:cs typeface="Arial" panose="020B0604020202020204" pitchFamily="34" charset="0"/>
                  </a:rPr>
                  <a:t>2027</a:t>
                </a: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ato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9" name="Content Placeholder 1">
                <a:extLst>
                  <a:ext uri="{FF2B5EF4-FFF2-40B4-BE49-F238E27FC236}">
                    <a16:creationId xmlns:a16="http://schemas.microsoft.com/office/drawing/2014/main" id="{45B323B5-C134-9052-26AA-54E7A64A2CF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700910" y="5565928"/>
                <a:ext cx="912115" cy="354675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ato"/>
                    <a:ea typeface="+mn-ea"/>
                    <a:cs typeface="Arial" panose="020B0604020202020204" pitchFamily="34" charset="0"/>
                  </a:rPr>
                  <a:t>2028</a:t>
                </a: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ato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F966BE01-6887-75D9-1F81-BBC7862F72D7}"/>
                  </a:ext>
                </a:extLst>
              </p:cNvPr>
              <p:cNvCxnSpPr/>
              <p:nvPr/>
            </p:nvCxnSpPr>
            <p:spPr>
              <a:xfrm>
                <a:off x="3296199" y="5135461"/>
                <a:ext cx="0" cy="679508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1FE980CB-0C75-19FC-4215-F031EEE8A28A}"/>
                  </a:ext>
                </a:extLst>
              </p:cNvPr>
              <p:cNvCxnSpPr/>
              <p:nvPr/>
            </p:nvCxnSpPr>
            <p:spPr>
              <a:xfrm>
                <a:off x="6040506" y="5156266"/>
                <a:ext cx="0" cy="679508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EB4E75BB-0585-7E31-1A9C-59DA884AD2BC}"/>
                  </a:ext>
                </a:extLst>
              </p:cNvPr>
              <p:cNvCxnSpPr/>
              <p:nvPr/>
            </p:nvCxnSpPr>
            <p:spPr>
              <a:xfrm>
                <a:off x="8784813" y="5135461"/>
                <a:ext cx="0" cy="679508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5718986-3E66-AE5F-7301-D6B51335076E}"/>
              </a:ext>
            </a:extLst>
          </p:cNvPr>
          <p:cNvGrpSpPr/>
          <p:nvPr/>
        </p:nvGrpSpPr>
        <p:grpSpPr>
          <a:xfrm>
            <a:off x="624002" y="3081461"/>
            <a:ext cx="10943998" cy="1346382"/>
            <a:chOff x="624002" y="3278164"/>
            <a:chExt cx="10943998" cy="1346382"/>
          </a:xfrm>
        </p:grpSpPr>
        <p:sp>
          <p:nvSpPr>
            <p:cNvPr id="67" name="Shape 2740">
              <a:extLst>
                <a:ext uri="{FF2B5EF4-FFF2-40B4-BE49-F238E27FC236}">
                  <a16:creationId xmlns:a16="http://schemas.microsoft.com/office/drawing/2014/main" id="{C8DA2521-4F6D-13A6-B013-968A0F98BB49}"/>
                </a:ext>
              </a:extLst>
            </p:cNvPr>
            <p:cNvSpPr/>
            <p:nvPr/>
          </p:nvSpPr>
          <p:spPr>
            <a:xfrm>
              <a:off x="3317695" y="3278164"/>
              <a:ext cx="302798" cy="302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73" y="2945"/>
                  </a:moveTo>
                  <a:lnTo>
                    <a:pt x="18655" y="2945"/>
                  </a:lnTo>
                  <a:lnTo>
                    <a:pt x="18655" y="18655"/>
                  </a:lnTo>
                  <a:lnTo>
                    <a:pt x="12273" y="18655"/>
                  </a:lnTo>
                  <a:cubicBezTo>
                    <a:pt x="12273" y="18655"/>
                    <a:pt x="12273" y="2945"/>
                    <a:pt x="12273" y="2945"/>
                  </a:cubicBezTo>
                  <a:close/>
                  <a:moveTo>
                    <a:pt x="11291" y="19636"/>
                  </a:moveTo>
                  <a:lnTo>
                    <a:pt x="19636" y="19636"/>
                  </a:lnTo>
                  <a:lnTo>
                    <a:pt x="19636" y="1964"/>
                  </a:lnTo>
                  <a:lnTo>
                    <a:pt x="11291" y="1964"/>
                  </a:lnTo>
                  <a:cubicBezTo>
                    <a:pt x="11291" y="1964"/>
                    <a:pt x="11291" y="19636"/>
                    <a:pt x="11291" y="19636"/>
                  </a:cubicBezTo>
                  <a:close/>
                  <a:moveTo>
                    <a:pt x="20618" y="19636"/>
                  </a:moveTo>
                  <a:cubicBezTo>
                    <a:pt x="20618" y="20178"/>
                    <a:pt x="20178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8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2945" y="2945"/>
                  </a:moveTo>
                  <a:lnTo>
                    <a:pt x="9327" y="2945"/>
                  </a:lnTo>
                  <a:lnTo>
                    <a:pt x="9327" y="9327"/>
                  </a:lnTo>
                  <a:lnTo>
                    <a:pt x="2945" y="9327"/>
                  </a:lnTo>
                  <a:cubicBezTo>
                    <a:pt x="2945" y="9327"/>
                    <a:pt x="2945" y="2945"/>
                    <a:pt x="2945" y="2945"/>
                  </a:cubicBezTo>
                  <a:close/>
                  <a:moveTo>
                    <a:pt x="1964" y="10309"/>
                  </a:moveTo>
                  <a:lnTo>
                    <a:pt x="10309" y="10309"/>
                  </a:lnTo>
                  <a:lnTo>
                    <a:pt x="10309" y="1964"/>
                  </a:lnTo>
                  <a:lnTo>
                    <a:pt x="1964" y="1964"/>
                  </a:lnTo>
                  <a:cubicBezTo>
                    <a:pt x="1964" y="1964"/>
                    <a:pt x="1964" y="10309"/>
                    <a:pt x="1964" y="10309"/>
                  </a:cubicBezTo>
                  <a:close/>
                  <a:moveTo>
                    <a:pt x="2945" y="12273"/>
                  </a:moveTo>
                  <a:lnTo>
                    <a:pt x="9327" y="12273"/>
                  </a:lnTo>
                  <a:lnTo>
                    <a:pt x="9327" y="18655"/>
                  </a:lnTo>
                  <a:lnTo>
                    <a:pt x="2945" y="18655"/>
                  </a:lnTo>
                  <a:cubicBezTo>
                    <a:pt x="2945" y="18655"/>
                    <a:pt x="2945" y="12273"/>
                    <a:pt x="2945" y="12273"/>
                  </a:cubicBezTo>
                  <a:close/>
                  <a:moveTo>
                    <a:pt x="1964" y="19636"/>
                  </a:moveTo>
                  <a:lnTo>
                    <a:pt x="10309" y="19636"/>
                  </a:lnTo>
                  <a:lnTo>
                    <a:pt x="10309" y="11291"/>
                  </a:lnTo>
                  <a:lnTo>
                    <a:pt x="1964" y="11291"/>
                  </a:lnTo>
                  <a:cubicBezTo>
                    <a:pt x="1964" y="11291"/>
                    <a:pt x="1964" y="19636"/>
                    <a:pt x="1964" y="1963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Lato"/>
                <a:ea typeface="Source Sans Pro Light" charset="0"/>
                <a:cs typeface="Source Sans Pro Light" charset="0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69DABE3F-D503-B934-12EB-AAF6A0525A49}"/>
                </a:ext>
              </a:extLst>
            </p:cNvPr>
            <p:cNvGrpSpPr/>
            <p:nvPr/>
          </p:nvGrpSpPr>
          <p:grpSpPr>
            <a:xfrm>
              <a:off x="624002" y="3283443"/>
              <a:ext cx="10943998" cy="1341103"/>
              <a:chOff x="648584" y="4427100"/>
              <a:chExt cx="10943998" cy="1341103"/>
            </a:xfrm>
          </p:grpSpPr>
          <p:sp>
            <p:nvSpPr>
              <p:cNvPr id="69" name="Rectangle: Rounded Corners 68">
                <a:extLst>
                  <a:ext uri="{FF2B5EF4-FFF2-40B4-BE49-F238E27FC236}">
                    <a16:creationId xmlns:a16="http://schemas.microsoft.com/office/drawing/2014/main" id="{BA973F4F-2E21-D455-7DA0-F2773BD5CFC8}"/>
                  </a:ext>
                </a:extLst>
              </p:cNvPr>
              <p:cNvSpPr/>
              <p:nvPr/>
            </p:nvSpPr>
            <p:spPr>
              <a:xfrm>
                <a:off x="648584" y="4830252"/>
                <a:ext cx="10943998" cy="937951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27995D40-F966-6047-8490-DF48EB7B54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0558" y="5299227"/>
                <a:ext cx="10138111" cy="0"/>
              </a:xfrm>
              <a:prstGeom prst="straightConnector1">
                <a:avLst/>
              </a:prstGeom>
              <a:ln w="25400">
                <a:solidFill>
                  <a:schemeClr val="bg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Content Placeholder 1">
                <a:extLst>
                  <a:ext uri="{FF2B5EF4-FFF2-40B4-BE49-F238E27FC236}">
                    <a16:creationId xmlns:a16="http://schemas.microsoft.com/office/drawing/2014/main" id="{E9DE749D-E272-CC9F-B8AE-2421FE4BA4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15588" y="5413528"/>
                <a:ext cx="912115" cy="354675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ato"/>
                    <a:ea typeface="+mn-ea"/>
                    <a:cs typeface="Arial" panose="020B0604020202020204" pitchFamily="34" charset="0"/>
                  </a:rPr>
                  <a:t>2025</a:t>
                </a: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ato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2" name="Content Placeholder 1">
                <a:extLst>
                  <a:ext uri="{FF2B5EF4-FFF2-40B4-BE49-F238E27FC236}">
                    <a16:creationId xmlns:a16="http://schemas.microsoft.com/office/drawing/2014/main" id="{994EFC4E-7D39-111D-128B-7DBFCA6AA5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59895" y="5413528"/>
                <a:ext cx="912115" cy="354675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ato"/>
                    <a:ea typeface="+mn-ea"/>
                    <a:cs typeface="Arial" panose="020B0604020202020204" pitchFamily="34" charset="0"/>
                  </a:rPr>
                  <a:t>2026</a:t>
                </a: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ato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3" name="Content Placeholder 1">
                <a:extLst>
                  <a:ext uri="{FF2B5EF4-FFF2-40B4-BE49-F238E27FC236}">
                    <a16:creationId xmlns:a16="http://schemas.microsoft.com/office/drawing/2014/main" id="{3665433F-82A1-991D-719E-BC7AA3E9DE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4202" y="5413528"/>
                <a:ext cx="912115" cy="354675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ato"/>
                    <a:ea typeface="+mn-ea"/>
                    <a:cs typeface="Arial" panose="020B0604020202020204" pitchFamily="34" charset="0"/>
                  </a:rPr>
                  <a:t>2027</a:t>
                </a: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ato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4" name="Content Placeholder 1">
                <a:extLst>
                  <a:ext uri="{FF2B5EF4-FFF2-40B4-BE49-F238E27FC236}">
                    <a16:creationId xmlns:a16="http://schemas.microsoft.com/office/drawing/2014/main" id="{40B3A231-D3C2-0D4D-F4B5-2E7CE91BB7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548510" y="5413528"/>
                <a:ext cx="912115" cy="354675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Lato"/>
                    <a:ea typeface="+mn-ea"/>
                    <a:cs typeface="Arial" panose="020B0604020202020204" pitchFamily="34" charset="0"/>
                  </a:rPr>
                  <a:t>2028</a:t>
                </a: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ato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D161BFF-34E4-672B-E633-E1936D31EE3A}"/>
                  </a:ext>
                </a:extLst>
              </p:cNvPr>
              <p:cNvSpPr txBox="1"/>
              <p:nvPr/>
            </p:nvSpPr>
            <p:spPr>
              <a:xfrm>
                <a:off x="3143799" y="4950311"/>
                <a:ext cx="276272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  <a:latin typeface="Lato" panose="020F0502020204030203" pitchFamily="34" charset="0"/>
                  </a:rPr>
                  <a:t>Advanced Features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F792DCF-F633-DD43-2A80-E7AE8D43E4F0}"/>
                  </a:ext>
                </a:extLst>
              </p:cNvPr>
              <p:cNvSpPr txBox="1"/>
              <p:nvPr/>
            </p:nvSpPr>
            <p:spPr>
              <a:xfrm>
                <a:off x="5906527" y="4950311"/>
                <a:ext cx="270746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en-US" sz="1400">
                  <a:solidFill>
                    <a:schemeClr val="bg1"/>
                  </a:solidFill>
                  <a:latin typeface="Lato" panose="020F0502020204030203" pitchFamily="34" charset="0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EFB0C81E-5842-88C0-0A35-B024CD93B130}"/>
                  </a:ext>
                </a:extLst>
              </p:cNvPr>
              <p:cNvSpPr txBox="1"/>
              <p:nvPr/>
            </p:nvSpPr>
            <p:spPr>
              <a:xfrm>
                <a:off x="8613991" y="4950311"/>
                <a:ext cx="255106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en-US" sz="1400">
                  <a:solidFill>
                    <a:schemeClr val="bg1"/>
                  </a:solidFill>
                  <a:latin typeface="Lato" panose="020F0502020204030203" pitchFamily="34" charset="0"/>
                </a:endParaRPr>
              </a:p>
            </p:txBody>
          </p:sp>
          <p:sp>
            <p:nvSpPr>
              <p:cNvPr id="78" name="Title 5">
                <a:extLst>
                  <a:ext uri="{FF2B5EF4-FFF2-40B4-BE49-F238E27FC236}">
                    <a16:creationId xmlns:a16="http://schemas.microsoft.com/office/drawing/2014/main" id="{B36C7470-BBA3-62A2-5925-14D7209192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584" y="4427100"/>
                <a:ext cx="2865125" cy="339229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kern="1200">
                    <a:solidFill>
                      <a:schemeClr val="accent1"/>
                    </a:solidFill>
                    <a:latin typeface="Lato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r>
                  <a:rPr lang="en-US" sz="1400" b="1" spc="300">
                    <a:solidFill>
                      <a:schemeClr val="bg1"/>
                    </a:solidFill>
                  </a:rPr>
                  <a:t>SILICON INTERPOSER</a:t>
                </a:r>
              </a:p>
            </p:txBody>
          </p: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4A0DD07B-F791-7CA3-E5A8-B2D92AF1CD8E}"/>
                  </a:ext>
                </a:extLst>
              </p:cNvPr>
              <p:cNvCxnSpPr/>
              <p:nvPr/>
            </p:nvCxnSpPr>
            <p:spPr>
              <a:xfrm>
                <a:off x="3143799" y="4983061"/>
                <a:ext cx="0" cy="679508"/>
              </a:xfrm>
              <a:prstGeom prst="line">
                <a:avLst/>
              </a:prstGeom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E60A9480-1686-0871-4B93-8A116D99CB58}"/>
                  </a:ext>
                </a:extLst>
              </p:cNvPr>
              <p:cNvCxnSpPr/>
              <p:nvPr/>
            </p:nvCxnSpPr>
            <p:spPr>
              <a:xfrm>
                <a:off x="5888106" y="5003866"/>
                <a:ext cx="0" cy="679508"/>
              </a:xfrm>
              <a:prstGeom prst="line">
                <a:avLst/>
              </a:prstGeom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22E5A8F0-9AFD-3F96-F736-78788C6A0F6C}"/>
                  </a:ext>
                </a:extLst>
              </p:cNvPr>
              <p:cNvCxnSpPr/>
              <p:nvPr/>
            </p:nvCxnSpPr>
            <p:spPr>
              <a:xfrm>
                <a:off x="8632413" y="4983061"/>
                <a:ext cx="0" cy="679508"/>
              </a:xfrm>
              <a:prstGeom prst="line">
                <a:avLst/>
              </a:prstGeom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8A1049A-ACCE-C10B-311F-230F8FDC85E4}"/>
                </a:ext>
              </a:extLst>
            </p:cNvPr>
            <p:cNvSpPr txBox="1"/>
            <p:nvPr/>
          </p:nvSpPr>
          <p:spPr>
            <a:xfrm>
              <a:off x="895392" y="3783116"/>
              <a:ext cx="216990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ato" panose="020F0502020204030203" pitchFamily="34" charset="0"/>
                </a:rPr>
                <a:t> 200mm Si Interposer</a:t>
              </a:r>
            </a:p>
          </p:txBody>
        </p:sp>
      </p:grpSp>
      <p:pic>
        <p:nvPicPr>
          <p:cNvPr id="6" name="Picture 1">
            <a:extLst>
              <a:ext uri="{FF2B5EF4-FFF2-40B4-BE49-F238E27FC236}">
                <a16:creationId xmlns:a16="http://schemas.microsoft.com/office/drawing/2014/main" id="{CA2107F5-B902-6138-0C45-E61E30B88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4001" y="6195715"/>
            <a:ext cx="1665976" cy="31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522EE-5899-8058-6521-50747E09C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E65B22C-3565-7A88-05E8-6A58250A0000}"/>
              </a:ext>
            </a:extLst>
          </p:cNvPr>
          <p:cNvSpPr/>
          <p:nvPr/>
        </p:nvSpPr>
        <p:spPr>
          <a:xfrm rot="10800000">
            <a:off x="0" y="49736"/>
            <a:ext cx="12192000" cy="67585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and person in a factory&#10;&#10;AI-generated content may be incorrect.">
            <a:extLst>
              <a:ext uri="{FF2B5EF4-FFF2-40B4-BE49-F238E27FC236}">
                <a16:creationId xmlns:a16="http://schemas.microsoft.com/office/drawing/2014/main" id="{4CD76582-C4D7-2F67-C69A-8E892F6C62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2669980" y="49734"/>
            <a:ext cx="9522020" cy="675853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B78FE66-1C80-2691-E299-A6B727DCF134}"/>
              </a:ext>
            </a:extLst>
          </p:cNvPr>
          <p:cNvSpPr/>
          <p:nvPr/>
        </p:nvSpPr>
        <p:spPr>
          <a:xfrm>
            <a:off x="9456525" y="6478237"/>
            <a:ext cx="2111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©2026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SkyWater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Technology. Proprietary.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5BB5B7-F3FA-72F9-D8CB-E275DF438ED0}"/>
              </a:ext>
            </a:extLst>
          </p:cNvPr>
          <p:cNvSpPr/>
          <p:nvPr/>
        </p:nvSpPr>
        <p:spPr>
          <a:xfrm rot="5400000">
            <a:off x="2410720" y="308992"/>
            <a:ext cx="6758532" cy="6240013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ACAF6F93-B3C9-461C-DC8E-AF54FF202FB6}"/>
              </a:ext>
            </a:extLst>
          </p:cNvPr>
          <p:cNvSpPr txBox="1">
            <a:spLocks/>
          </p:cNvSpPr>
          <p:nvPr/>
        </p:nvSpPr>
        <p:spPr>
          <a:xfrm>
            <a:off x="596705" y="567879"/>
            <a:ext cx="5138684" cy="10422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>
                <a:solidFill>
                  <a:schemeClr val="bg1"/>
                </a:solidFill>
              </a:rPr>
              <a:t>Progress You Can See </a:t>
            </a:r>
            <a:br>
              <a:rPr lang="en-US" sz="2400">
                <a:solidFill>
                  <a:schemeClr val="bg1"/>
                </a:solidFill>
              </a:rPr>
            </a:br>
            <a:r>
              <a:rPr lang="en-US" sz="2400">
                <a:solidFill>
                  <a:schemeClr val="bg1"/>
                </a:solidFill>
              </a:rPr>
              <a:t>Building Momentum on the Ground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1DBD10F1-A5FF-7A9D-029C-F22234BCECD5}"/>
              </a:ext>
            </a:extLst>
          </p:cNvPr>
          <p:cNvSpPr txBox="1">
            <a:spLocks/>
          </p:cNvSpPr>
          <p:nvPr/>
        </p:nvSpPr>
        <p:spPr>
          <a:xfrm>
            <a:off x="596705" y="2744890"/>
            <a:ext cx="496061" cy="690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spc="300">
                <a:solidFill>
                  <a:srgbClr val="00638A"/>
                </a:solidFill>
              </a:rPr>
              <a:t>1</a:t>
            </a:r>
            <a:endParaRPr lang="en-US" sz="3600" spc="300">
              <a:solidFill>
                <a:srgbClr val="00638A"/>
              </a:solidFill>
            </a:endParaRP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C75E11ED-677A-C37B-A587-18288CA830FA}"/>
              </a:ext>
            </a:extLst>
          </p:cNvPr>
          <p:cNvSpPr txBox="1">
            <a:spLocks/>
          </p:cNvSpPr>
          <p:nvPr/>
        </p:nvSpPr>
        <p:spPr>
          <a:xfrm>
            <a:off x="1092766" y="2888175"/>
            <a:ext cx="2045979" cy="4973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Arial"/>
              </a:rPr>
              <a:t>Facility expansion</a:t>
            </a:r>
            <a:endParaRPr lang="en-US" sz="1800">
              <a:solidFill>
                <a:schemeClr val="bg1"/>
              </a:solidFill>
              <a:ea typeface="Lato"/>
            </a:endParaRPr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23BBFDEF-25A0-E7D6-C41C-E811EC72D935}"/>
              </a:ext>
            </a:extLst>
          </p:cNvPr>
          <p:cNvSpPr txBox="1">
            <a:spLocks/>
          </p:cNvSpPr>
          <p:nvPr/>
        </p:nvSpPr>
        <p:spPr>
          <a:xfrm>
            <a:off x="596705" y="3832226"/>
            <a:ext cx="496061" cy="690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spc="300">
                <a:solidFill>
                  <a:srgbClr val="00638A"/>
                </a:solidFill>
              </a:rPr>
              <a:t>2</a:t>
            </a:r>
            <a:endParaRPr lang="en-US" sz="3600" spc="300">
              <a:solidFill>
                <a:srgbClr val="00638A"/>
              </a:solidFill>
            </a:endParaRPr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AEEB4FDC-4B2C-035E-3107-B1B3F31E7C17}"/>
              </a:ext>
            </a:extLst>
          </p:cNvPr>
          <p:cNvSpPr txBox="1">
            <a:spLocks/>
          </p:cNvSpPr>
          <p:nvPr/>
        </p:nvSpPr>
        <p:spPr>
          <a:xfrm>
            <a:off x="1092766" y="3975511"/>
            <a:ext cx="2045979" cy="4973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Arial"/>
              </a:rPr>
              <a:t>Tool installation</a:t>
            </a:r>
            <a:endParaRPr lang="en-US" sz="1800">
              <a:solidFill>
                <a:schemeClr val="bg1"/>
              </a:solidFill>
              <a:ea typeface="Lato"/>
            </a:endParaRPr>
          </a:p>
        </p:txBody>
      </p:sp>
      <p:sp>
        <p:nvSpPr>
          <p:cNvPr id="28" name="Title 5">
            <a:extLst>
              <a:ext uri="{FF2B5EF4-FFF2-40B4-BE49-F238E27FC236}">
                <a16:creationId xmlns:a16="http://schemas.microsoft.com/office/drawing/2014/main" id="{CC5B7894-6250-432B-27AD-C571B2DC6058}"/>
              </a:ext>
            </a:extLst>
          </p:cNvPr>
          <p:cNvSpPr txBox="1">
            <a:spLocks/>
          </p:cNvSpPr>
          <p:nvPr/>
        </p:nvSpPr>
        <p:spPr>
          <a:xfrm>
            <a:off x="3618492" y="2744890"/>
            <a:ext cx="496061" cy="690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spc="300">
                <a:solidFill>
                  <a:srgbClr val="00638A"/>
                </a:solidFill>
              </a:rPr>
              <a:t>3</a:t>
            </a:r>
            <a:endParaRPr lang="en-US" sz="3600" spc="300">
              <a:solidFill>
                <a:srgbClr val="00638A"/>
              </a:solidFill>
            </a:endParaRP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CF921FB9-BAA5-B9A9-6EAD-56748EC9F3C6}"/>
              </a:ext>
            </a:extLst>
          </p:cNvPr>
          <p:cNvSpPr txBox="1">
            <a:spLocks/>
          </p:cNvSpPr>
          <p:nvPr/>
        </p:nvSpPr>
        <p:spPr>
          <a:xfrm>
            <a:off x="4114553" y="2888175"/>
            <a:ext cx="4379986" cy="4973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Arial"/>
              </a:rPr>
              <a:t>Technology transfer</a:t>
            </a:r>
            <a:endParaRPr lang="en-US" sz="1800">
              <a:solidFill>
                <a:schemeClr val="bg1"/>
              </a:solidFill>
              <a:ea typeface="Lato"/>
            </a:endParaRPr>
          </a:p>
        </p:txBody>
      </p:sp>
      <p:sp>
        <p:nvSpPr>
          <p:cNvPr id="32" name="Title 5">
            <a:extLst>
              <a:ext uri="{FF2B5EF4-FFF2-40B4-BE49-F238E27FC236}">
                <a16:creationId xmlns:a16="http://schemas.microsoft.com/office/drawing/2014/main" id="{D6E7B1EC-029A-B07E-2354-98FB02AE8E3B}"/>
              </a:ext>
            </a:extLst>
          </p:cNvPr>
          <p:cNvSpPr txBox="1">
            <a:spLocks/>
          </p:cNvSpPr>
          <p:nvPr/>
        </p:nvSpPr>
        <p:spPr>
          <a:xfrm>
            <a:off x="3618492" y="3782350"/>
            <a:ext cx="496061" cy="690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spc="300">
                <a:solidFill>
                  <a:srgbClr val="00638A"/>
                </a:solidFill>
              </a:rPr>
              <a:t>4</a:t>
            </a:r>
            <a:endParaRPr lang="en-US" sz="3600" spc="300">
              <a:solidFill>
                <a:srgbClr val="00638A"/>
              </a:solidFill>
            </a:endParaRP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FAB6A6D1-3E61-45E7-3537-0A62B4DF553E}"/>
              </a:ext>
            </a:extLst>
          </p:cNvPr>
          <p:cNvSpPr txBox="1">
            <a:spLocks/>
          </p:cNvSpPr>
          <p:nvPr/>
        </p:nvSpPr>
        <p:spPr>
          <a:xfrm>
            <a:off x="4114553" y="3925635"/>
            <a:ext cx="4379986" cy="4973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Arial"/>
              </a:rPr>
              <a:t>Increased staffing</a:t>
            </a:r>
            <a:endParaRPr lang="en-US" sz="1800">
              <a:solidFill>
                <a:schemeClr val="bg1"/>
              </a:solidFill>
              <a:ea typeface="Lato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EDB7C59F-D7E7-8E98-5185-1957D6E29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24001" y="6195715"/>
            <a:ext cx="1665976" cy="31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6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FAEE4-A640-4B80-A94A-8ED1827F8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83FDB3B-97EF-1264-6C25-A95B85610183}"/>
              </a:ext>
            </a:extLst>
          </p:cNvPr>
          <p:cNvSpPr/>
          <p:nvPr/>
        </p:nvSpPr>
        <p:spPr>
          <a:xfrm rot="10800000">
            <a:off x="0" y="49736"/>
            <a:ext cx="12192000" cy="67585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2DFF497-AD51-FA3F-DCD7-7D5821BE3C1E}"/>
              </a:ext>
            </a:extLst>
          </p:cNvPr>
          <p:cNvSpPr/>
          <p:nvPr/>
        </p:nvSpPr>
        <p:spPr>
          <a:xfrm>
            <a:off x="9456525" y="6478237"/>
            <a:ext cx="2111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©2026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SkyWater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Technology. Proprietary.</a:t>
            </a: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C7C4F855-D249-D752-957E-B1056972DCB1}"/>
              </a:ext>
            </a:extLst>
          </p:cNvPr>
          <p:cNvSpPr txBox="1">
            <a:spLocks/>
          </p:cNvSpPr>
          <p:nvPr/>
        </p:nvSpPr>
        <p:spPr>
          <a:xfrm>
            <a:off x="624000" y="2631830"/>
            <a:ext cx="5322832" cy="9826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00">
                <a:solidFill>
                  <a:schemeClr val="bg1"/>
                </a:solidFill>
              </a:rPr>
              <a:t>Advanced Manufacturing Requires</a:t>
            </a:r>
            <a:endParaRPr lang="en-US" sz="2400" b="1">
              <a:solidFill>
                <a:schemeClr val="bg1"/>
              </a:solidFill>
            </a:endParaRPr>
          </a:p>
          <a:p>
            <a:r>
              <a:rPr lang="en-US" b="1">
                <a:solidFill>
                  <a:schemeClr val="bg1"/>
                </a:solidFill>
              </a:rPr>
              <a:t>Advanced People</a:t>
            </a:r>
            <a:br>
              <a:rPr lang="en-US" sz="2400">
                <a:solidFill>
                  <a:schemeClr val="bg1"/>
                </a:solidFill>
              </a:rPr>
            </a:b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632A62-97EB-002F-C6E3-C554D9D940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6"/>
          <a:stretch>
            <a:fillRect/>
          </a:stretch>
        </p:blipFill>
        <p:spPr>
          <a:xfrm>
            <a:off x="9153429" y="3469265"/>
            <a:ext cx="2414571" cy="2414571"/>
          </a:xfrm>
          <a:prstGeom prst="ellipse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CBA2FC-90AA-AE08-C874-20B5AE094A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1441" y="3466144"/>
            <a:ext cx="2417692" cy="2417692"/>
          </a:xfrm>
          <a:prstGeom prst="ellipse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931D13-31D5-7321-20F1-F2C8622253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01441" y="456125"/>
            <a:ext cx="2417692" cy="2417692"/>
          </a:xfrm>
          <a:prstGeom prst="ellipse">
            <a:avLst/>
          </a:prstGeom>
          <a:ln w="28575">
            <a:solidFill>
              <a:schemeClr val="accent1"/>
            </a:solidFill>
          </a:ln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B31D49AD-FC9A-388F-6F9A-ABC2F8377326}"/>
              </a:ext>
            </a:extLst>
          </p:cNvPr>
          <p:cNvSpPr txBox="1">
            <a:spLocks/>
          </p:cNvSpPr>
          <p:nvPr/>
        </p:nvSpPr>
        <p:spPr>
          <a:xfrm>
            <a:off x="6151454" y="2942961"/>
            <a:ext cx="2517665" cy="3853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200" b="1" spc="300">
                <a:solidFill>
                  <a:schemeClr val="bg1"/>
                </a:solidFill>
              </a:rPr>
              <a:t>SKILLS GAP</a:t>
            </a:r>
            <a:endParaRPr lang="en-US" sz="1050" spc="300">
              <a:solidFill>
                <a:schemeClr val="bg1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249DB958-953D-26B4-C4DF-28F878FC73F5}"/>
              </a:ext>
            </a:extLst>
          </p:cNvPr>
          <p:cNvSpPr txBox="1">
            <a:spLocks/>
          </p:cNvSpPr>
          <p:nvPr/>
        </p:nvSpPr>
        <p:spPr>
          <a:xfrm>
            <a:off x="8725385" y="2937437"/>
            <a:ext cx="3270658" cy="3853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200" b="1" spc="300">
                <a:solidFill>
                  <a:schemeClr val="bg1"/>
                </a:solidFill>
              </a:rPr>
              <a:t>HANDS-ON TRAINING</a:t>
            </a:r>
            <a:endParaRPr lang="en-US" sz="1050" spc="300">
              <a:solidFill>
                <a:schemeClr val="bg1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D269B90D-3987-8F3A-A93D-3EC71CADED73}"/>
              </a:ext>
            </a:extLst>
          </p:cNvPr>
          <p:cNvSpPr txBox="1">
            <a:spLocks/>
          </p:cNvSpPr>
          <p:nvPr/>
        </p:nvSpPr>
        <p:spPr>
          <a:xfrm>
            <a:off x="6183538" y="5949981"/>
            <a:ext cx="2517665" cy="3853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200" b="1" spc="300">
                <a:solidFill>
                  <a:schemeClr val="bg1"/>
                </a:solidFill>
              </a:rPr>
              <a:t>CAREER PATHWAYS &amp; DEVELOPMENT</a:t>
            </a:r>
            <a:endParaRPr lang="en-US" sz="1050" spc="300">
              <a:solidFill>
                <a:schemeClr val="bg1"/>
              </a:solidFill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928A1007-C803-84C3-1B32-1C06A77F7717}"/>
              </a:ext>
            </a:extLst>
          </p:cNvPr>
          <p:cNvSpPr txBox="1">
            <a:spLocks/>
          </p:cNvSpPr>
          <p:nvPr/>
        </p:nvSpPr>
        <p:spPr>
          <a:xfrm>
            <a:off x="9101881" y="5949981"/>
            <a:ext cx="2517665" cy="3853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200" b="1" spc="300">
                <a:solidFill>
                  <a:schemeClr val="bg1"/>
                </a:solidFill>
              </a:rPr>
              <a:t>RETENTION &amp; CULTURE</a:t>
            </a:r>
            <a:endParaRPr lang="en-US" sz="1050" spc="30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C7A7204-A8AD-40AA-4E23-412989C6A9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53429" y="453722"/>
            <a:ext cx="2414571" cy="2414571"/>
          </a:xfrm>
          <a:prstGeom prst="ellipse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20FAB54E-572D-56C0-1B6E-DD0F9D5159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24001" y="6195715"/>
            <a:ext cx="1665976" cy="31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2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DC606-9F57-03B5-5426-45DD8CF88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1F68D51-91FE-62A9-F385-4C0D73D0D176}"/>
              </a:ext>
            </a:extLst>
          </p:cNvPr>
          <p:cNvSpPr/>
          <p:nvPr/>
        </p:nvSpPr>
        <p:spPr>
          <a:xfrm rot="10800000">
            <a:off x="0" y="49736"/>
            <a:ext cx="12192000" cy="67585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1EC370-AE06-EFE3-4150-710932373373}"/>
              </a:ext>
            </a:extLst>
          </p:cNvPr>
          <p:cNvSpPr/>
          <p:nvPr/>
        </p:nvSpPr>
        <p:spPr>
          <a:xfrm>
            <a:off x="9456525" y="6478237"/>
            <a:ext cx="2111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©2026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SkyWater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Technology. Proprietary.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E488665-CF4D-30AF-07CD-E691A4656DFA}"/>
              </a:ext>
            </a:extLst>
          </p:cNvPr>
          <p:cNvSpPr txBox="1">
            <a:spLocks/>
          </p:cNvSpPr>
          <p:nvPr/>
        </p:nvSpPr>
        <p:spPr>
          <a:xfrm>
            <a:off x="4460670" y="5311034"/>
            <a:ext cx="3270658" cy="3853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200" b="1" spc="300">
                <a:solidFill>
                  <a:schemeClr val="bg1"/>
                </a:solidFill>
              </a:rPr>
              <a:t>ACADEMIA</a:t>
            </a:r>
            <a:endParaRPr lang="en-US" sz="1050" spc="300">
              <a:solidFill>
                <a:schemeClr val="bg1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F0FA076-BB25-06BB-486D-C5A054F22CC6}"/>
              </a:ext>
            </a:extLst>
          </p:cNvPr>
          <p:cNvSpPr txBox="1">
            <a:spLocks/>
          </p:cNvSpPr>
          <p:nvPr/>
        </p:nvSpPr>
        <p:spPr>
          <a:xfrm>
            <a:off x="3133008" y="680162"/>
            <a:ext cx="5925984" cy="111655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b="1">
                <a:solidFill>
                  <a:schemeClr val="bg1"/>
                </a:solidFill>
              </a:rPr>
              <a:t>No One Builds This Alone</a:t>
            </a:r>
            <a:br>
              <a:rPr lang="en-US" sz="2400">
                <a:solidFill>
                  <a:schemeClr val="bg1"/>
                </a:solidFill>
              </a:rPr>
            </a:br>
            <a:r>
              <a:rPr lang="en-US" sz="2400">
                <a:solidFill>
                  <a:schemeClr val="bg1"/>
                </a:solidFill>
              </a:rPr>
              <a:t>Advanced Packaging is an Ecosystem Play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99A374-E156-1170-8E77-C489DAAD7809}"/>
              </a:ext>
            </a:extLst>
          </p:cNvPr>
          <p:cNvCxnSpPr>
            <a:cxnSpLocks/>
          </p:cNvCxnSpPr>
          <p:nvPr/>
        </p:nvCxnSpPr>
        <p:spPr>
          <a:xfrm>
            <a:off x="3202799" y="1860891"/>
            <a:ext cx="5786403" cy="0"/>
          </a:xfrm>
          <a:prstGeom prst="line">
            <a:avLst/>
          </a:prstGeom>
          <a:ln w="28575"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13F93C9-0345-4FEE-E4A2-02CFFE457429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6096000" y="1860891"/>
            <a:ext cx="0" cy="9022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E61E692-A808-3E77-683C-7657391B28A3}"/>
              </a:ext>
            </a:extLst>
          </p:cNvPr>
          <p:cNvCxnSpPr>
            <a:cxnSpLocks/>
            <a:endCxn id="18" idx="2"/>
          </p:cNvCxnSpPr>
          <p:nvPr/>
        </p:nvCxnSpPr>
        <p:spPr>
          <a:xfrm>
            <a:off x="3038571" y="3970435"/>
            <a:ext cx="1850143" cy="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CA0E645-F151-A992-2BD9-2A3F7E531B7F}"/>
              </a:ext>
            </a:extLst>
          </p:cNvPr>
          <p:cNvCxnSpPr>
            <a:cxnSpLocks/>
          </p:cNvCxnSpPr>
          <p:nvPr/>
        </p:nvCxnSpPr>
        <p:spPr>
          <a:xfrm>
            <a:off x="7303285" y="3970435"/>
            <a:ext cx="1850143" cy="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5">
            <a:extLst>
              <a:ext uri="{FF2B5EF4-FFF2-40B4-BE49-F238E27FC236}">
                <a16:creationId xmlns:a16="http://schemas.microsoft.com/office/drawing/2014/main" id="{196C850B-F504-A5C9-720C-60F190A1428D}"/>
              </a:ext>
            </a:extLst>
          </p:cNvPr>
          <p:cNvSpPr txBox="1">
            <a:spLocks/>
          </p:cNvSpPr>
          <p:nvPr/>
        </p:nvSpPr>
        <p:spPr>
          <a:xfrm>
            <a:off x="595006" y="5311034"/>
            <a:ext cx="3270658" cy="3853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200" b="1" spc="300">
                <a:solidFill>
                  <a:schemeClr val="bg1"/>
                </a:solidFill>
              </a:rPr>
              <a:t>INDUSTRY</a:t>
            </a:r>
            <a:endParaRPr lang="en-US" sz="1050" spc="300">
              <a:solidFill>
                <a:schemeClr val="bg1"/>
              </a:solidFill>
            </a:endParaRPr>
          </a:p>
        </p:txBody>
      </p:sp>
      <p:sp>
        <p:nvSpPr>
          <p:cNvPr id="28" name="Title 5">
            <a:extLst>
              <a:ext uri="{FF2B5EF4-FFF2-40B4-BE49-F238E27FC236}">
                <a16:creationId xmlns:a16="http://schemas.microsoft.com/office/drawing/2014/main" id="{66792DE8-504B-A1F2-955E-D6B28328114B}"/>
              </a:ext>
            </a:extLst>
          </p:cNvPr>
          <p:cNvSpPr txBox="1">
            <a:spLocks/>
          </p:cNvSpPr>
          <p:nvPr/>
        </p:nvSpPr>
        <p:spPr>
          <a:xfrm>
            <a:off x="8321842" y="5311034"/>
            <a:ext cx="3270658" cy="3853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200" b="1" spc="300">
                <a:solidFill>
                  <a:schemeClr val="bg1"/>
                </a:solidFill>
              </a:rPr>
              <a:t>GOVERNMENT</a:t>
            </a:r>
            <a:endParaRPr lang="en-US" sz="1050" spc="30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FFDACDD-1FA6-835E-8F85-E1C3E27473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8714" y="2763151"/>
            <a:ext cx="2414571" cy="2414571"/>
          </a:xfrm>
          <a:prstGeom prst="ellipse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D06656-5F0C-B087-B4C5-D85D8CF500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49886" y="2744078"/>
            <a:ext cx="2414571" cy="2414571"/>
          </a:xfrm>
          <a:prstGeom prst="ellipse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E207138-DE67-82CB-86F0-1505188DCB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7543" y="2776161"/>
            <a:ext cx="2414571" cy="2414571"/>
          </a:xfrm>
          <a:prstGeom prst="ellipse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9D77E014-FC13-F048-802E-15450D0BE7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24001" y="6195715"/>
            <a:ext cx="1665976" cy="31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64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4CF1E-E1EA-AD11-F806-BDD2A331F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E7AB6F-87E0-4C40-3C78-23D6D03BEB1E}"/>
              </a:ext>
            </a:extLst>
          </p:cNvPr>
          <p:cNvSpPr/>
          <p:nvPr/>
        </p:nvSpPr>
        <p:spPr>
          <a:xfrm rot="10800000">
            <a:off x="0" y="49736"/>
            <a:ext cx="12192000" cy="67585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Several people in white protective suits working in a room&#10;&#10;AI-generated content may be incorrect.">
            <a:extLst>
              <a:ext uri="{FF2B5EF4-FFF2-40B4-BE49-F238E27FC236}">
                <a16:creationId xmlns:a16="http://schemas.microsoft.com/office/drawing/2014/main" id="{5F53DA5D-CF56-29D7-432F-E89EA54FE9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90143" y="49734"/>
            <a:ext cx="9501857" cy="675853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70BB535-B3D2-EA95-7A03-4D0C17127B83}"/>
              </a:ext>
            </a:extLst>
          </p:cNvPr>
          <p:cNvSpPr/>
          <p:nvPr/>
        </p:nvSpPr>
        <p:spPr>
          <a:xfrm>
            <a:off x="9456525" y="6478237"/>
            <a:ext cx="2111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©2026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SkyWater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Technology. Proprietary.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A398DF-A80B-58E2-459A-1EEE2E05A011}"/>
              </a:ext>
            </a:extLst>
          </p:cNvPr>
          <p:cNvSpPr/>
          <p:nvPr/>
        </p:nvSpPr>
        <p:spPr>
          <a:xfrm rot="5400000">
            <a:off x="2430883" y="308995"/>
            <a:ext cx="6758531" cy="6240013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4D8BE9CC-620A-DD85-3B4D-5930D28F785B}"/>
              </a:ext>
            </a:extLst>
          </p:cNvPr>
          <p:cNvSpPr txBox="1">
            <a:spLocks/>
          </p:cNvSpPr>
          <p:nvPr/>
        </p:nvSpPr>
        <p:spPr>
          <a:xfrm>
            <a:off x="596705" y="2247588"/>
            <a:ext cx="496061" cy="690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spc="300">
                <a:solidFill>
                  <a:srgbClr val="00638A"/>
                </a:solidFill>
              </a:rPr>
              <a:t>1</a:t>
            </a:r>
            <a:endParaRPr lang="en-US" sz="3600" spc="300">
              <a:solidFill>
                <a:srgbClr val="00638A"/>
              </a:solidFill>
            </a:endParaRP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5548247A-38F1-A754-10F0-6237DAB4AC78}"/>
              </a:ext>
            </a:extLst>
          </p:cNvPr>
          <p:cNvSpPr txBox="1">
            <a:spLocks/>
          </p:cNvSpPr>
          <p:nvPr/>
        </p:nvSpPr>
        <p:spPr>
          <a:xfrm>
            <a:off x="1092766" y="2390873"/>
            <a:ext cx="2045979" cy="4973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Arial"/>
              </a:rPr>
              <a:t>Faster R&amp;D</a:t>
            </a:r>
            <a:endParaRPr lang="en-US" sz="1800">
              <a:solidFill>
                <a:schemeClr val="bg1"/>
              </a:solidFill>
              <a:ea typeface="Lato"/>
            </a:endParaRPr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192109DA-3EF4-726F-48B2-F12C59CB4F7A}"/>
              </a:ext>
            </a:extLst>
          </p:cNvPr>
          <p:cNvSpPr txBox="1">
            <a:spLocks/>
          </p:cNvSpPr>
          <p:nvPr/>
        </p:nvSpPr>
        <p:spPr>
          <a:xfrm>
            <a:off x="596705" y="3334924"/>
            <a:ext cx="496061" cy="690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spc="300">
                <a:solidFill>
                  <a:srgbClr val="00638A"/>
                </a:solidFill>
              </a:rPr>
              <a:t>2</a:t>
            </a:r>
            <a:endParaRPr lang="en-US" sz="3600" spc="300">
              <a:solidFill>
                <a:srgbClr val="00638A"/>
              </a:solidFill>
            </a:endParaRPr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7FA743D3-727E-F547-9A16-CCEF9C5A7736}"/>
              </a:ext>
            </a:extLst>
          </p:cNvPr>
          <p:cNvSpPr txBox="1">
            <a:spLocks/>
          </p:cNvSpPr>
          <p:nvPr/>
        </p:nvSpPr>
        <p:spPr>
          <a:xfrm>
            <a:off x="1092766" y="3478209"/>
            <a:ext cx="2045979" cy="4973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Arial"/>
              </a:rPr>
              <a:t>Shared risk</a:t>
            </a:r>
            <a:endParaRPr lang="en-US" sz="1800">
              <a:solidFill>
                <a:schemeClr val="bg1"/>
              </a:solidFill>
              <a:ea typeface="Lato"/>
            </a:endParaRPr>
          </a:p>
        </p:txBody>
      </p:sp>
      <p:sp>
        <p:nvSpPr>
          <p:cNvPr id="28" name="Title 5">
            <a:extLst>
              <a:ext uri="{FF2B5EF4-FFF2-40B4-BE49-F238E27FC236}">
                <a16:creationId xmlns:a16="http://schemas.microsoft.com/office/drawing/2014/main" id="{A23C0AA0-F57E-5328-8531-37B3354DE80F}"/>
              </a:ext>
            </a:extLst>
          </p:cNvPr>
          <p:cNvSpPr txBox="1">
            <a:spLocks/>
          </p:cNvSpPr>
          <p:nvPr/>
        </p:nvSpPr>
        <p:spPr>
          <a:xfrm>
            <a:off x="596705" y="4500014"/>
            <a:ext cx="496061" cy="690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spc="300">
                <a:solidFill>
                  <a:srgbClr val="00638A"/>
                </a:solidFill>
              </a:rPr>
              <a:t>3</a:t>
            </a:r>
            <a:endParaRPr lang="en-US" sz="3600" spc="300">
              <a:solidFill>
                <a:srgbClr val="00638A"/>
              </a:solidFill>
            </a:endParaRP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69D9DF6E-1A4E-4519-7BD9-15F96E5ED147}"/>
              </a:ext>
            </a:extLst>
          </p:cNvPr>
          <p:cNvSpPr txBox="1">
            <a:spLocks/>
          </p:cNvSpPr>
          <p:nvPr/>
        </p:nvSpPr>
        <p:spPr>
          <a:xfrm>
            <a:off x="1092766" y="4643299"/>
            <a:ext cx="4379986" cy="4973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Arial"/>
              </a:rPr>
              <a:t>Scaled impact</a:t>
            </a:r>
            <a:endParaRPr lang="en-US" sz="1800">
              <a:solidFill>
                <a:schemeClr val="bg1"/>
              </a:solidFill>
              <a:ea typeface="Lato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48D7A5B5-2588-FE06-B2A9-B3668981185C}"/>
              </a:ext>
            </a:extLst>
          </p:cNvPr>
          <p:cNvSpPr txBox="1">
            <a:spLocks/>
          </p:cNvSpPr>
          <p:nvPr/>
        </p:nvSpPr>
        <p:spPr>
          <a:xfrm>
            <a:off x="596705" y="600503"/>
            <a:ext cx="4616740" cy="9826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00">
                <a:solidFill>
                  <a:schemeClr val="bg1"/>
                </a:solidFill>
              </a:rPr>
              <a:t>When Collaboration Works,</a:t>
            </a:r>
            <a:endParaRPr lang="en-US" sz="2400" b="1">
              <a:solidFill>
                <a:schemeClr val="bg1"/>
              </a:solidFill>
            </a:endParaRPr>
          </a:p>
          <a:p>
            <a:r>
              <a:rPr lang="en-US" b="1">
                <a:solidFill>
                  <a:schemeClr val="bg1"/>
                </a:solidFill>
              </a:rPr>
              <a:t>Everyone Wins</a:t>
            </a:r>
            <a:br>
              <a:rPr lang="en-US" sz="2400">
                <a:solidFill>
                  <a:schemeClr val="bg1"/>
                </a:solidFill>
              </a:rPr>
            </a:b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DE60C57A-6D64-E0F0-B796-AF5DAFA08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24001" y="6195715"/>
            <a:ext cx="1665976" cy="31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5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C5FAA-AFF5-602B-9E1B-19B80D7B5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BFDE075-6E30-0DE0-EC91-1CDF0C89A925}"/>
              </a:ext>
            </a:extLst>
          </p:cNvPr>
          <p:cNvSpPr/>
          <p:nvPr/>
        </p:nvSpPr>
        <p:spPr>
          <a:xfrm rot="10800000">
            <a:off x="0" y="49736"/>
            <a:ext cx="12192000" cy="67585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35DD6C-59D6-BA40-B005-0D3DF82FF681}"/>
              </a:ext>
            </a:extLst>
          </p:cNvPr>
          <p:cNvSpPr/>
          <p:nvPr/>
        </p:nvSpPr>
        <p:spPr>
          <a:xfrm>
            <a:off x="9456525" y="6478237"/>
            <a:ext cx="2111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©2026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SkyWater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Technology. Proprietary.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E3766CA6-6018-033C-F96D-669D9DB8CA54}"/>
              </a:ext>
            </a:extLst>
          </p:cNvPr>
          <p:cNvSpPr txBox="1">
            <a:spLocks/>
          </p:cNvSpPr>
          <p:nvPr/>
        </p:nvSpPr>
        <p:spPr>
          <a:xfrm>
            <a:off x="596705" y="567879"/>
            <a:ext cx="7713106" cy="10422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err="1">
                <a:solidFill>
                  <a:schemeClr val="bg1"/>
                </a:solidFill>
              </a:rPr>
              <a:t>IonQ</a:t>
            </a:r>
            <a:r>
              <a:rPr lang="en-US" b="1">
                <a:solidFill>
                  <a:schemeClr val="bg1"/>
                </a:solidFill>
              </a:rPr>
              <a:t> to Acquire SkyWater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E8D7016B-3A2D-97E4-2A33-664D5C1CB5FA}"/>
              </a:ext>
            </a:extLst>
          </p:cNvPr>
          <p:cNvSpPr txBox="1">
            <a:spLocks/>
          </p:cNvSpPr>
          <p:nvPr/>
        </p:nvSpPr>
        <p:spPr>
          <a:xfrm>
            <a:off x="596705" y="2122896"/>
            <a:ext cx="496061" cy="690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spc="300">
                <a:solidFill>
                  <a:srgbClr val="00638A"/>
                </a:solidFill>
              </a:rPr>
              <a:t>1</a:t>
            </a:r>
            <a:endParaRPr lang="en-US" sz="3600" spc="300">
              <a:solidFill>
                <a:srgbClr val="00638A"/>
              </a:solidFill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DDB7748D-92B6-4BE0-257C-CC7532F85BCC}"/>
              </a:ext>
            </a:extLst>
          </p:cNvPr>
          <p:cNvSpPr txBox="1">
            <a:spLocks/>
          </p:cNvSpPr>
          <p:nvPr/>
        </p:nvSpPr>
        <p:spPr>
          <a:xfrm>
            <a:off x="1092766" y="2266181"/>
            <a:ext cx="8147487" cy="4973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Arial"/>
              </a:rPr>
              <a:t>Shared commitment to advanced technology leadership</a:t>
            </a:r>
            <a:endParaRPr lang="en-US" sz="1800">
              <a:solidFill>
                <a:schemeClr val="bg1"/>
              </a:solidFill>
              <a:ea typeface="Lato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C1F73C88-B3D4-377E-CE15-0126A038951F}"/>
              </a:ext>
            </a:extLst>
          </p:cNvPr>
          <p:cNvSpPr txBox="1">
            <a:spLocks/>
          </p:cNvSpPr>
          <p:nvPr/>
        </p:nvSpPr>
        <p:spPr>
          <a:xfrm>
            <a:off x="596705" y="3210232"/>
            <a:ext cx="496061" cy="690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spc="300">
                <a:solidFill>
                  <a:srgbClr val="00638A"/>
                </a:solidFill>
              </a:rPr>
              <a:t>2</a:t>
            </a:r>
            <a:endParaRPr lang="en-US" sz="3600" spc="300">
              <a:solidFill>
                <a:srgbClr val="00638A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E8DFA0-2BD4-1B98-27ED-904B0805F0AC}"/>
              </a:ext>
            </a:extLst>
          </p:cNvPr>
          <p:cNvSpPr txBox="1">
            <a:spLocks/>
          </p:cNvSpPr>
          <p:nvPr/>
        </p:nvSpPr>
        <p:spPr>
          <a:xfrm>
            <a:off x="1092766" y="3353517"/>
            <a:ext cx="7425592" cy="4973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Arial"/>
              </a:rPr>
              <a:t>Continued focus on U.S.-based manufacturing </a:t>
            </a:r>
            <a:endParaRPr lang="en-US" sz="1800">
              <a:solidFill>
                <a:schemeClr val="bg1"/>
              </a:solidFill>
              <a:ea typeface="Lato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A1E7DAD-3B3B-06B5-F8FB-CFA54C72FF2C}"/>
              </a:ext>
            </a:extLst>
          </p:cNvPr>
          <p:cNvSpPr txBox="1">
            <a:spLocks/>
          </p:cNvSpPr>
          <p:nvPr/>
        </p:nvSpPr>
        <p:spPr>
          <a:xfrm>
            <a:off x="596705" y="4375322"/>
            <a:ext cx="496061" cy="6905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b="1" spc="300">
                <a:solidFill>
                  <a:srgbClr val="00638A"/>
                </a:solidFill>
              </a:rPr>
              <a:t>3</a:t>
            </a:r>
            <a:endParaRPr lang="en-US" sz="3600" spc="300">
              <a:solidFill>
                <a:srgbClr val="00638A"/>
              </a:solidFill>
            </a:endParaRP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FE265785-E4CB-10FA-36DA-FBBCB9DEB8E8}"/>
              </a:ext>
            </a:extLst>
          </p:cNvPr>
          <p:cNvSpPr txBox="1">
            <a:spLocks/>
          </p:cNvSpPr>
          <p:nvPr/>
        </p:nvSpPr>
        <p:spPr>
          <a:xfrm>
            <a:off x="1092765" y="4518607"/>
            <a:ext cx="7537887" cy="4973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cs typeface="Arial"/>
              </a:rPr>
              <a:t>SkyWater remains fully committed to its foundry customers</a:t>
            </a:r>
            <a:endParaRPr lang="en-US" sz="1800">
              <a:solidFill>
                <a:schemeClr val="bg1"/>
              </a:solidFill>
              <a:ea typeface="Lato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A670403-1C7D-5A58-2C4D-31F3C0A5F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3881" y="2530002"/>
            <a:ext cx="2154250" cy="753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468E7A5A-721D-FCC8-B4FC-17CC019CCCF1}"/>
              </a:ext>
            </a:extLst>
          </p:cNvPr>
          <p:cNvSpPr txBox="1">
            <a:spLocks/>
          </p:cNvSpPr>
          <p:nvPr/>
        </p:nvSpPr>
        <p:spPr>
          <a:xfrm>
            <a:off x="9856576" y="3279627"/>
            <a:ext cx="688860" cy="62502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>
                <a:solidFill>
                  <a:schemeClr val="bg1"/>
                </a:solidFill>
                <a:cs typeface="Arial"/>
              </a:rPr>
              <a:t>+</a:t>
            </a:r>
            <a:endParaRPr lang="en-US" sz="4000" b="1">
              <a:solidFill>
                <a:schemeClr val="bg1"/>
              </a:solidFill>
              <a:ea typeface="Lato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53D5E7F-A13F-F73D-150D-D935C2767732}"/>
              </a:ext>
            </a:extLst>
          </p:cNvPr>
          <p:cNvCxnSpPr>
            <a:cxnSpLocks/>
          </p:cNvCxnSpPr>
          <p:nvPr/>
        </p:nvCxnSpPr>
        <p:spPr>
          <a:xfrm>
            <a:off x="8085219" y="2231670"/>
            <a:ext cx="0" cy="26487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">
            <a:extLst>
              <a:ext uri="{FF2B5EF4-FFF2-40B4-BE49-F238E27FC236}">
                <a16:creationId xmlns:a16="http://schemas.microsoft.com/office/drawing/2014/main" id="{5F1E1E13-4180-2471-DBE6-0DE184AD20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24001" y="6195715"/>
            <a:ext cx="1665976" cy="31732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667ADB5-BAE7-BCF1-48A8-186F27919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05079" y="3942347"/>
            <a:ext cx="2591854" cy="4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8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543A4-C7D2-371D-3C1B-1F12E64EC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EE9E93-50C1-6862-BB5B-CFBE7B16FA3C}"/>
              </a:ext>
            </a:extLst>
          </p:cNvPr>
          <p:cNvSpPr/>
          <p:nvPr/>
        </p:nvSpPr>
        <p:spPr>
          <a:xfrm rot="10800000">
            <a:off x="0" y="49736"/>
            <a:ext cx="12192000" cy="67585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few men wearing white coats and hardhats&#10;&#10;AI-generated content may be incorrect.">
            <a:extLst>
              <a:ext uri="{FF2B5EF4-FFF2-40B4-BE49-F238E27FC236}">
                <a16:creationId xmlns:a16="http://schemas.microsoft.com/office/drawing/2014/main" id="{B3EAB85C-F8AF-C16D-5346-504F9D92F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3"/>
          <a:stretch>
            <a:fillRect/>
          </a:stretch>
        </p:blipFill>
        <p:spPr>
          <a:xfrm>
            <a:off x="8121315" y="49730"/>
            <a:ext cx="4066674" cy="6758531"/>
          </a:xfrm>
          <a:prstGeom prst="rect">
            <a:avLst/>
          </a:prstGeom>
        </p:spPr>
      </p:pic>
      <p:pic>
        <p:nvPicPr>
          <p:cNvPr id="5" name="Picture 4" descr="An aerial view of a large building&#10;&#10;AI-generated content may be incorrect.">
            <a:extLst>
              <a:ext uri="{FF2B5EF4-FFF2-40B4-BE49-F238E27FC236}">
                <a16:creationId xmlns:a16="http://schemas.microsoft.com/office/drawing/2014/main" id="{5E995999-C35A-DCF8-18A4-EA3AB2F6EC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66674" y="49734"/>
            <a:ext cx="4066674" cy="6758531"/>
          </a:xfrm>
          <a:prstGeom prst="rect">
            <a:avLst/>
          </a:prstGeom>
          <a:ln w="28575">
            <a:noFill/>
          </a:ln>
        </p:spPr>
      </p:pic>
      <p:pic>
        <p:nvPicPr>
          <p:cNvPr id="3" name="Picture 2" descr="A close-up of a wafer&#10;&#10;AI-generated content may be incorrect.">
            <a:extLst>
              <a:ext uri="{FF2B5EF4-FFF2-40B4-BE49-F238E27FC236}">
                <a16:creationId xmlns:a16="http://schemas.microsoft.com/office/drawing/2014/main" id="{1E42C054-4C0F-DBD5-88C1-99768930D3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9734"/>
            <a:ext cx="4066674" cy="675853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CDAF819-A930-EB2D-2891-125B01B05145}"/>
              </a:ext>
            </a:extLst>
          </p:cNvPr>
          <p:cNvSpPr/>
          <p:nvPr/>
        </p:nvSpPr>
        <p:spPr>
          <a:xfrm>
            <a:off x="9456525" y="6478237"/>
            <a:ext cx="2111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©2026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SkyWater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+mn-ea"/>
                <a:cs typeface="Arial" panose="020B0604020202020204" pitchFamily="34" charset="0"/>
              </a:rPr>
              <a:t> Technology. Proprietary.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1D90B9-EE2F-5486-EB05-2DAE5731FCAD}"/>
              </a:ext>
            </a:extLst>
          </p:cNvPr>
          <p:cNvSpPr/>
          <p:nvPr/>
        </p:nvSpPr>
        <p:spPr>
          <a:xfrm rot="10800000">
            <a:off x="0" y="49730"/>
            <a:ext cx="12192000" cy="675853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5EB80658-F780-E72C-D8F6-DEDBAFC02EA3}"/>
              </a:ext>
            </a:extLst>
          </p:cNvPr>
          <p:cNvSpPr txBox="1">
            <a:spLocks/>
          </p:cNvSpPr>
          <p:nvPr/>
        </p:nvSpPr>
        <p:spPr>
          <a:xfrm>
            <a:off x="2213221" y="600503"/>
            <a:ext cx="7765558" cy="25517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Building What Comes Next,</a:t>
            </a:r>
            <a:endParaRPr lang="en-US" sz="3600" b="1">
              <a:solidFill>
                <a:schemeClr val="bg1"/>
              </a:solidFill>
            </a:endParaRPr>
          </a:p>
          <a:p>
            <a:pPr algn="ctr"/>
            <a:r>
              <a:rPr lang="en-US" sz="4400" b="1">
                <a:solidFill>
                  <a:schemeClr val="bg1"/>
                </a:solidFill>
              </a:rPr>
              <a:t>Together</a:t>
            </a:r>
            <a:br>
              <a:rPr lang="en-US" sz="3600">
                <a:solidFill>
                  <a:schemeClr val="bg1"/>
                </a:solidFill>
              </a:rPr>
            </a:b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819071F3-EA2A-D220-5999-3F51B8D186A4}"/>
              </a:ext>
            </a:extLst>
          </p:cNvPr>
          <p:cNvSpPr txBox="1">
            <a:spLocks/>
          </p:cNvSpPr>
          <p:nvPr/>
        </p:nvSpPr>
        <p:spPr>
          <a:xfrm>
            <a:off x="398008" y="3260398"/>
            <a:ext cx="3270658" cy="10709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600" b="1" spc="300">
                <a:solidFill>
                  <a:schemeClr val="bg1"/>
                </a:solidFill>
              </a:rPr>
              <a:t>NATIONAL </a:t>
            </a:r>
            <a:br>
              <a:rPr lang="en-US" sz="1600" b="1" spc="300">
                <a:solidFill>
                  <a:schemeClr val="bg1"/>
                </a:solidFill>
              </a:rPr>
            </a:br>
            <a:r>
              <a:rPr lang="en-US" sz="1600" b="1" spc="300">
                <a:solidFill>
                  <a:schemeClr val="bg1"/>
                </a:solidFill>
              </a:rPr>
              <a:t>CAPABILITY</a:t>
            </a:r>
            <a:endParaRPr lang="en-US" sz="1200" spc="300">
              <a:solidFill>
                <a:schemeClr val="bg1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4CFE3437-3BC6-EE55-58E0-DF5FDA07FB59}"/>
              </a:ext>
            </a:extLst>
          </p:cNvPr>
          <p:cNvSpPr txBox="1">
            <a:spLocks/>
          </p:cNvSpPr>
          <p:nvPr/>
        </p:nvSpPr>
        <p:spPr>
          <a:xfrm>
            <a:off x="4464682" y="3248526"/>
            <a:ext cx="3270658" cy="10709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600" b="1" spc="300">
                <a:solidFill>
                  <a:schemeClr val="bg1"/>
                </a:solidFill>
              </a:rPr>
              <a:t>REGIONAL</a:t>
            </a:r>
            <a:br>
              <a:rPr lang="en-US" sz="1600" b="1" spc="300">
                <a:solidFill>
                  <a:schemeClr val="bg1"/>
                </a:solidFill>
              </a:rPr>
            </a:br>
            <a:r>
              <a:rPr lang="en-US" sz="1600" b="1" spc="300">
                <a:solidFill>
                  <a:schemeClr val="bg1"/>
                </a:solidFill>
              </a:rPr>
              <a:t>OPPORTUNITY</a:t>
            </a:r>
            <a:endParaRPr lang="en-US" sz="1200" spc="300">
              <a:solidFill>
                <a:schemeClr val="bg1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9DD932F1-5790-5A59-290D-82D1162175AA}"/>
              </a:ext>
            </a:extLst>
          </p:cNvPr>
          <p:cNvSpPr txBox="1">
            <a:spLocks/>
          </p:cNvSpPr>
          <p:nvPr/>
        </p:nvSpPr>
        <p:spPr>
          <a:xfrm>
            <a:off x="8519323" y="3248525"/>
            <a:ext cx="3270658" cy="10709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Lato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600" b="1" spc="300">
                <a:solidFill>
                  <a:schemeClr val="bg1"/>
                </a:solidFill>
              </a:rPr>
              <a:t>FUTURE-READY</a:t>
            </a:r>
            <a:br>
              <a:rPr lang="en-US" sz="1600" b="1" spc="300">
                <a:solidFill>
                  <a:schemeClr val="bg1"/>
                </a:solidFill>
              </a:rPr>
            </a:br>
            <a:r>
              <a:rPr lang="en-US" sz="1600" b="1" spc="300">
                <a:solidFill>
                  <a:schemeClr val="bg1"/>
                </a:solidFill>
              </a:rPr>
              <a:t>WORKFORCE</a:t>
            </a:r>
            <a:endParaRPr lang="en-US" sz="1200" spc="300">
              <a:solidFill>
                <a:schemeClr val="bg1"/>
              </a:solidFill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C00A14AC-05B0-0B64-7691-7BC7F44954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24001" y="6195715"/>
            <a:ext cx="1665976" cy="31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7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67792-6F35-88EF-926B-D1285DB28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1331F48-CA06-EFE3-87F5-DF182FF7B949}"/>
              </a:ext>
            </a:extLst>
          </p:cNvPr>
          <p:cNvSpPr/>
          <p:nvPr/>
        </p:nvSpPr>
        <p:spPr>
          <a:xfrm rot="10800000">
            <a:off x="0" y="49736"/>
            <a:ext cx="12192000" cy="67585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7722045-7D79-F9D4-92E9-120F10794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28900" y="2707640"/>
            <a:ext cx="69342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23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heme/theme1.xml><?xml version="1.0" encoding="utf-8"?>
<a:theme xmlns:a="http://schemas.openxmlformats.org/drawingml/2006/main" name="Standard Footer">
  <a:themeElements>
    <a:clrScheme name="2022 SkyWater Palette">
      <a:dk1>
        <a:sysClr val="windowText" lastClr="000000"/>
      </a:dk1>
      <a:lt1>
        <a:srgbClr val="FFFFFF"/>
      </a:lt1>
      <a:dk2>
        <a:srgbClr val="003F53"/>
      </a:dk2>
      <a:lt2>
        <a:srgbClr val="E7E6E6"/>
      </a:lt2>
      <a:accent1>
        <a:srgbClr val="00638A"/>
      </a:accent1>
      <a:accent2>
        <a:srgbClr val="1E7678"/>
      </a:accent2>
      <a:accent3>
        <a:srgbClr val="B3D235"/>
      </a:accent3>
      <a:accent4>
        <a:srgbClr val="FFB618"/>
      </a:accent4>
      <a:accent5>
        <a:srgbClr val="F5791F"/>
      </a:accent5>
      <a:accent6>
        <a:srgbClr val="E9D19D"/>
      </a:accent6>
      <a:hlink>
        <a:srgbClr val="00638A"/>
      </a:hlink>
      <a:folHlink>
        <a:srgbClr val="B2B2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f1609a-57c4-4197-b46e-fb58369f2a2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4727885AF1DC469C1A0D34F141E959" ma:contentTypeVersion="13" ma:contentTypeDescription="Create a new document." ma:contentTypeScope="" ma:versionID="f66a0d8d19975a403708734e9721504b">
  <xsd:schema xmlns:xsd="http://www.w3.org/2001/XMLSchema" xmlns:xs="http://www.w3.org/2001/XMLSchema" xmlns:p="http://schemas.microsoft.com/office/2006/metadata/properties" xmlns:ns2="4af1609a-57c4-4197-b46e-fb58369f2a25" targetNamespace="http://schemas.microsoft.com/office/2006/metadata/properties" ma:root="true" ma:fieldsID="ac97a01008a0b3ed9d6503a05e7d81c5" ns2:_="">
    <xsd:import namespace="4af1609a-57c4-4197-b46e-fb58369f2a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f1609a-57c4-4197-b46e-fb58369f2a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a0c477a-f09e-4137-8c49-77869fdcc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D43370-A0F0-447D-B883-79D1C9CD93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903A5D-DFAB-4EF7-97ED-623D686316FD}">
  <ds:schemaRefs>
    <ds:schemaRef ds:uri="http://schemas.microsoft.com/office/infopath/2007/PartnerControls"/>
    <ds:schemaRef ds:uri="4af1609a-57c4-4197-b46e-fb58369f2a25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4D07D87-1292-49A6-AC82-3DB3DE322D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f1609a-57c4-4197-b46e-fb58369f2a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d240b5a9-ea2f-4a37-b2a5-19e81780d3a2}" enabled="0" method="" siteId="{d240b5a9-ea2f-4a37-b2a5-19e81780d3a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333</Words>
  <Application>Microsoft Office PowerPoint</Application>
  <PresentationFormat>Widescreen</PresentationFormat>
  <Paragraphs>108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Lato</vt:lpstr>
      <vt:lpstr>Standard Footer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 Ross</dc:creator>
  <cp:lastModifiedBy>Lafayette, Beline</cp:lastModifiedBy>
  <cp:revision>3</cp:revision>
  <dcterms:created xsi:type="dcterms:W3CDTF">2026-02-06T19:55:18Z</dcterms:created>
  <dcterms:modified xsi:type="dcterms:W3CDTF">2026-02-19T23:05:57Z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0x010100CB4727885AF1DC469C1A0D34F141E959</vt:lpwstr>
  </property>
  <property fmtid="{D5CDD505-2E9C-101B-9397-08002B2CF9AE}" pid="3" name="MediaServiceImageTags">
    <vt:lpwstr/>
  </property>
</Properties>
</file>