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ov" ContentType="video/quicktime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35"/>
  </p:notesMasterIdLst>
  <p:sldIdLst>
    <p:sldId id="3150" r:id="rId5"/>
    <p:sldId id="2147473847" r:id="rId6"/>
    <p:sldId id="2147473858" r:id="rId7"/>
    <p:sldId id="2147473857" r:id="rId8"/>
    <p:sldId id="2147473861" r:id="rId9"/>
    <p:sldId id="2147473823" r:id="rId10"/>
    <p:sldId id="4759" r:id="rId11"/>
    <p:sldId id="2147473850" r:id="rId12"/>
    <p:sldId id="2147470851" r:id="rId13"/>
    <p:sldId id="2147473840" r:id="rId14"/>
    <p:sldId id="2147473852" r:id="rId15"/>
    <p:sldId id="2147473853" r:id="rId16"/>
    <p:sldId id="2147473854" r:id="rId17"/>
    <p:sldId id="2147473824" r:id="rId18"/>
    <p:sldId id="2147473825" r:id="rId19"/>
    <p:sldId id="2147473819" r:id="rId20"/>
    <p:sldId id="2147473813" r:id="rId21"/>
    <p:sldId id="2147473835" r:id="rId22"/>
    <p:sldId id="2147473816" r:id="rId23"/>
    <p:sldId id="2147473828" r:id="rId24"/>
    <p:sldId id="4786" r:id="rId25"/>
    <p:sldId id="2147473868" r:id="rId26"/>
    <p:sldId id="2147470896" r:id="rId27"/>
    <p:sldId id="2147473862" r:id="rId28"/>
    <p:sldId id="2147473864" r:id="rId29"/>
    <p:sldId id="2147473863" r:id="rId30"/>
    <p:sldId id="2147473869" r:id="rId31"/>
    <p:sldId id="2147473870" r:id="rId32"/>
    <p:sldId id="2147473851" r:id="rId33"/>
    <p:sldId id="2147470861" r:id="rId3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irector's Update" id="{ACAB9113-C7AA-8941-B0DC-FC459AFCC961}">
          <p14:sldIdLst>
            <p14:sldId id="3150"/>
            <p14:sldId id="2147473847"/>
            <p14:sldId id="2147473858"/>
            <p14:sldId id="2147473857"/>
            <p14:sldId id="2147473861"/>
            <p14:sldId id="2147473823"/>
            <p14:sldId id="4759"/>
            <p14:sldId id="2147473850"/>
            <p14:sldId id="2147470851"/>
            <p14:sldId id="2147473840"/>
            <p14:sldId id="2147473852"/>
            <p14:sldId id="2147473853"/>
            <p14:sldId id="2147473854"/>
            <p14:sldId id="2147473824"/>
            <p14:sldId id="2147473825"/>
            <p14:sldId id="2147473819"/>
            <p14:sldId id="2147473813"/>
            <p14:sldId id="2147473835"/>
            <p14:sldId id="2147473816"/>
            <p14:sldId id="2147473828"/>
            <p14:sldId id="4786"/>
            <p14:sldId id="2147473868"/>
            <p14:sldId id="2147470896"/>
            <p14:sldId id="2147473862"/>
            <p14:sldId id="2147473864"/>
            <p14:sldId id="2147473863"/>
            <p14:sldId id="2147473869"/>
            <p14:sldId id="2147473870"/>
            <p14:sldId id="2147473851"/>
            <p14:sldId id="2147470861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295D4A68-2D65-B728-6328-69511BB9C4CE}" name="Judy, Jack William" initials="JJ" userId="S::jack.judy@ufl.edu::2a911ec2-2a0c-408d-b88a-dbf160f8ac31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  <a:srgbClr val="326698"/>
    <a:srgbClr val="7F7F7F"/>
    <a:srgbClr val="FF2F92"/>
    <a:srgbClr val="C4005D"/>
    <a:srgbClr val="FFFFFF"/>
    <a:srgbClr val="343741"/>
    <a:srgbClr val="9B9A99"/>
    <a:srgbClr val="4472C4"/>
    <a:srgbClr val="A8005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E40FA9D-62A1-4481-9E17-697041CA6A3F}" v="4" dt="2026-02-20T15:30:44.92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3133" autoAdjust="0"/>
    <p:restoredTop sz="92837" autoAdjust="0"/>
  </p:normalViewPr>
  <p:slideViewPr>
    <p:cSldViewPr snapToGrid="0" showGuides="1">
      <p:cViewPr>
        <p:scale>
          <a:sx n="75" d="100"/>
          <a:sy n="75" d="100"/>
        </p:scale>
        <p:origin x="1482" y="684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" d="1"/>
        <a:sy n="1" d="1"/>
      </p:scale>
      <p:origin x="0" y="-3714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tableStyles" Target="tableStyles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microsoft.com/office/2018/10/relationships/authors" Target="authors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41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viewProps" Target="viewProps.xml"/><Relationship Id="rId40" Type="http://schemas.microsoft.com/office/2016/11/relationships/changesInfo" Target="changesInfos/changesInfo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notesMaster" Target="notesMasters/notesMaster1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afayette, Beline" userId="df222802-1208-4d48-a605-1ea6e1961d78" providerId="ADAL" clId="{0CD3DEDA-0B28-4A90-B087-292A36700C48}"/>
    <pc:docChg chg="undo custSel modSld">
      <pc:chgData name="Lafayette, Beline" userId="df222802-1208-4d48-a605-1ea6e1961d78" providerId="ADAL" clId="{0CD3DEDA-0B28-4A90-B087-292A36700C48}" dt="2026-02-20T15:31:49.877" v="44" actId="1076"/>
      <pc:docMkLst>
        <pc:docMk/>
      </pc:docMkLst>
      <pc:sldChg chg="modSp mod">
        <pc:chgData name="Lafayette, Beline" userId="df222802-1208-4d48-a605-1ea6e1961d78" providerId="ADAL" clId="{0CD3DEDA-0B28-4A90-B087-292A36700C48}" dt="2026-02-20T15:28:52.262" v="8" actId="27636"/>
        <pc:sldMkLst>
          <pc:docMk/>
          <pc:sldMk cId="1203145637" sldId="4786"/>
        </pc:sldMkLst>
        <pc:spChg chg="mod">
          <ac:chgData name="Lafayette, Beline" userId="df222802-1208-4d48-a605-1ea6e1961d78" providerId="ADAL" clId="{0CD3DEDA-0B28-4A90-B087-292A36700C48}" dt="2026-02-20T15:28:52.262" v="8" actId="27636"/>
          <ac:spMkLst>
            <pc:docMk/>
            <pc:sldMk cId="1203145637" sldId="4786"/>
            <ac:spMk id="4" creationId="{0401AC9B-1078-6642-5BDC-FB20240582BF}"/>
          </ac:spMkLst>
        </pc:spChg>
      </pc:sldChg>
      <pc:sldChg chg="modSp mod">
        <pc:chgData name="Lafayette, Beline" userId="df222802-1208-4d48-a605-1ea6e1961d78" providerId="ADAL" clId="{0CD3DEDA-0B28-4A90-B087-292A36700C48}" dt="2026-02-20T15:28:52.198" v="1" actId="27636"/>
        <pc:sldMkLst>
          <pc:docMk/>
          <pc:sldMk cId="3042623030" sldId="2147470851"/>
        </pc:sldMkLst>
        <pc:spChg chg="mod">
          <ac:chgData name="Lafayette, Beline" userId="df222802-1208-4d48-a605-1ea6e1961d78" providerId="ADAL" clId="{0CD3DEDA-0B28-4A90-B087-292A36700C48}" dt="2026-02-20T15:28:52.198" v="1" actId="27636"/>
          <ac:spMkLst>
            <pc:docMk/>
            <pc:sldMk cId="3042623030" sldId="2147470851"/>
            <ac:spMk id="3" creationId="{7E59155D-7E74-D75A-3020-7A22F79C76AC}"/>
          </ac:spMkLst>
        </pc:spChg>
      </pc:sldChg>
      <pc:sldChg chg="modSp mod">
        <pc:chgData name="Lafayette, Beline" userId="df222802-1208-4d48-a605-1ea6e1961d78" providerId="ADAL" clId="{0CD3DEDA-0B28-4A90-B087-292A36700C48}" dt="2026-02-20T15:28:52.236" v="5" actId="27636"/>
        <pc:sldMkLst>
          <pc:docMk/>
          <pc:sldMk cId="1227486692" sldId="2147473813"/>
        </pc:sldMkLst>
        <pc:spChg chg="mod">
          <ac:chgData name="Lafayette, Beline" userId="df222802-1208-4d48-a605-1ea6e1961d78" providerId="ADAL" clId="{0CD3DEDA-0B28-4A90-B087-292A36700C48}" dt="2026-02-20T15:28:52.236" v="5" actId="27636"/>
          <ac:spMkLst>
            <pc:docMk/>
            <pc:sldMk cId="1227486692" sldId="2147473813"/>
            <ac:spMk id="7" creationId="{FFB1A48F-9662-50AA-B174-9873FC56F6BF}"/>
          </ac:spMkLst>
        </pc:spChg>
      </pc:sldChg>
      <pc:sldChg chg="modSp mod">
        <pc:chgData name="Lafayette, Beline" userId="df222802-1208-4d48-a605-1ea6e1961d78" providerId="ADAL" clId="{0CD3DEDA-0B28-4A90-B087-292A36700C48}" dt="2026-02-20T15:28:52.227" v="4" actId="27636"/>
        <pc:sldMkLst>
          <pc:docMk/>
          <pc:sldMk cId="239832978" sldId="2147473819"/>
        </pc:sldMkLst>
        <pc:spChg chg="mod">
          <ac:chgData name="Lafayette, Beline" userId="df222802-1208-4d48-a605-1ea6e1961d78" providerId="ADAL" clId="{0CD3DEDA-0B28-4A90-B087-292A36700C48}" dt="2026-02-20T15:28:52.227" v="4" actId="27636"/>
          <ac:spMkLst>
            <pc:docMk/>
            <pc:sldMk cId="239832978" sldId="2147473819"/>
            <ac:spMk id="10" creationId="{39C7E545-1F0E-A6D3-FDA9-350AD957F413}"/>
          </ac:spMkLst>
        </pc:spChg>
      </pc:sldChg>
      <pc:sldChg chg="modSp mod">
        <pc:chgData name="Lafayette, Beline" userId="df222802-1208-4d48-a605-1ea6e1961d78" providerId="ADAL" clId="{0CD3DEDA-0B28-4A90-B087-292A36700C48}" dt="2026-02-20T15:28:52.213" v="3" actId="27636"/>
        <pc:sldMkLst>
          <pc:docMk/>
          <pc:sldMk cId="2516584078" sldId="2147473824"/>
        </pc:sldMkLst>
        <pc:spChg chg="mod">
          <ac:chgData name="Lafayette, Beline" userId="df222802-1208-4d48-a605-1ea6e1961d78" providerId="ADAL" clId="{0CD3DEDA-0B28-4A90-B087-292A36700C48}" dt="2026-02-20T15:28:52.212" v="2" actId="27636"/>
          <ac:spMkLst>
            <pc:docMk/>
            <pc:sldMk cId="2516584078" sldId="2147473824"/>
            <ac:spMk id="3" creationId="{1CF80388-8F71-F727-55CF-91B6D71FF6E1}"/>
          </ac:spMkLst>
        </pc:spChg>
        <pc:spChg chg="mod">
          <ac:chgData name="Lafayette, Beline" userId="df222802-1208-4d48-a605-1ea6e1961d78" providerId="ADAL" clId="{0CD3DEDA-0B28-4A90-B087-292A36700C48}" dt="2026-02-20T15:28:52.213" v="3" actId="27636"/>
          <ac:spMkLst>
            <pc:docMk/>
            <pc:sldMk cId="2516584078" sldId="2147473824"/>
            <ac:spMk id="4" creationId="{B73AD42E-8F22-3789-0852-A7A17DE9B9DD}"/>
          </ac:spMkLst>
        </pc:spChg>
      </pc:sldChg>
      <pc:sldChg chg="modSp mod">
        <pc:chgData name="Lafayette, Beline" userId="df222802-1208-4d48-a605-1ea6e1961d78" providerId="ADAL" clId="{0CD3DEDA-0B28-4A90-B087-292A36700C48}" dt="2026-02-20T15:30:44.928" v="37" actId="1076"/>
        <pc:sldMkLst>
          <pc:docMk/>
          <pc:sldMk cId="471747792" sldId="2147473828"/>
        </pc:sldMkLst>
        <pc:spChg chg="mod">
          <ac:chgData name="Lafayette, Beline" userId="df222802-1208-4d48-a605-1ea6e1961d78" providerId="ADAL" clId="{0CD3DEDA-0B28-4A90-B087-292A36700C48}" dt="2026-02-20T15:28:52.254" v="7" actId="27636"/>
          <ac:spMkLst>
            <pc:docMk/>
            <pc:sldMk cId="471747792" sldId="2147473828"/>
            <ac:spMk id="6" creationId="{BD657ADA-FE69-440F-AFF5-C8B8091E1F00}"/>
          </ac:spMkLst>
        </pc:spChg>
        <pc:grpChg chg="mod">
          <ac:chgData name="Lafayette, Beline" userId="df222802-1208-4d48-a605-1ea6e1961d78" providerId="ADAL" clId="{0CD3DEDA-0B28-4A90-B087-292A36700C48}" dt="2026-02-20T15:30:44.928" v="37" actId="1076"/>
          <ac:grpSpMkLst>
            <pc:docMk/>
            <pc:sldMk cId="471747792" sldId="2147473828"/>
            <ac:grpSpMk id="30" creationId="{832DB635-6B67-6025-DE69-DBFBD8FA9CD9}"/>
          </ac:grpSpMkLst>
        </pc:grpChg>
        <pc:picChg chg="mod">
          <ac:chgData name="Lafayette, Beline" userId="df222802-1208-4d48-a605-1ea6e1961d78" providerId="ADAL" clId="{0CD3DEDA-0B28-4A90-B087-292A36700C48}" dt="2026-02-20T15:30:42.977" v="36" actId="1076"/>
          <ac:picMkLst>
            <pc:docMk/>
            <pc:sldMk cId="471747792" sldId="2147473828"/>
            <ac:picMk id="4" creationId="{F8F436B5-2A86-EE4B-B035-66687A02D62C}"/>
          </ac:picMkLst>
        </pc:picChg>
        <pc:picChg chg="mod">
          <ac:chgData name="Lafayette, Beline" userId="df222802-1208-4d48-a605-1ea6e1961d78" providerId="ADAL" clId="{0CD3DEDA-0B28-4A90-B087-292A36700C48}" dt="2026-02-20T15:30:41.129" v="35" actId="1076"/>
          <ac:picMkLst>
            <pc:docMk/>
            <pc:sldMk cId="471747792" sldId="2147473828"/>
            <ac:picMk id="5" creationId="{C6B142E9-7FAF-B856-08F8-E8D9DF1ABB81}"/>
          </ac:picMkLst>
        </pc:picChg>
        <pc:picChg chg="mod">
          <ac:chgData name="Lafayette, Beline" userId="df222802-1208-4d48-a605-1ea6e1961d78" providerId="ADAL" clId="{0CD3DEDA-0B28-4A90-B087-292A36700C48}" dt="2026-02-20T15:30:44.928" v="37" actId="1076"/>
          <ac:picMkLst>
            <pc:docMk/>
            <pc:sldMk cId="471747792" sldId="2147473828"/>
            <ac:picMk id="11" creationId="{C3B44D28-4C70-7984-8AEB-11A86103D64B}"/>
          </ac:picMkLst>
        </pc:picChg>
        <pc:picChg chg="mod">
          <ac:chgData name="Lafayette, Beline" userId="df222802-1208-4d48-a605-1ea6e1961d78" providerId="ADAL" clId="{0CD3DEDA-0B28-4A90-B087-292A36700C48}" dt="2026-02-20T15:30:44.928" v="37" actId="1076"/>
          <ac:picMkLst>
            <pc:docMk/>
            <pc:sldMk cId="471747792" sldId="2147473828"/>
            <ac:picMk id="14" creationId="{9EE06D34-0DAC-4964-379D-1C0D5D602739}"/>
          </ac:picMkLst>
        </pc:picChg>
        <pc:picChg chg="mod">
          <ac:chgData name="Lafayette, Beline" userId="df222802-1208-4d48-a605-1ea6e1961d78" providerId="ADAL" clId="{0CD3DEDA-0B28-4A90-B087-292A36700C48}" dt="2026-02-20T15:30:44.928" v="37" actId="1076"/>
          <ac:picMkLst>
            <pc:docMk/>
            <pc:sldMk cId="471747792" sldId="2147473828"/>
            <ac:picMk id="16" creationId="{72ADDAF7-1492-408F-CE33-2ABB32AEE5E4}"/>
          </ac:picMkLst>
        </pc:picChg>
        <pc:picChg chg="mod">
          <ac:chgData name="Lafayette, Beline" userId="df222802-1208-4d48-a605-1ea6e1961d78" providerId="ADAL" clId="{0CD3DEDA-0B28-4A90-B087-292A36700C48}" dt="2026-02-20T15:30:44.928" v="37" actId="1076"/>
          <ac:picMkLst>
            <pc:docMk/>
            <pc:sldMk cId="471747792" sldId="2147473828"/>
            <ac:picMk id="17" creationId="{BD04C949-A8E5-0A4D-88B0-EB17B2AF9A98}"/>
          </ac:picMkLst>
        </pc:picChg>
        <pc:picChg chg="mod">
          <ac:chgData name="Lafayette, Beline" userId="df222802-1208-4d48-a605-1ea6e1961d78" providerId="ADAL" clId="{0CD3DEDA-0B28-4A90-B087-292A36700C48}" dt="2026-02-20T15:30:44.928" v="37" actId="1076"/>
          <ac:picMkLst>
            <pc:docMk/>
            <pc:sldMk cId="471747792" sldId="2147473828"/>
            <ac:picMk id="22" creationId="{676682F2-038A-5610-F6B7-B1ADBF74B54F}"/>
          </ac:picMkLst>
        </pc:picChg>
        <pc:picChg chg="mod">
          <ac:chgData name="Lafayette, Beline" userId="df222802-1208-4d48-a605-1ea6e1961d78" providerId="ADAL" clId="{0CD3DEDA-0B28-4A90-B087-292A36700C48}" dt="2026-02-20T15:30:44.928" v="37" actId="1076"/>
          <ac:picMkLst>
            <pc:docMk/>
            <pc:sldMk cId="471747792" sldId="2147473828"/>
            <ac:picMk id="23" creationId="{BA9A4409-80FD-15B8-4425-C1564E55F084}"/>
          </ac:picMkLst>
        </pc:picChg>
        <pc:picChg chg="mod">
          <ac:chgData name="Lafayette, Beline" userId="df222802-1208-4d48-a605-1ea6e1961d78" providerId="ADAL" clId="{0CD3DEDA-0B28-4A90-B087-292A36700C48}" dt="2026-02-20T15:30:44.928" v="37" actId="1076"/>
          <ac:picMkLst>
            <pc:docMk/>
            <pc:sldMk cId="471747792" sldId="2147473828"/>
            <ac:picMk id="25" creationId="{46DB8069-4FB8-12BF-19FC-0CCA1F5E5C64}"/>
          </ac:picMkLst>
        </pc:picChg>
        <pc:picChg chg="mod">
          <ac:chgData name="Lafayette, Beline" userId="df222802-1208-4d48-a605-1ea6e1961d78" providerId="ADAL" clId="{0CD3DEDA-0B28-4A90-B087-292A36700C48}" dt="2026-02-20T15:30:44.928" v="37" actId="1076"/>
          <ac:picMkLst>
            <pc:docMk/>
            <pc:sldMk cId="471747792" sldId="2147473828"/>
            <ac:picMk id="26" creationId="{71D48A4C-129C-2362-17CE-722552BAFC30}"/>
          </ac:picMkLst>
        </pc:picChg>
        <pc:picChg chg="mod">
          <ac:chgData name="Lafayette, Beline" userId="df222802-1208-4d48-a605-1ea6e1961d78" providerId="ADAL" clId="{0CD3DEDA-0B28-4A90-B087-292A36700C48}" dt="2026-02-20T15:30:44.928" v="37" actId="1076"/>
          <ac:picMkLst>
            <pc:docMk/>
            <pc:sldMk cId="471747792" sldId="2147473828"/>
            <ac:picMk id="27" creationId="{281A9736-4903-1BEA-EC14-122048456457}"/>
          </ac:picMkLst>
        </pc:picChg>
      </pc:sldChg>
      <pc:sldChg chg="modSp mod">
        <pc:chgData name="Lafayette, Beline" userId="df222802-1208-4d48-a605-1ea6e1961d78" providerId="ADAL" clId="{0CD3DEDA-0B28-4A90-B087-292A36700C48}" dt="2026-02-20T15:28:52.245" v="6" actId="27636"/>
        <pc:sldMkLst>
          <pc:docMk/>
          <pc:sldMk cId="561860443" sldId="2147473835"/>
        </pc:sldMkLst>
        <pc:spChg chg="mod">
          <ac:chgData name="Lafayette, Beline" userId="df222802-1208-4d48-a605-1ea6e1961d78" providerId="ADAL" clId="{0CD3DEDA-0B28-4A90-B087-292A36700C48}" dt="2026-02-20T15:28:52.245" v="6" actId="27636"/>
          <ac:spMkLst>
            <pc:docMk/>
            <pc:sldMk cId="561860443" sldId="2147473835"/>
            <ac:spMk id="11" creationId="{8C8FCC96-3AC3-C426-D8E3-F9B4B93C2886}"/>
          </ac:spMkLst>
        </pc:spChg>
      </pc:sldChg>
      <pc:sldChg chg="modSp mod">
        <pc:chgData name="Lafayette, Beline" userId="df222802-1208-4d48-a605-1ea6e1961d78" providerId="ADAL" clId="{0CD3DEDA-0B28-4A90-B087-292A36700C48}" dt="2026-02-20T15:28:52.144" v="0" actId="1076"/>
        <pc:sldMkLst>
          <pc:docMk/>
          <pc:sldMk cId="2667692424" sldId="2147473851"/>
        </pc:sldMkLst>
        <pc:spChg chg="mod">
          <ac:chgData name="Lafayette, Beline" userId="df222802-1208-4d48-a605-1ea6e1961d78" providerId="ADAL" clId="{0CD3DEDA-0B28-4A90-B087-292A36700C48}" dt="2026-02-20T15:28:52.144" v="0" actId="1076"/>
          <ac:spMkLst>
            <pc:docMk/>
            <pc:sldMk cId="2667692424" sldId="2147473851"/>
            <ac:spMk id="10" creationId="{BAD72022-10AA-D647-F04A-E4897A15AB58}"/>
          </ac:spMkLst>
        </pc:spChg>
      </pc:sldChg>
      <pc:sldChg chg="modSp">
        <pc:chgData name="Lafayette, Beline" userId="df222802-1208-4d48-a605-1ea6e1961d78" providerId="ADAL" clId="{0CD3DEDA-0B28-4A90-B087-292A36700C48}" dt="2026-02-20T15:29:49.421" v="31" actId="1076"/>
        <pc:sldMkLst>
          <pc:docMk/>
          <pc:sldMk cId="3657798476" sldId="2147473852"/>
        </pc:sldMkLst>
        <pc:picChg chg="mod">
          <ac:chgData name="Lafayette, Beline" userId="df222802-1208-4d48-a605-1ea6e1961d78" providerId="ADAL" clId="{0CD3DEDA-0B28-4A90-B087-292A36700C48}" dt="2026-02-20T15:29:49.421" v="31" actId="1076"/>
          <ac:picMkLst>
            <pc:docMk/>
            <pc:sldMk cId="3657798476" sldId="2147473852"/>
            <ac:picMk id="8" creationId="{CD879D21-FCF8-82AA-94F9-DA38A0686330}"/>
          </ac:picMkLst>
        </pc:picChg>
      </pc:sldChg>
      <pc:sldChg chg="modSp mod">
        <pc:chgData name="Lafayette, Beline" userId="df222802-1208-4d48-a605-1ea6e1961d78" providerId="ADAL" clId="{0CD3DEDA-0B28-4A90-B087-292A36700C48}" dt="2026-02-20T15:31:49.877" v="44" actId="1076"/>
        <pc:sldMkLst>
          <pc:docMk/>
          <pc:sldMk cId="2037865404" sldId="2147473864"/>
        </pc:sldMkLst>
        <pc:spChg chg="mod">
          <ac:chgData name="Lafayette, Beline" userId="df222802-1208-4d48-a605-1ea6e1961d78" providerId="ADAL" clId="{0CD3DEDA-0B28-4A90-B087-292A36700C48}" dt="2026-02-20T15:31:49.877" v="44" actId="1076"/>
          <ac:spMkLst>
            <pc:docMk/>
            <pc:sldMk cId="2037865404" sldId="2147473864"/>
            <ac:spMk id="30" creationId="{834CB2D1-2418-CDA9-4C15-0FBE1A49D1ED}"/>
          </ac:spMkLst>
        </pc:spChg>
        <pc:grpChg chg="mod">
          <ac:chgData name="Lafayette, Beline" userId="df222802-1208-4d48-a605-1ea6e1961d78" providerId="ADAL" clId="{0CD3DEDA-0B28-4A90-B087-292A36700C48}" dt="2026-02-20T15:31:44.260" v="43" actId="14100"/>
          <ac:grpSpMkLst>
            <pc:docMk/>
            <pc:sldMk cId="2037865404" sldId="2147473864"/>
            <ac:grpSpMk id="24" creationId="{7B38377A-A5DA-CB83-36CD-218D7612E5F2}"/>
          </ac:grpSpMkLst>
        </pc:grpChg>
      </pc:sldChg>
      <pc:sldChg chg="modSp mod">
        <pc:chgData name="Lafayette, Beline" userId="df222802-1208-4d48-a605-1ea6e1961d78" providerId="ADAL" clId="{0CD3DEDA-0B28-4A90-B087-292A36700C48}" dt="2026-02-20T15:31:15.304" v="39" actId="255"/>
        <pc:sldMkLst>
          <pc:docMk/>
          <pc:sldMk cId="3454370229" sldId="2147473868"/>
        </pc:sldMkLst>
        <pc:spChg chg="mod">
          <ac:chgData name="Lafayette, Beline" userId="df222802-1208-4d48-a605-1ea6e1961d78" providerId="ADAL" clId="{0CD3DEDA-0B28-4A90-B087-292A36700C48}" dt="2026-02-20T15:31:15.304" v="39" actId="255"/>
          <ac:spMkLst>
            <pc:docMk/>
            <pc:sldMk cId="3454370229" sldId="2147473868"/>
            <ac:spMk id="6" creationId="{82E28768-E7F3-3BA4-B38F-5427B455B986}"/>
          </ac:spMkLst>
        </pc:spChg>
      </pc:sldChg>
      <pc:sldChg chg="modSp mod">
        <pc:chgData name="Lafayette, Beline" userId="df222802-1208-4d48-a605-1ea6e1961d78" providerId="ADAL" clId="{0CD3DEDA-0B28-4A90-B087-292A36700C48}" dt="2026-02-20T15:29:12.252" v="30" actId="1035"/>
        <pc:sldMkLst>
          <pc:docMk/>
          <pc:sldMk cId="4141866807" sldId="2147473869"/>
        </pc:sldMkLst>
        <pc:spChg chg="mod">
          <ac:chgData name="Lafayette, Beline" userId="df222802-1208-4d48-a605-1ea6e1961d78" providerId="ADAL" clId="{0CD3DEDA-0B28-4A90-B087-292A36700C48}" dt="2026-02-20T15:28:52.289" v="10" actId="27636"/>
          <ac:spMkLst>
            <pc:docMk/>
            <pc:sldMk cId="4141866807" sldId="2147473869"/>
            <ac:spMk id="3" creationId="{BCDF1044-186E-2605-5AE7-312907A28F24}"/>
          </ac:spMkLst>
        </pc:spChg>
        <pc:picChg chg="mod">
          <ac:chgData name="Lafayette, Beline" userId="df222802-1208-4d48-a605-1ea6e1961d78" providerId="ADAL" clId="{0CD3DEDA-0B28-4A90-B087-292A36700C48}" dt="2026-02-20T15:29:12.252" v="30" actId="1035"/>
          <ac:picMkLst>
            <pc:docMk/>
            <pc:sldMk cId="4141866807" sldId="2147473869"/>
            <ac:picMk id="4" creationId="{00EE4788-9478-46D4-999E-83B1AAFC1D52}"/>
          </ac:picMkLst>
        </pc:picChg>
      </pc:sldChg>
      <pc:sldChg chg="modSp mod">
        <pc:chgData name="Lafayette, Beline" userId="df222802-1208-4d48-a605-1ea6e1961d78" providerId="ADAL" clId="{0CD3DEDA-0B28-4A90-B087-292A36700C48}" dt="2026-02-20T15:29:00.835" v="18" actId="1038"/>
        <pc:sldMkLst>
          <pc:docMk/>
          <pc:sldMk cId="2759100906" sldId="2147473870"/>
        </pc:sldMkLst>
        <pc:picChg chg="mod">
          <ac:chgData name="Lafayette, Beline" userId="df222802-1208-4d48-a605-1ea6e1961d78" providerId="ADAL" clId="{0CD3DEDA-0B28-4A90-B087-292A36700C48}" dt="2026-02-20T15:29:00.835" v="18" actId="1038"/>
          <ac:picMkLst>
            <pc:docMk/>
            <pc:sldMk cId="2759100906" sldId="2147473870"/>
            <ac:picMk id="4" creationId="{B16D7304-BB14-06FA-30FE-5A07DAEE7B34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 b="0" i="0">
                <a:latin typeface="Gentona TT" panose="020B0003060000000004" pitchFamily="34" charset="0"/>
              </a:defRPr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 b="0" i="0">
                <a:latin typeface="Gentona TT" panose="020B0003060000000004" pitchFamily="34" charset="0"/>
              </a:defRPr>
            </a:lvl1pPr>
          </a:lstStyle>
          <a:p>
            <a:fld id="{B7510355-B9CE-4F42-AAB6-875A4779716F}" type="datetimeFigureOut">
              <a:rPr lang="en-US" smtClean="0"/>
              <a:pPr/>
              <a:t>2/20/2026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 b="0" i="0">
                <a:latin typeface="Gentona TT" panose="020B0003060000000004" pitchFamily="34" charset="0"/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 b="0" i="0">
                <a:latin typeface="Gentona TT" panose="020B0003060000000004" pitchFamily="34" charset="0"/>
              </a:defRPr>
            </a:lvl1pPr>
          </a:lstStyle>
          <a:p>
            <a:fld id="{D3894A73-0209-4F47-857A-9728D222DCA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736582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b="0" i="0" kern="1200">
        <a:solidFill>
          <a:schemeClr val="tx1"/>
        </a:solidFill>
        <a:latin typeface="Gentona TT" panose="020B0003060000000004" pitchFamily="34" charset="0"/>
        <a:ea typeface="+mn-ea"/>
        <a:cs typeface="+mn-cs"/>
      </a:defRPr>
    </a:lvl1pPr>
    <a:lvl2pPr marL="457200" algn="l" defTabSz="914400" rtl="0" eaLnBrk="1" latinLnBrk="0" hangingPunct="1">
      <a:defRPr sz="1200" b="0" i="0" kern="1200">
        <a:solidFill>
          <a:schemeClr val="tx1"/>
        </a:solidFill>
        <a:latin typeface="Gentona TT" panose="020B0003060000000004" pitchFamily="34" charset="0"/>
        <a:ea typeface="+mn-ea"/>
        <a:cs typeface="+mn-cs"/>
      </a:defRPr>
    </a:lvl2pPr>
    <a:lvl3pPr marL="914400" algn="l" defTabSz="914400" rtl="0" eaLnBrk="1" latinLnBrk="0" hangingPunct="1">
      <a:defRPr sz="1200" b="0" i="0" kern="1200">
        <a:solidFill>
          <a:schemeClr val="tx1"/>
        </a:solidFill>
        <a:latin typeface="Gentona TT" panose="020B0003060000000004" pitchFamily="34" charset="0"/>
        <a:ea typeface="+mn-ea"/>
        <a:cs typeface="+mn-cs"/>
      </a:defRPr>
    </a:lvl3pPr>
    <a:lvl4pPr marL="1371600" algn="l" defTabSz="914400" rtl="0" eaLnBrk="1" latinLnBrk="0" hangingPunct="1">
      <a:defRPr sz="1200" b="0" i="0" kern="1200">
        <a:solidFill>
          <a:schemeClr val="tx1"/>
        </a:solidFill>
        <a:latin typeface="Gentona TT" panose="020B0003060000000004" pitchFamily="34" charset="0"/>
        <a:ea typeface="+mn-ea"/>
        <a:cs typeface="+mn-cs"/>
      </a:defRPr>
    </a:lvl4pPr>
    <a:lvl5pPr marL="1828800" algn="l" defTabSz="914400" rtl="0" eaLnBrk="1" latinLnBrk="0" hangingPunct="1">
      <a:defRPr sz="1200" b="0" i="0" kern="1200">
        <a:solidFill>
          <a:schemeClr val="tx1"/>
        </a:solidFill>
        <a:latin typeface="Gentona TT" panose="020B00030600000000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3894A73-0209-4F47-857A-9728D222DCAC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388139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993D0EE-CCB8-6645-B4D3-73A8FEEB8AF9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514131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DBDC6AD-ACCD-31C1-8882-2A9123FC134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8B516B1-4A86-6196-72BB-963AC75F5C6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2438872-4E53-93AD-D796-F83C724F8B3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C7875FE-51C4-04EB-3D11-8F45A3475E6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993D0EE-CCB8-6645-B4D3-73A8FEEB8AF9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347736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/>
              <a:t>Severe Shortage at the Associate’s Degree Level</a:t>
            </a:r>
            <a:endParaRPr lang="en-US"/>
          </a:p>
          <a:p>
            <a:pPr marL="285750" indent="-285750">
              <a:buFont typeface="Arial"/>
              <a:buChar char="•"/>
            </a:pPr>
            <a:r>
              <a:rPr lang="en-US"/>
              <a:t>Only 169 students complete relevant A.S. degree programs each year.</a:t>
            </a:r>
            <a:endParaRPr lang="en-US">
              <a:ea typeface="Calibri"/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US"/>
              <a:t>These programs include:</a:t>
            </a:r>
            <a:endParaRPr lang="en-US">
              <a:ea typeface="Calibri"/>
              <a:cs typeface="Calibri"/>
            </a:endParaRPr>
          </a:p>
          <a:p>
            <a:pPr marL="285750" lvl="1" indent="-285750">
              <a:buFont typeface="Arial"/>
              <a:buChar char="•"/>
            </a:pPr>
            <a:r>
              <a:rPr lang="en-US"/>
              <a:t>Engineering Technology</a:t>
            </a:r>
            <a:endParaRPr lang="en-US">
              <a:ea typeface="Calibri"/>
              <a:cs typeface="Calibri"/>
            </a:endParaRPr>
          </a:p>
          <a:p>
            <a:pPr marL="285750" lvl="1" indent="-285750">
              <a:buFont typeface="Arial"/>
              <a:buChar char="•"/>
            </a:pPr>
            <a:r>
              <a:rPr lang="en-US"/>
              <a:t>Electronics Engineering Technology</a:t>
            </a:r>
            <a:endParaRPr lang="en-US">
              <a:ea typeface="Calibri"/>
              <a:cs typeface="Calibri"/>
            </a:endParaRPr>
          </a:p>
          <a:p>
            <a:pPr marL="285750" lvl="1" indent="-285750">
              <a:buFont typeface="Arial"/>
              <a:buChar char="•"/>
            </a:pPr>
            <a:r>
              <a:rPr lang="en-US"/>
              <a:t>Semiconductor Engineering Technology</a:t>
            </a:r>
            <a:endParaRPr lang="en-US">
              <a:ea typeface="Calibri"/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US"/>
              <a:t>But the industry needs 203 graduates per year—a shortfall of 34.</a:t>
            </a:r>
            <a:endParaRPr lang="en-US">
              <a:ea typeface="Calibri"/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US"/>
              <a:t>This gap signals a critical need to boost enrollment and graduation rates in these programs.</a:t>
            </a:r>
            <a:endParaRPr lang="en-US">
              <a:ea typeface="Calibri"/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US"/>
              <a:t>Without action, the talent pipeline for mid-level technical roles will remain underfilled.</a:t>
            </a:r>
            <a:endParaRPr lang="en-US">
              <a:ea typeface="Calibri"/>
              <a:cs typeface="Calibri"/>
            </a:endParaRPr>
          </a:p>
          <a:p>
            <a:endParaRPr lang="en-US" b="1"/>
          </a:p>
          <a:p>
            <a:r>
              <a:rPr lang="en-US" b="1"/>
              <a:t>Moderate Shortage at the Certificate Level ("Some College")</a:t>
            </a:r>
            <a:endParaRPr lang="en-US">
              <a:ea typeface="Calibri"/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US"/>
              <a:t>Over 1,000 individuals complete relevant certificate programs annually.</a:t>
            </a:r>
            <a:endParaRPr lang="en-US">
              <a:ea typeface="Calibri"/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US"/>
              <a:t>However, the actual demand is only 380 trainees per year.</a:t>
            </a:r>
            <a:endParaRPr lang="en-US">
              <a:ea typeface="Calibri"/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US"/>
              <a:t>Despite the surplus of graduates, many are choosing careers in other industries.</a:t>
            </a:r>
            <a:endParaRPr lang="en-US">
              <a:ea typeface="Calibri"/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US"/>
              <a:t>This creates a moderate shortage in this field, not due to lack of training, but due to competition from more attractive job markets.</a:t>
            </a:r>
            <a:endParaRPr lang="en-US">
              <a:ea typeface="Calibri"/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US"/>
              <a:t>Addressing this requires better incentives and career pathways to retain talent in the target industry.</a:t>
            </a:r>
            <a:endParaRPr lang="en-US">
              <a:ea typeface="Calibri"/>
              <a:cs typeface="Calibri"/>
            </a:endParaRPr>
          </a:p>
          <a:p>
            <a:endParaRPr lang="en-US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3894A73-0209-4F47-857A-9728D222DCAC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555029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993D0EE-CCB8-6645-B4D3-73A8FEEB8AF9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514131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3894A73-0209-4F47-857A-9728D222DCAC}" type="slidenum">
              <a:rPr lang="en-US" smtClean="0"/>
              <a:pPr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995133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3FE849B-790F-BCF8-D7A2-42049D2C649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5EF0643-ABE8-0FE6-EFC2-C7C4D719C5A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BE76C3F-9F3A-F428-C501-DE034F002C4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010526C-EAF5-8929-1CBB-EF9ACFFC691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993D0EE-CCB8-6645-B4D3-73A8FEEB8AF9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110351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B554071-62DD-5B41-9276-220B970AA08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091DD83-E749-B6C4-77F0-85F00860795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A8EAC71-EAB2-B129-2E1D-815B2BD92A2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DD93A96-BAE8-F814-9547-5F17322C80F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993D0EE-CCB8-6645-B4D3-73A8FEEB8AF9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453109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latin typeface="Gentona TT"/>
              </a:rPr>
              <a:t>Educator development is a critical part of how we scale awareness and workforce readiness across Florida. Exposure doesn’t happen organically...it happens when educators feel informed, confident, and supported.</a:t>
            </a:r>
            <a:br>
              <a:rPr lang="en-US" dirty="0"/>
            </a:br>
            <a:br>
              <a:rPr lang="en-US" dirty="0"/>
            </a:br>
            <a:r>
              <a:rPr lang="en-US" dirty="0">
                <a:latin typeface="Gentona TT"/>
              </a:rPr>
              <a:t>Through regional convenings, FSI brings together both K–12 and postsecondary educators to focus on pathways, curriculum alignment, and how classroom learning connects directly to the semiconductor workforce.</a:t>
            </a:r>
            <a:br>
              <a:rPr lang="en-US" dirty="0"/>
            </a:br>
            <a:br>
              <a:rPr lang="en-US" dirty="0"/>
            </a:br>
            <a:r>
              <a:rPr lang="en-US" dirty="0">
                <a:latin typeface="Gentona TT"/>
              </a:rPr>
              <a:t>These convenings provide educators with exposure to industry environments, university labs, and real-world applications, while also creating space for shared learning across districts and colleges.</a:t>
            </a:r>
            <a:br>
              <a:rPr lang="en-US" dirty="0"/>
            </a:br>
            <a:br>
              <a:rPr lang="en-US" dirty="0"/>
            </a:br>
            <a:r>
              <a:rPr lang="en-US" dirty="0">
                <a:latin typeface="Gentona TT"/>
              </a:rPr>
              <a:t>To give a sense of scale, our Education Day at UF engaged 47 educators representing 31 institutions statewide. More recently, a regional convening at USF brought together 21 educators from 10 institutions in the Tampa Bay region.</a:t>
            </a:r>
            <a:br>
              <a:rPr lang="en-US" dirty="0"/>
            </a:br>
            <a:br>
              <a:rPr lang="en-US" dirty="0"/>
            </a:br>
            <a:r>
              <a:rPr lang="en-US" dirty="0">
                <a:latin typeface="Gentona TT"/>
              </a:rPr>
              <a:t>The goal is simple: when educators feel supported, the impact extends well beyond a single event and into classrooms, programs, and pathways across the state.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3894A73-0209-4F47-857A-9728D222DCAC}" type="slidenum">
              <a:rPr lang="en-US" smtClean="0"/>
              <a:pPr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412591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3894A73-0209-4F47-857A-9728D222DCAC}" type="slidenum">
              <a:rPr lang="en-US" smtClean="0"/>
              <a:pPr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300682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3894A73-0209-4F47-857A-9728D222DCAC}" type="slidenum">
              <a:rPr lang="en-US" smtClean="0"/>
              <a:pPr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680265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993D0EE-CCB8-6645-B4D3-73A8FEEB8AF9}" type="slidenum">
              <a:rPr lang="en-US" smtClean="0"/>
              <a:t>30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62463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B9DA40-76F8-AFFF-7F23-A86F1C18549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D7B5AD5-CF5A-E266-DE07-B4116B7F6C4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430593-FA21-5D39-31D3-3D6DFA64C8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BBCD8A-14EF-8C44-A4D1-0597437D6369}" type="datetimeFigureOut">
              <a:rPr lang="en-US" smtClean="0"/>
              <a:t>2/20/2026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70A5B5-56E1-40FD-4C26-72ED38130F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219F7A-FF0A-40F9-A50D-4A6C7AF149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A8D9A7-947E-E14A-B3C5-FE8ACBB91C9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34475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4D426B-F362-312F-7381-10C26D9D24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6482"/>
            <a:ext cx="12192000" cy="1375037"/>
          </a:xfrm>
          <a:gradFill>
            <a:gsLst>
              <a:gs pos="0">
                <a:schemeClr val="tx1"/>
              </a:gs>
              <a:gs pos="33000">
                <a:schemeClr val="accent1">
                  <a:lumMod val="75000"/>
                </a:schemeClr>
              </a:gs>
              <a:gs pos="66000">
                <a:schemeClr val="accent1">
                  <a:lumMod val="75000"/>
                </a:schemeClr>
              </a:gs>
              <a:gs pos="100000">
                <a:schemeClr val="tx1"/>
              </a:gs>
            </a:gsLst>
            <a:lin ang="2700000" scaled="0"/>
          </a:gradFill>
        </p:spPr>
        <p:txBody>
          <a:bodyPr/>
          <a:lstStyle>
            <a:lvl1pPr algn="ctr">
              <a:defRPr b="0" i="0">
                <a:solidFill>
                  <a:schemeClr val="bg1"/>
                </a:solidFill>
                <a:latin typeface="Gentona TT" panose="020B0003060000000004" pitchFamily="34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8842F0-0D12-479D-E3FD-A03C644443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19362"/>
            <a:ext cx="10515600" cy="4351338"/>
          </a:xfrm>
        </p:spPr>
        <p:txBody>
          <a:bodyPr/>
          <a:lstStyle>
            <a:lvl1pPr>
              <a:defRPr b="1"/>
            </a:lvl1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1D7BA77-C6D4-D28B-91F2-80FDBD963A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BBCD8A-14EF-8C44-A4D1-0597437D6369}" type="datetimeFigureOut">
              <a:rPr lang="en-US" smtClean="0"/>
              <a:t>2/20/2026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A390D8-BC39-F28E-F851-4009675848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26FBA2-4533-C119-77CD-A03EEFFC1C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A8D9A7-947E-E14A-B3C5-FE8ACBB91C9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27285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4D426B-F362-312F-7381-10C26D9D24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2192000" cy="1375038"/>
          </a:xfrm>
          <a:gradFill>
            <a:gsLst>
              <a:gs pos="0">
                <a:schemeClr val="tx1"/>
              </a:gs>
              <a:gs pos="33000">
                <a:schemeClr val="accent1">
                  <a:lumMod val="75000"/>
                </a:schemeClr>
              </a:gs>
              <a:gs pos="66000">
                <a:schemeClr val="accent1">
                  <a:lumMod val="75000"/>
                </a:schemeClr>
              </a:gs>
              <a:gs pos="100000">
                <a:schemeClr val="tx1"/>
              </a:gs>
            </a:gsLst>
            <a:lin ang="2700000" scaled="0"/>
          </a:gradFill>
        </p:spPr>
        <p:txBody>
          <a:bodyPr/>
          <a:lstStyle>
            <a:lvl1pPr algn="ctr">
              <a:defRPr b="1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1D7BA77-C6D4-D28B-91F2-80FDBD963A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BBCD8A-14EF-8C44-A4D1-0597437D6369}" type="datetimeFigureOut">
              <a:rPr lang="en-US" smtClean="0"/>
              <a:t>2/20/2026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A390D8-BC39-F28E-F851-4009675848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26FBA2-4533-C119-77CD-A03EEFFC1C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A8D9A7-947E-E14A-B3C5-FE8ACBB91C9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76319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4D426B-F362-312F-7381-10C26D9D24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12192000" cy="1375037"/>
          </a:xfrm>
        </p:spPr>
        <p:txBody>
          <a:bodyPr/>
          <a:lstStyle>
            <a:lvl1pPr algn="ctr">
              <a:defRPr b="0" i="0">
                <a:solidFill>
                  <a:schemeClr val="tx1"/>
                </a:solidFill>
                <a:latin typeface="Gentona TT" panose="020B0003060000000004" pitchFamily="34" charset="0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8842F0-0D12-479D-E3FD-A03C6444438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1D7BA77-C6D4-D28B-91F2-80FDBD963A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BBCD8A-14EF-8C44-A4D1-0597437D6369}" type="datetimeFigureOut">
              <a:rPr lang="en-US" smtClean="0"/>
              <a:t>2/20/2026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A390D8-BC39-F28E-F851-4009675848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26FBA2-4533-C119-77CD-A03EEFFC1C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A8D9A7-947E-E14A-B3C5-FE8ACBB91C9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99903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10A9DA-40BA-0C3E-BE42-DD277DDDEA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41C477-9A63-D17A-7687-0F6710B47B4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EDA6D1-79BA-99B1-F078-B3263A5F89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BBCD8A-14EF-8C44-A4D1-0597437D6369}" type="datetimeFigureOut">
              <a:rPr lang="en-US" smtClean="0"/>
              <a:t>2/20/2026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B6B0D8-804D-D7B7-7045-D7058DA502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E264E1-1F8D-2797-7D62-A59F7B51AC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A8D9A7-947E-E14A-B3C5-FE8ACBB91C9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01043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9AD917-ECF3-36D7-607E-91376CF390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A0583E-888B-D1CD-FB9B-025DA749B52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0093277-9FB5-C5BB-AF69-528B2B538E6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E674BCD-07B2-FCB7-EE7C-2CC7E951FC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BBCD8A-14EF-8C44-A4D1-0597437D6369}" type="datetimeFigureOut">
              <a:rPr lang="en-US" smtClean="0"/>
              <a:t>2/20/2026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FEBF080-FE57-8D74-FCE6-ACD37F3FE0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22D44C2-B54A-81B5-16AF-3DFAD5C60B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A8D9A7-947E-E14A-B3C5-FE8ACBB91C9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54982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1174D6-E14A-AC6B-1DA7-8437B6A78B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F71D49D-4E30-1F72-B4FD-CB2A1AF3F17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CA9D1CD-305D-74F8-7910-4385CB428C7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1DA5E67-3D4A-37A8-5FFA-9EE1A882192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36A6AAA-4785-1B90-7A98-F76DED3B82B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D9D3958-ED6F-F68B-A22E-FF5E5DFF34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BBCD8A-14EF-8C44-A4D1-0597437D6369}" type="datetimeFigureOut">
              <a:rPr lang="en-US" smtClean="0"/>
              <a:t>2/20/2026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334F79A-65B6-F3C9-3057-CE22565458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5745A9-9D47-95A7-0001-710D6125D9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A8D9A7-947E-E14A-B3C5-FE8ACBB91C9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19245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EAA58B-AB2E-596E-BCBE-F1B13B7191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8A56B4D-3563-2FD6-CEC5-647AB677C4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BBCD8A-14EF-8C44-A4D1-0597437D6369}" type="datetimeFigureOut">
              <a:rPr lang="en-US" smtClean="0"/>
              <a:t>2/20/2026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04A76CF-6545-1BB8-FBB6-5C6122FF53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A8765B9-C9E2-D79C-7D84-D6E1E5A616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A8D9A7-947E-E14A-B3C5-FE8ACBB91C9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81809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07E2C0B-FFAD-ACCD-EBF1-970A7A4165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BBCD8A-14EF-8C44-A4D1-0597437D6369}" type="datetimeFigureOut">
              <a:rPr lang="en-US" smtClean="0"/>
              <a:t>2/20/2026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96492B8-750F-3B03-0618-4BE9C8485B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D9A94F3-E3EB-AD05-0C05-ACF72E20DE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A8D9A7-947E-E14A-B3C5-FE8ACBB91C9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62844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AD97F0-D12C-C6B7-4BCC-481D314D8F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18FE44-FF4A-FDF9-BC4A-297337D68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5B68624-611E-A60F-3C4D-ABC66714847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B8787EF-15A3-7DBB-340C-BFCBA3BABF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BBCD8A-14EF-8C44-A4D1-0597437D6369}" type="datetimeFigureOut">
              <a:rPr lang="en-US" smtClean="0"/>
              <a:t>2/20/2026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138AC9F-762C-C20A-3909-5CA98D2358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9561094-C23A-509C-ECB0-2542B1F496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A8D9A7-947E-E14A-B3C5-FE8ACBB91C9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59810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D21476-7FAB-D53F-0B63-4E2646F6EC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A8BA45C-256D-E4DE-19B3-046780C3E6B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DBFBFB0-1B0A-B5EC-5E4A-55170600BFD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5349C45-662E-F6B1-A1F6-0C8D4A2B5C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BBCD8A-14EF-8C44-A4D1-0597437D6369}" type="datetimeFigureOut">
              <a:rPr lang="en-US" smtClean="0"/>
              <a:t>2/20/2026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34601EF-CBBB-2D34-7D78-366C4A6F7D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BB7901B-B321-2FE1-D8A3-E4F2513A52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A8D9A7-947E-E14A-B3C5-FE8ACBB91C9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391777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99E808-AA47-D387-28FF-87F26668B9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9219DB8-67A9-22EB-EB0A-E22C7C3731A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7BC45C6-9AAD-1F5A-6B5E-C4F44DE771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BBCD8A-14EF-8C44-A4D1-0597437D6369}" type="datetimeFigureOut">
              <a:rPr lang="en-US" smtClean="0"/>
              <a:t>2/20/2026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52E3CB-3C24-A45D-BBCF-AEFF3757BF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A71C1B7-9021-ABB9-7D9E-8A2C216F63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A8D9A7-947E-E14A-B3C5-FE8ACBB91C9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81086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900221D-5BEC-EC39-D017-6A724C597FB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BD076ED-2368-C28D-A23D-25F6F4232A3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7310DB4-30FE-22E1-85CE-F51EBCE9FD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BBCD8A-14EF-8C44-A4D1-0597437D6369}" type="datetimeFigureOut">
              <a:rPr lang="en-US" smtClean="0"/>
              <a:t>2/20/2026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087F6A8-9B56-6F1A-0524-AC1BA65A81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D780847-0CCB-8D2B-B569-99026F9104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A8D9A7-947E-E14A-B3C5-FE8ACBB91C9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0401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F72155A-D92A-AD66-BB25-4CDD71AD52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E88F079-CB79-F65F-FF54-92D5D29ABF9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A464C6-74CE-5843-D8CE-21B24512919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0" i="0">
                <a:solidFill>
                  <a:schemeClr val="tx1">
                    <a:tint val="75000"/>
                  </a:schemeClr>
                </a:solidFill>
                <a:latin typeface="Gentona TT" panose="020B0003060000000004" pitchFamily="34" charset="0"/>
              </a:defRPr>
            </a:lvl1pPr>
          </a:lstStyle>
          <a:p>
            <a:fld id="{5EBBCD8A-14EF-8C44-A4D1-0597437D6369}" type="datetimeFigureOut">
              <a:rPr lang="en-US" smtClean="0"/>
              <a:pPr/>
              <a:t>2/20/2026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6A9F66-CB6B-9BAD-D046-727201B231D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0" i="0">
                <a:solidFill>
                  <a:schemeClr val="tx1">
                    <a:tint val="75000"/>
                  </a:schemeClr>
                </a:solidFill>
                <a:latin typeface="Gentona TT" panose="020B0003060000000004" pitchFamily="34" charset="0"/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BCDFAD-CDBE-A5E5-5403-4DF740AE7FD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0" i="0">
                <a:solidFill>
                  <a:schemeClr val="tx1">
                    <a:tint val="75000"/>
                  </a:schemeClr>
                </a:solidFill>
                <a:latin typeface="Gentona TT" panose="020B0003060000000004" pitchFamily="34" charset="0"/>
              </a:defRPr>
            </a:lvl1pPr>
          </a:lstStyle>
          <a:p>
            <a:fld id="{29A8D9A7-947E-E14A-B3C5-FE8ACBB91C9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26102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60" r:id="rId3"/>
    <p:sldLayoutId id="2147483661" r:id="rId4"/>
    <p:sldLayoutId id="2147483651" r:id="rId5"/>
    <p:sldLayoutId id="2147483652" r:id="rId6"/>
    <p:sldLayoutId id="2147483653" r:id="rId7"/>
    <p:sldLayoutId id="2147483654" r:id="rId8"/>
    <p:sldLayoutId id="2147483655" r:id="rId9"/>
    <p:sldLayoutId id="2147483656" r:id="rId10"/>
    <p:sldLayoutId id="2147483657" r:id="rId11"/>
    <p:sldLayoutId id="2147483658" r:id="rId12"/>
    <p:sldLayoutId id="2147483659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1" i="0" kern="1200">
          <a:solidFill>
            <a:schemeClr val="tx1"/>
          </a:solidFill>
          <a:latin typeface="Gentona TT" panose="020B0003060000000004" pitchFamily="34" charset="0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b="0" i="0" kern="1200">
          <a:solidFill>
            <a:schemeClr val="tx1"/>
          </a:solidFill>
          <a:latin typeface="Gentona TT" panose="020B0003060000000004" pitchFamily="34" charset="0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Calibri" panose="020F0502020204030204" pitchFamily="34" charset="0"/>
        <a:buChar char="-"/>
        <a:defRPr sz="2400" b="0" i="0" kern="1200">
          <a:solidFill>
            <a:schemeClr val="tx1"/>
          </a:solidFill>
          <a:latin typeface="Gentona TT" panose="020B0003060000000004" pitchFamily="34" charset="0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SzPct val="75000"/>
        <a:buFont typeface="Courier New" panose="02070309020205020404" pitchFamily="49" charset="0"/>
        <a:buChar char="o"/>
        <a:defRPr sz="2000" b="0" i="0" kern="1200">
          <a:solidFill>
            <a:schemeClr val="tx1"/>
          </a:solidFill>
          <a:latin typeface="Gentona TT" panose="020B0003060000000004" pitchFamily="34" charset="0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SzPct val="75000"/>
        <a:buFont typeface="Wingdings" panose="05000000000000000000" pitchFamily="2" charset="2"/>
        <a:buChar char="§"/>
        <a:defRPr sz="1800" b="0" i="0" kern="1200">
          <a:solidFill>
            <a:schemeClr val="tx1"/>
          </a:solidFill>
          <a:latin typeface="Gentona TT" panose="020B0003060000000004" pitchFamily="34" charset="0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b="0" i="0" kern="1200">
          <a:solidFill>
            <a:schemeClr val="tx1"/>
          </a:solidFill>
          <a:latin typeface="Gentona TT" panose="020B0003060000000004" pitchFamily="34" charset="0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jpg"/><Relationship Id="rId4" Type="http://schemas.openxmlformats.org/officeDocument/2006/relationships/image" Target="../media/image10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ov"/><Relationship Id="rId1" Type="http://schemas.microsoft.com/office/2007/relationships/media" Target="../media/media1.mov"/><Relationship Id="rId6" Type="http://schemas.openxmlformats.org/officeDocument/2006/relationships/image" Target="../media/image20.png"/><Relationship Id="rId5" Type="http://schemas.openxmlformats.org/officeDocument/2006/relationships/image" Target="../media/image19.png"/><Relationship Id="rId4" Type="http://schemas.openxmlformats.org/officeDocument/2006/relationships/notesSlide" Target="../notesSlides/notesSlide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2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png"/><Relationship Id="rId13" Type="http://schemas.openxmlformats.org/officeDocument/2006/relationships/image" Target="../media/image35.png"/><Relationship Id="rId18" Type="http://schemas.openxmlformats.org/officeDocument/2006/relationships/image" Target="../media/image40.png"/><Relationship Id="rId3" Type="http://schemas.openxmlformats.org/officeDocument/2006/relationships/image" Target="../media/image25.png"/><Relationship Id="rId21" Type="http://schemas.openxmlformats.org/officeDocument/2006/relationships/image" Target="../media/image43.png"/><Relationship Id="rId7" Type="http://schemas.openxmlformats.org/officeDocument/2006/relationships/image" Target="../media/image29.png"/><Relationship Id="rId12" Type="http://schemas.openxmlformats.org/officeDocument/2006/relationships/image" Target="../media/image34.png"/><Relationship Id="rId17" Type="http://schemas.openxmlformats.org/officeDocument/2006/relationships/image" Target="../media/image39.png"/><Relationship Id="rId2" Type="http://schemas.openxmlformats.org/officeDocument/2006/relationships/notesSlide" Target="../notesSlides/notesSlide10.xml"/><Relationship Id="rId16" Type="http://schemas.openxmlformats.org/officeDocument/2006/relationships/image" Target="../media/image38.png"/><Relationship Id="rId20" Type="http://schemas.openxmlformats.org/officeDocument/2006/relationships/image" Target="../media/image4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8.png"/><Relationship Id="rId11" Type="http://schemas.openxmlformats.org/officeDocument/2006/relationships/image" Target="../media/image33.png"/><Relationship Id="rId5" Type="http://schemas.openxmlformats.org/officeDocument/2006/relationships/image" Target="../media/image27.png"/><Relationship Id="rId15" Type="http://schemas.openxmlformats.org/officeDocument/2006/relationships/image" Target="../media/image37.png"/><Relationship Id="rId10" Type="http://schemas.openxmlformats.org/officeDocument/2006/relationships/image" Target="../media/image32.png"/><Relationship Id="rId19" Type="http://schemas.openxmlformats.org/officeDocument/2006/relationships/image" Target="../media/image41.png"/><Relationship Id="rId4" Type="http://schemas.openxmlformats.org/officeDocument/2006/relationships/image" Target="../media/image26.png"/><Relationship Id="rId9" Type="http://schemas.openxmlformats.org/officeDocument/2006/relationships/image" Target="../media/image31.png"/><Relationship Id="rId14" Type="http://schemas.openxmlformats.org/officeDocument/2006/relationships/image" Target="../media/image36.png"/><Relationship Id="rId22" Type="http://schemas.openxmlformats.org/officeDocument/2006/relationships/image" Target="../media/image44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jpg"/><Relationship Id="rId2" Type="http://schemas.openxmlformats.org/officeDocument/2006/relationships/image" Target="../media/image45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7.png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png"/><Relationship Id="rId13" Type="http://schemas.openxmlformats.org/officeDocument/2006/relationships/image" Target="../media/image39.png"/><Relationship Id="rId3" Type="http://schemas.openxmlformats.org/officeDocument/2006/relationships/image" Target="../media/image48.png"/><Relationship Id="rId7" Type="http://schemas.openxmlformats.org/officeDocument/2006/relationships/image" Target="../media/image30.png"/><Relationship Id="rId12" Type="http://schemas.openxmlformats.org/officeDocument/2006/relationships/image" Target="../media/image38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7.png"/><Relationship Id="rId11" Type="http://schemas.openxmlformats.org/officeDocument/2006/relationships/image" Target="../media/image36.png"/><Relationship Id="rId5" Type="http://schemas.openxmlformats.org/officeDocument/2006/relationships/image" Target="../media/image49.jpeg"/><Relationship Id="rId10" Type="http://schemas.openxmlformats.org/officeDocument/2006/relationships/image" Target="../media/image35.png"/><Relationship Id="rId4" Type="http://schemas.openxmlformats.org/officeDocument/2006/relationships/image" Target="../media/image7.png"/><Relationship Id="rId9" Type="http://schemas.openxmlformats.org/officeDocument/2006/relationships/image" Target="../media/image33.png"/><Relationship Id="rId14" Type="http://schemas.openxmlformats.org/officeDocument/2006/relationships/image" Target="../media/image40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3.png"/><Relationship Id="rId4" Type="http://schemas.openxmlformats.org/officeDocument/2006/relationships/image" Target="../media/image52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png"/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png"/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png"/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9.svg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hyperlink" Target="mailto:Sophia.watson@ufl.edu" TargetMode="External"/><Relationship Id="rId3" Type="http://schemas.openxmlformats.org/officeDocument/2006/relationships/hyperlink" Target="mailto:Jack.judy@ufl.edu" TargetMode="External"/><Relationship Id="rId7" Type="http://schemas.openxmlformats.org/officeDocument/2006/relationships/image" Target="../media/image10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openxmlformats.org/officeDocument/2006/relationships/hyperlink" Target="mailto:Roseanne.perez@ufl.edu" TargetMode="External"/><Relationship Id="rId10" Type="http://schemas.openxmlformats.org/officeDocument/2006/relationships/image" Target="../media/image11.jpg"/><Relationship Id="rId4" Type="http://schemas.openxmlformats.org/officeDocument/2006/relationships/hyperlink" Target="mailto:sophia.watson@ufl.edu" TargetMode="External"/><Relationship Id="rId9" Type="http://schemas.openxmlformats.org/officeDocument/2006/relationships/hyperlink" Target="mailto:blarry@ufl.edu" TargetMode="Externa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92446D7E-EED8-559D-AE9D-C895FF91265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1" y="0"/>
            <a:ext cx="12192000" cy="6858000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00376B99-6A6C-53D3-D9DA-63F5CDC9112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2996" y="2110720"/>
            <a:ext cx="11071304" cy="1431425"/>
          </a:xfrm>
        </p:spPr>
        <p:txBody>
          <a:bodyPr anchor="b">
            <a:noAutofit/>
          </a:bodyPr>
          <a:lstStyle/>
          <a:p>
            <a:pPr algn="l"/>
            <a:r>
              <a:rPr lang="en-US" sz="4800" b="1" dirty="0">
                <a:solidFill>
                  <a:schemeClr val="bg1"/>
                </a:solidFill>
              </a:rPr>
              <a:t>Workforce Development Programs </a:t>
            </a:r>
            <a:br>
              <a:rPr lang="en-US" sz="4800" b="1" dirty="0">
                <a:solidFill>
                  <a:schemeClr val="bg1"/>
                </a:solidFill>
              </a:rPr>
            </a:br>
            <a:r>
              <a:rPr lang="en-US" sz="4800" b="1" dirty="0">
                <a:solidFill>
                  <a:schemeClr val="bg1"/>
                </a:solidFill>
              </a:rPr>
              <a:t>for the Florida Semiconductor Industry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46A8BC00-6F8D-6D8A-7D7F-AA7F895789F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72996" y="4364736"/>
            <a:ext cx="6817342" cy="1292519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>
              <a:spcBef>
                <a:spcPts val="0"/>
              </a:spcBef>
            </a:pPr>
            <a:r>
              <a:rPr lang="en-US">
                <a:solidFill>
                  <a:schemeClr val="bg1"/>
                </a:solidFill>
              </a:rPr>
              <a:t>Jack Judy</a:t>
            </a:r>
          </a:p>
          <a:p>
            <a:pPr algn="l">
              <a:spcBef>
                <a:spcPts val="0"/>
              </a:spcBef>
              <a:tabLst>
                <a:tab pos="1087438" algn="l"/>
              </a:tabLst>
            </a:pPr>
            <a:r>
              <a:rPr lang="en-US" sz="2000" b="0">
                <a:solidFill>
                  <a:schemeClr val="bg1"/>
                </a:solidFill>
              </a:rPr>
              <a:t>Associate Director, Workforce Development</a:t>
            </a:r>
          </a:p>
          <a:p>
            <a:pPr algn="l">
              <a:spcBef>
                <a:spcPts val="0"/>
              </a:spcBef>
              <a:tabLst>
                <a:tab pos="1087438" algn="l"/>
              </a:tabLst>
            </a:pPr>
            <a:r>
              <a:rPr lang="en-US" sz="2000" b="0">
                <a:solidFill>
                  <a:schemeClr val="bg1"/>
                </a:solidFill>
              </a:rPr>
              <a:t>Florida Semiconductor Institute</a:t>
            </a:r>
          </a:p>
          <a:p>
            <a:pPr algn="l">
              <a:spcBef>
                <a:spcPts val="0"/>
              </a:spcBef>
              <a:tabLst>
                <a:tab pos="1087438" algn="l"/>
              </a:tabLst>
            </a:pPr>
            <a:r>
              <a:rPr lang="en-US" sz="2000" b="0">
                <a:solidFill>
                  <a:schemeClr val="bg1"/>
                </a:solidFill>
              </a:rPr>
              <a:t>University of Florida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E701587-339D-E118-1B11-D160A249068E}"/>
              </a:ext>
            </a:extLst>
          </p:cNvPr>
          <p:cNvSpPr txBox="1"/>
          <p:nvPr/>
        </p:nvSpPr>
        <p:spPr>
          <a:xfrm>
            <a:off x="3347816" y="6376754"/>
            <a:ext cx="6096000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tabLst>
                <a:tab pos="1087438" algn="l"/>
              </a:tabLst>
            </a:pPr>
            <a:r>
              <a:rPr lang="en-US" sz="2000" err="1">
                <a:solidFill>
                  <a:schemeClr val="bg1"/>
                </a:solidFill>
                <a:latin typeface="Gentona TT" panose="020B0003060000000004" pitchFamily="34" charset="0"/>
              </a:rPr>
              <a:t>fsi.institute.ufl.edu</a:t>
            </a:r>
            <a:r>
              <a:rPr lang="en-US" sz="2000">
                <a:solidFill>
                  <a:schemeClr val="bg1"/>
                </a:solidFill>
                <a:latin typeface="Gentona TT" panose="020B0003060000000004" pitchFamily="34" charset="0"/>
              </a:rPr>
              <a:t> </a:t>
            </a:r>
          </a:p>
        </p:txBody>
      </p:sp>
      <p:pic>
        <p:nvPicPr>
          <p:cNvPr id="7" name="Picture 6" descr="A black and white sign with white text&#10;&#10;Description automatically generated">
            <a:extLst>
              <a:ext uri="{FF2B5EF4-FFF2-40B4-BE49-F238E27FC236}">
                <a16:creationId xmlns:a16="http://schemas.microsoft.com/office/drawing/2014/main" id="{2CDADBE2-871D-3E7E-221D-6F958EACC1C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5496" y="272246"/>
            <a:ext cx="5163670" cy="7673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095003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2DE9520C-2C1E-7032-3B6D-BDC54AFD5624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42230" r="16517"/>
          <a:stretch/>
        </p:blipFill>
        <p:spPr>
          <a:xfrm>
            <a:off x="7262647" y="1362659"/>
            <a:ext cx="4927589" cy="5501236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677DC60-2E44-3FA1-679C-68172FCEAE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Florida Semiconductor Institute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046D71C5-B273-4DF5-5446-E50975474162}"/>
              </a:ext>
            </a:extLst>
          </p:cNvPr>
          <p:cNvSpPr/>
          <p:nvPr/>
        </p:nvSpPr>
        <p:spPr>
          <a:xfrm>
            <a:off x="7262646" y="1371502"/>
            <a:ext cx="4929353" cy="5489445"/>
          </a:xfrm>
          <a:prstGeom prst="rect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alpha val="0"/>
                  <a:lumMod val="0"/>
                  <a:lumOff val="100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entona TT" panose="020B0003060000000004" pitchFamily="34" charset="0"/>
              <a:ea typeface="+mn-ea"/>
              <a:cs typeface="+mn-cs"/>
            </a:endParaRPr>
          </a:p>
        </p:txBody>
      </p:sp>
      <p:sp>
        <p:nvSpPr>
          <p:cNvPr id="3" name="Content Placeholder 7">
            <a:extLst>
              <a:ext uri="{FF2B5EF4-FFF2-40B4-BE49-F238E27FC236}">
                <a16:creationId xmlns:a16="http://schemas.microsoft.com/office/drawing/2014/main" id="{7E59155D-7E74-D75A-3020-7A22F79C76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4522" y="1613140"/>
            <a:ext cx="10948487" cy="4950392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en-US" b="1"/>
              <a:t>Vision </a:t>
            </a:r>
          </a:p>
          <a:p>
            <a:pPr lvl="1"/>
            <a:r>
              <a:rPr lang="en-US" b="1"/>
              <a:t>Florida Leading the World in Specialty Electronics</a:t>
            </a:r>
          </a:p>
          <a:p>
            <a:pPr>
              <a:buFont typeface="Wingdings" pitchFamily="2" charset="2"/>
              <a:buChar char="§"/>
            </a:pPr>
            <a:r>
              <a:rPr lang="en-US" b="1"/>
              <a:t>Mission</a:t>
            </a:r>
          </a:p>
          <a:p>
            <a:pPr lvl="1"/>
            <a:r>
              <a:rPr lang="en-US"/>
              <a:t>Execute High-Impact Research &amp; Development Programs</a:t>
            </a:r>
          </a:p>
          <a:p>
            <a:pPr lvl="1"/>
            <a:r>
              <a:rPr lang="en-US"/>
              <a:t>Educate Trainees and Expand the Workforce Pipeline</a:t>
            </a:r>
          </a:p>
          <a:p>
            <a:pPr lvl="1"/>
            <a:r>
              <a:rPr lang="en-US"/>
              <a:t>Coordinate Florida’s Semiconductor Ecosystem</a:t>
            </a:r>
          </a:p>
          <a:p>
            <a:pPr>
              <a:buFont typeface="Wingdings" pitchFamily="2" charset="2"/>
              <a:buChar char="§"/>
            </a:pPr>
            <a:r>
              <a:rPr lang="en-US" b="1"/>
              <a:t>Impact</a:t>
            </a:r>
          </a:p>
          <a:p>
            <a:pPr lvl="1"/>
            <a:r>
              <a:rPr lang="en-US"/>
              <a:t>Catalyze 10,000+ New High-Wage Jobs in Florida</a:t>
            </a:r>
          </a:p>
          <a:p>
            <a:pPr lvl="1"/>
            <a:r>
              <a:rPr lang="en-US"/>
              <a:t>Attract Talent and Grow Florida Semiconductor Industry</a:t>
            </a:r>
          </a:p>
          <a:p>
            <a:pPr lvl="1"/>
            <a:r>
              <a:rPr lang="en-US"/>
              <a:t>Create New Public-Private Partnerships</a:t>
            </a:r>
          </a:p>
          <a:p>
            <a:pPr lvl="1"/>
            <a:r>
              <a:rPr lang="en-US"/>
              <a:t>Accelerate Lab-to-Fab Tech Transitions </a:t>
            </a:r>
          </a:p>
          <a:p>
            <a:pPr lvl="1"/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53779378-7514-1BCE-188B-531EC086A41A}"/>
              </a:ext>
            </a:extLst>
          </p:cNvPr>
          <p:cNvSpPr/>
          <p:nvPr/>
        </p:nvSpPr>
        <p:spPr>
          <a:xfrm>
            <a:off x="933189" y="3375764"/>
            <a:ext cx="7310924" cy="782877"/>
          </a:xfrm>
          <a:prstGeom prst="rect">
            <a:avLst/>
          </a:prstGeom>
          <a:solidFill>
            <a:srgbClr val="FFFF00">
              <a:alpha val="25000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E8AA52C-700F-0981-E971-6DDD20DF19B7}"/>
              </a:ext>
            </a:extLst>
          </p:cNvPr>
          <p:cNvSpPr/>
          <p:nvPr/>
        </p:nvSpPr>
        <p:spPr>
          <a:xfrm>
            <a:off x="933188" y="4660278"/>
            <a:ext cx="7310925" cy="1196236"/>
          </a:xfrm>
          <a:prstGeom prst="rect">
            <a:avLst/>
          </a:prstGeom>
          <a:solidFill>
            <a:srgbClr val="FFFF00">
              <a:alpha val="25000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9CFB6EC-7B1C-2DA0-AB21-35E2DF68851D}"/>
              </a:ext>
            </a:extLst>
          </p:cNvPr>
          <p:cNvSpPr txBox="1"/>
          <p:nvPr/>
        </p:nvSpPr>
        <p:spPr>
          <a:xfrm>
            <a:off x="9610909" y="2505670"/>
            <a:ext cx="1183337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l"/>
            <a:r>
              <a:rPr lang="en-US" b="1" dirty="0">
                <a:solidFill>
                  <a:srgbClr val="0E376A"/>
                </a:solidFill>
                <a:ea typeface="IBM Plex Sans"/>
                <a:cs typeface="IBM Plex Sans"/>
                <a:sym typeface="IBM Plex Sans"/>
              </a:rPr>
              <a:t>FSI</a:t>
            </a:r>
          </a:p>
          <a:p>
            <a:pPr algn="l"/>
            <a:r>
              <a:rPr lang="en-US" b="1" dirty="0">
                <a:solidFill>
                  <a:srgbClr val="0E376A"/>
                </a:solidFill>
                <a:ea typeface="IBM Plex Sans"/>
                <a:cs typeface="IBM Plex Sans"/>
                <a:sym typeface="IBM Plex Sans"/>
              </a:rPr>
              <a:t>Workforce</a:t>
            </a:r>
          </a:p>
          <a:p>
            <a:pPr algn="l"/>
            <a:r>
              <a:rPr lang="en-US" b="1" dirty="0">
                <a:solidFill>
                  <a:srgbClr val="0E376A"/>
                </a:solidFill>
                <a:ea typeface="IBM Plex Sans"/>
                <a:cs typeface="IBM Plex Sans"/>
                <a:sym typeface="IBM Plex Sans"/>
              </a:rPr>
              <a:t>Team</a:t>
            </a:r>
          </a:p>
        </p:txBody>
      </p:sp>
    </p:spTree>
    <p:extLst>
      <p:ext uri="{BB962C8B-B14F-4D97-AF65-F5344CB8AC3E}">
        <p14:creationId xmlns:p14="http://schemas.microsoft.com/office/powerpoint/2010/main" val="41273553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EF71F51-EF3D-9796-993F-08B3C495551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16D081-6172-D2FE-3D4A-2C2378E1E0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6481"/>
            <a:ext cx="12192000" cy="1029084"/>
          </a:xfrm>
        </p:spPr>
        <p:txBody>
          <a:bodyPr>
            <a:normAutofit/>
          </a:bodyPr>
          <a:lstStyle/>
          <a:p>
            <a:r>
              <a:rPr lang="en-US" sz="4000" b="1" dirty="0"/>
              <a:t>Florida Semiconductor Ecosystem: </a:t>
            </a:r>
            <a:r>
              <a:rPr lang="en-US" sz="4000" i="1" dirty="0"/>
              <a:t>Regional Clusters</a:t>
            </a:r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187D5BAB-6F5F-4499-08B1-2818A618EC7A}"/>
              </a:ext>
            </a:extLst>
          </p:cNvPr>
          <p:cNvGrpSpPr/>
          <p:nvPr/>
        </p:nvGrpSpPr>
        <p:grpSpPr>
          <a:xfrm>
            <a:off x="4045983" y="1211978"/>
            <a:ext cx="7884768" cy="5404981"/>
            <a:chOff x="0" y="0"/>
            <a:chExt cx="8976946" cy="6153665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B71F3894-1B3E-8757-FA98-3AF9A08C3CC0}"/>
                </a:ext>
              </a:extLst>
            </p:cNvPr>
            <p:cNvSpPr/>
            <p:nvPr/>
          </p:nvSpPr>
          <p:spPr>
            <a:xfrm>
              <a:off x="7133967" y="0"/>
              <a:ext cx="1842979" cy="6153664"/>
            </a:xfrm>
            <a:prstGeom prst="rect">
              <a:avLst/>
            </a:prstGeom>
            <a:solidFill>
              <a:srgbClr val="45BCEC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4F528BC0-A7CA-B481-CE60-A0433D75A394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rcRect l="7726" t="8456" r="6591" b="1814"/>
            <a:stretch>
              <a:fillRect/>
            </a:stretch>
          </p:blipFill>
          <p:spPr>
            <a:xfrm>
              <a:off x="0" y="0"/>
              <a:ext cx="7133967" cy="6153665"/>
            </a:xfrm>
            <a:prstGeom prst="rect">
              <a:avLst/>
            </a:prstGeom>
          </p:spPr>
        </p:pic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C29170C4-B8C2-ACC4-622F-27827C42B749}"/>
                </a:ext>
              </a:extLst>
            </p:cNvPr>
            <p:cNvSpPr/>
            <p:nvPr/>
          </p:nvSpPr>
          <p:spPr>
            <a:xfrm>
              <a:off x="1" y="4701780"/>
              <a:ext cx="3551554" cy="1451885"/>
            </a:xfrm>
            <a:prstGeom prst="rect">
              <a:avLst/>
            </a:prstGeom>
            <a:solidFill>
              <a:srgbClr val="45BCEC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Oval 8">
              <a:extLst>
                <a:ext uri="{FF2B5EF4-FFF2-40B4-BE49-F238E27FC236}">
                  <a16:creationId xmlns:a16="http://schemas.microsoft.com/office/drawing/2014/main" id="{C1921B64-C811-FDCF-779E-26A2B2ACBDA1}"/>
                </a:ext>
              </a:extLst>
            </p:cNvPr>
            <p:cNvSpPr/>
            <p:nvPr/>
          </p:nvSpPr>
          <p:spPr>
            <a:xfrm>
              <a:off x="4061069" y="2598839"/>
              <a:ext cx="632346" cy="652912"/>
            </a:xfrm>
            <a:prstGeom prst="ellipse">
              <a:avLst/>
            </a:pr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Oval 9">
              <a:extLst>
                <a:ext uri="{FF2B5EF4-FFF2-40B4-BE49-F238E27FC236}">
                  <a16:creationId xmlns:a16="http://schemas.microsoft.com/office/drawing/2014/main" id="{465AB5CD-6CFC-0770-AD83-B3E90E1008B5}"/>
                </a:ext>
              </a:extLst>
            </p:cNvPr>
            <p:cNvSpPr/>
            <p:nvPr/>
          </p:nvSpPr>
          <p:spPr>
            <a:xfrm>
              <a:off x="5088556" y="2199690"/>
              <a:ext cx="519904" cy="536812"/>
            </a:xfrm>
            <a:prstGeom prst="ellipse">
              <a:avLst/>
            </a:pr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CFBC4995-0A5F-2571-0BE2-4CF290AFCBB2}"/>
                </a:ext>
              </a:extLst>
            </p:cNvPr>
            <p:cNvSpPr/>
            <p:nvPr/>
          </p:nvSpPr>
          <p:spPr>
            <a:xfrm>
              <a:off x="5712448" y="2420814"/>
              <a:ext cx="345744" cy="536812"/>
            </a:xfrm>
            <a:prstGeom prst="ellipse">
              <a:avLst/>
            </a:pr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219FD11E-E2C5-A4AC-B61C-6A0014E027E7}"/>
                </a:ext>
              </a:extLst>
            </p:cNvPr>
            <p:cNvSpPr/>
            <p:nvPr/>
          </p:nvSpPr>
          <p:spPr>
            <a:xfrm>
              <a:off x="4408961" y="1179533"/>
              <a:ext cx="361792" cy="373556"/>
            </a:xfrm>
            <a:prstGeom prst="ellipse">
              <a:avLst/>
            </a:pr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113E28A4-3008-C53D-3BA9-12E44C21D293}"/>
                </a:ext>
              </a:extLst>
            </p:cNvPr>
            <p:cNvSpPr/>
            <p:nvPr/>
          </p:nvSpPr>
          <p:spPr>
            <a:xfrm>
              <a:off x="5971755" y="4164967"/>
              <a:ext cx="514065" cy="873456"/>
            </a:xfrm>
            <a:prstGeom prst="ellipse">
              <a:avLst/>
            </a:pr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63557FFF-FDA6-03BB-7972-0FB57A996CE4}"/>
                </a:ext>
              </a:extLst>
            </p:cNvPr>
            <p:cNvSpPr/>
            <p:nvPr/>
          </p:nvSpPr>
          <p:spPr>
            <a:xfrm>
              <a:off x="792566" y="3126282"/>
              <a:ext cx="2245416" cy="1038685"/>
            </a:xfrm>
            <a:prstGeom prst="rect">
              <a:avLst/>
            </a:prstGeom>
            <a:solidFill>
              <a:schemeClr val="accent4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1600" b="1" dirty="0">
                  <a:solidFill>
                    <a:schemeClr val="tx1"/>
                  </a:solidFill>
                </a:rPr>
                <a:t>Tampa / St. Pete</a:t>
              </a:r>
            </a:p>
            <a:p>
              <a:pPr algn="ctr"/>
              <a:r>
                <a:rPr lang="en-US" sz="1400" dirty="0">
                  <a:solidFill>
                    <a:schemeClr val="tx1"/>
                  </a:solidFill>
                </a:rPr>
                <a:t>Chips, Packaging, Equipment, Electronics</a:t>
              </a:r>
            </a:p>
          </p:txBody>
        </p: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F58A2CCC-19C4-7B36-8E6E-EA3B706C4961}"/>
                </a:ext>
              </a:extLst>
            </p:cNvPr>
            <p:cNvSpPr/>
            <p:nvPr/>
          </p:nvSpPr>
          <p:spPr>
            <a:xfrm>
              <a:off x="792565" y="1873718"/>
              <a:ext cx="2245415" cy="905608"/>
            </a:xfrm>
            <a:prstGeom prst="rect">
              <a:avLst/>
            </a:prstGeom>
            <a:solidFill>
              <a:schemeClr val="accent4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1600" b="1" dirty="0">
                  <a:solidFill>
                    <a:schemeClr val="tx1"/>
                  </a:solidFill>
                </a:rPr>
                <a:t>Gainesville / Ocala</a:t>
              </a:r>
            </a:p>
            <a:p>
              <a:pPr algn="ctr"/>
              <a:r>
                <a:rPr lang="en-US" sz="1400" dirty="0">
                  <a:solidFill>
                    <a:schemeClr val="tx1"/>
                  </a:solidFill>
                </a:rPr>
                <a:t>Start-Up Companies</a:t>
              </a:r>
              <a:br>
                <a:rPr lang="en-US" sz="1400" dirty="0">
                  <a:solidFill>
                    <a:schemeClr val="tx1"/>
                  </a:solidFill>
                </a:rPr>
              </a:br>
              <a:r>
                <a:rPr lang="en-US" sz="1400" dirty="0">
                  <a:solidFill>
                    <a:schemeClr val="tx1"/>
                  </a:solidFill>
                </a:rPr>
                <a:t>Research Centers</a:t>
              </a:r>
              <a:endParaRPr lang="en-US" sz="1400" b="1" dirty="0">
                <a:solidFill>
                  <a:schemeClr val="tx1"/>
                </a:solidFill>
              </a:endParaRPr>
            </a:p>
          </p:txBody>
        </p:sp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1FA3F05A-FCA4-F988-0B46-0EACC9DAF713}"/>
                </a:ext>
              </a:extLst>
            </p:cNvPr>
            <p:cNvSpPr/>
            <p:nvPr/>
          </p:nvSpPr>
          <p:spPr>
            <a:xfrm>
              <a:off x="792564" y="4511923"/>
              <a:ext cx="2245416" cy="905608"/>
            </a:xfrm>
            <a:prstGeom prst="rect">
              <a:avLst/>
            </a:prstGeom>
            <a:solidFill>
              <a:schemeClr val="accent4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1600" b="1" dirty="0">
                  <a:solidFill>
                    <a:schemeClr val="tx1"/>
                  </a:solidFill>
                </a:rPr>
                <a:t>Miami - West Palm</a:t>
              </a:r>
            </a:p>
            <a:p>
              <a:pPr algn="ctr"/>
              <a:r>
                <a:rPr lang="en-US" sz="1400" dirty="0">
                  <a:solidFill>
                    <a:schemeClr val="tx1"/>
                  </a:solidFill>
                </a:rPr>
                <a:t>Electronics (Energy, RF, Telcom, Opto, Quantum)</a:t>
              </a:r>
              <a:endParaRPr lang="en-US" sz="1400" b="1" dirty="0">
                <a:solidFill>
                  <a:schemeClr val="tx1"/>
                </a:solidFill>
              </a:endParaRPr>
            </a:p>
          </p:txBody>
        </p:sp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7D7AF6BF-F9A6-8AB1-443F-BDC532079F71}"/>
                </a:ext>
              </a:extLst>
            </p:cNvPr>
            <p:cNvSpPr/>
            <p:nvPr/>
          </p:nvSpPr>
          <p:spPr>
            <a:xfrm>
              <a:off x="6445398" y="1693231"/>
              <a:ext cx="2245416" cy="905608"/>
            </a:xfrm>
            <a:prstGeom prst="rect">
              <a:avLst/>
            </a:prstGeom>
            <a:solidFill>
              <a:schemeClr val="accent4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1600" b="1" dirty="0">
                  <a:solidFill>
                    <a:schemeClr val="tx1"/>
                  </a:solidFill>
                </a:rPr>
                <a:t>Melbourne</a:t>
              </a:r>
            </a:p>
            <a:p>
              <a:pPr algn="ctr"/>
              <a:r>
                <a:rPr lang="en-US" sz="1400" dirty="0">
                  <a:solidFill>
                    <a:schemeClr val="tx1"/>
                  </a:solidFill>
                </a:rPr>
                <a:t>Packaging, Electronics, DoD, Aero, Materials Char.</a:t>
              </a:r>
              <a:endParaRPr lang="en-US" sz="14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7D231243-8DC7-EBA5-C0C5-142D83CFDCEE}"/>
                </a:ext>
              </a:extLst>
            </p:cNvPr>
            <p:cNvSpPr/>
            <p:nvPr/>
          </p:nvSpPr>
          <p:spPr>
            <a:xfrm>
              <a:off x="6414058" y="460703"/>
              <a:ext cx="2245416" cy="905608"/>
            </a:xfrm>
            <a:prstGeom prst="rect">
              <a:avLst/>
            </a:prstGeom>
            <a:solidFill>
              <a:schemeClr val="accent4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1600" b="1" dirty="0">
                  <a:solidFill>
                    <a:schemeClr val="tx1"/>
                  </a:solidFill>
                </a:rPr>
                <a:t>Orlando / Kissimmee</a:t>
              </a:r>
            </a:p>
            <a:p>
              <a:pPr algn="ctr"/>
              <a:r>
                <a:rPr lang="en-US" sz="1400" dirty="0">
                  <a:solidFill>
                    <a:schemeClr val="tx1"/>
                  </a:solidFill>
                </a:rPr>
                <a:t>University: </a:t>
              </a:r>
              <a:r>
                <a:rPr lang="en-US" sz="1400" b="1" dirty="0">
                  <a:solidFill>
                    <a:schemeClr val="tx1"/>
                  </a:solidFill>
                </a:rPr>
                <a:t>UCF</a:t>
              </a:r>
            </a:p>
            <a:p>
              <a:pPr algn="ctr"/>
              <a:r>
                <a:rPr lang="en-US" sz="1400" dirty="0">
                  <a:solidFill>
                    <a:schemeClr val="tx1"/>
                  </a:solidFill>
                </a:rPr>
                <a:t>Colleges: </a:t>
              </a:r>
              <a:r>
                <a:rPr lang="en-US" sz="1400" b="1" dirty="0">
                  <a:solidFill>
                    <a:schemeClr val="tx1"/>
                  </a:solidFill>
                </a:rPr>
                <a:t>Valencia</a:t>
              </a:r>
            </a:p>
          </p:txBody>
        </p:sp>
        <p:cxnSp>
          <p:nvCxnSpPr>
            <p:cNvPr id="19" name="Straight Arrow Connector 18">
              <a:extLst>
                <a:ext uri="{FF2B5EF4-FFF2-40B4-BE49-F238E27FC236}">
                  <a16:creationId xmlns:a16="http://schemas.microsoft.com/office/drawing/2014/main" id="{8B2D874A-54B7-F979-1541-8DCB64FA7A91}"/>
                </a:ext>
              </a:extLst>
            </p:cNvPr>
            <p:cNvCxnSpPr>
              <a:stCxn id="15" idx="3"/>
              <a:endCxn id="12" idx="3"/>
            </p:cNvCxnSpPr>
            <p:nvPr/>
          </p:nvCxnSpPr>
          <p:spPr>
            <a:xfrm flipV="1">
              <a:off x="3037980" y="1498383"/>
              <a:ext cx="1423964" cy="828139"/>
            </a:xfrm>
            <a:prstGeom prst="straightConnector1">
              <a:avLst/>
            </a:prstGeom>
            <a:ln w="19050">
              <a:solidFill>
                <a:schemeClr val="tx1"/>
              </a:solidFill>
              <a:tailEnd type="triangle" w="lg" len="lg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Arrow Connector 19">
              <a:extLst>
                <a:ext uri="{FF2B5EF4-FFF2-40B4-BE49-F238E27FC236}">
                  <a16:creationId xmlns:a16="http://schemas.microsoft.com/office/drawing/2014/main" id="{C0ADD572-22B5-E23C-824C-DD22C6CD7010}"/>
                </a:ext>
              </a:extLst>
            </p:cNvPr>
            <p:cNvCxnSpPr>
              <a:cxnSpLocks/>
              <a:stCxn id="14" idx="3"/>
              <a:endCxn id="9" idx="3"/>
            </p:cNvCxnSpPr>
            <p:nvPr/>
          </p:nvCxnSpPr>
          <p:spPr>
            <a:xfrm flipV="1">
              <a:off x="3037982" y="3156134"/>
              <a:ext cx="1115692" cy="489491"/>
            </a:xfrm>
            <a:prstGeom prst="straightConnector1">
              <a:avLst/>
            </a:prstGeom>
            <a:ln w="19050">
              <a:solidFill>
                <a:schemeClr val="tx1"/>
              </a:solidFill>
              <a:tailEnd type="triangle" w="lg" len="lg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Arrow Connector 20">
              <a:extLst>
                <a:ext uri="{FF2B5EF4-FFF2-40B4-BE49-F238E27FC236}">
                  <a16:creationId xmlns:a16="http://schemas.microsoft.com/office/drawing/2014/main" id="{819877E2-5FC3-7EC9-E8D1-1474D47F6FE7}"/>
                </a:ext>
              </a:extLst>
            </p:cNvPr>
            <p:cNvCxnSpPr>
              <a:cxnSpLocks/>
              <a:stCxn id="16" idx="3"/>
              <a:endCxn id="13" idx="2"/>
            </p:cNvCxnSpPr>
            <p:nvPr/>
          </p:nvCxnSpPr>
          <p:spPr>
            <a:xfrm flipV="1">
              <a:off x="3037980" y="4601695"/>
              <a:ext cx="2933775" cy="363032"/>
            </a:xfrm>
            <a:prstGeom prst="straightConnector1">
              <a:avLst/>
            </a:prstGeom>
            <a:ln w="19050">
              <a:solidFill>
                <a:schemeClr val="tx1"/>
              </a:solidFill>
              <a:tailEnd type="triangle" w="lg" len="lg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Arrow Connector 21">
              <a:extLst>
                <a:ext uri="{FF2B5EF4-FFF2-40B4-BE49-F238E27FC236}">
                  <a16:creationId xmlns:a16="http://schemas.microsoft.com/office/drawing/2014/main" id="{2A37FDE5-CEDC-0AF4-B64E-04C89D6DA1A3}"/>
                </a:ext>
              </a:extLst>
            </p:cNvPr>
            <p:cNvCxnSpPr>
              <a:cxnSpLocks/>
              <a:stCxn id="17" idx="1"/>
              <a:endCxn id="11" idx="7"/>
            </p:cNvCxnSpPr>
            <p:nvPr/>
          </p:nvCxnSpPr>
          <p:spPr>
            <a:xfrm flipH="1">
              <a:off x="6007559" y="2146035"/>
              <a:ext cx="437839" cy="353393"/>
            </a:xfrm>
            <a:prstGeom prst="straightConnector1">
              <a:avLst/>
            </a:prstGeom>
            <a:ln w="19050">
              <a:solidFill>
                <a:schemeClr val="tx1"/>
              </a:solidFill>
              <a:tailEnd type="triangle" w="lg" len="lg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Arrow Connector 22">
              <a:extLst>
                <a:ext uri="{FF2B5EF4-FFF2-40B4-BE49-F238E27FC236}">
                  <a16:creationId xmlns:a16="http://schemas.microsoft.com/office/drawing/2014/main" id="{B4478059-E883-07FB-888E-F6B4CFB6A4FF}"/>
                </a:ext>
              </a:extLst>
            </p:cNvPr>
            <p:cNvCxnSpPr>
              <a:cxnSpLocks/>
              <a:stCxn id="18" idx="1"/>
              <a:endCxn id="10" idx="7"/>
            </p:cNvCxnSpPr>
            <p:nvPr/>
          </p:nvCxnSpPr>
          <p:spPr>
            <a:xfrm flipH="1">
              <a:off x="5532322" y="913507"/>
              <a:ext cx="881736" cy="1364797"/>
            </a:xfrm>
            <a:prstGeom prst="straightConnector1">
              <a:avLst/>
            </a:prstGeom>
            <a:ln w="19050">
              <a:solidFill>
                <a:schemeClr val="tx1"/>
              </a:solidFill>
              <a:tailEnd type="triangle" w="lg" len="lg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4" name="Content Placeholder 98">
            <a:extLst>
              <a:ext uri="{FF2B5EF4-FFF2-40B4-BE49-F238E27FC236}">
                <a16:creationId xmlns:a16="http://schemas.microsoft.com/office/drawing/2014/main" id="{CE64988A-0EFA-37D4-74DB-ACC35441B2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2250" y="1211979"/>
            <a:ext cx="3323636" cy="5404980"/>
          </a:xfrm>
        </p:spPr>
        <p:txBody>
          <a:bodyPr anchor="ctr">
            <a:normAutofit/>
          </a:bodyPr>
          <a:lstStyle/>
          <a:p>
            <a:pPr marL="0" indent="0" algn="ctr">
              <a:buNone/>
            </a:pPr>
            <a:r>
              <a:rPr lang="en-US" sz="4000" b="1" dirty="0"/>
              <a:t>FSI </a:t>
            </a:r>
            <a:r>
              <a:rPr lang="en-US" sz="4000" dirty="0"/>
              <a:t>Serves </a:t>
            </a:r>
          </a:p>
          <a:p>
            <a:pPr marL="0" indent="0" algn="ctr">
              <a:buNone/>
            </a:pPr>
            <a:endParaRPr lang="en-US" sz="1400" dirty="0"/>
          </a:p>
          <a:p>
            <a:pPr marL="0" indent="0" algn="ctr">
              <a:buNone/>
            </a:pPr>
            <a:r>
              <a:rPr lang="en-US" sz="4000" dirty="0"/>
              <a:t>Statewide </a:t>
            </a:r>
            <a:r>
              <a:rPr lang="en-US" sz="4000" b="1" dirty="0"/>
              <a:t>Regional </a:t>
            </a:r>
            <a:br>
              <a:rPr lang="en-US" sz="4000" b="1" dirty="0"/>
            </a:br>
            <a:r>
              <a:rPr lang="en-US" sz="4000" b="1" dirty="0"/>
              <a:t>Industry</a:t>
            </a:r>
            <a:br>
              <a:rPr lang="en-US" sz="4000" b="1" dirty="0"/>
            </a:br>
            <a:r>
              <a:rPr lang="en-US" sz="4000" b="1" dirty="0"/>
              <a:t>Clusters</a:t>
            </a:r>
          </a:p>
        </p:txBody>
      </p:sp>
    </p:spTree>
    <p:extLst>
      <p:ext uri="{BB962C8B-B14F-4D97-AF65-F5344CB8AC3E}">
        <p14:creationId xmlns:p14="http://schemas.microsoft.com/office/powerpoint/2010/main" val="205175653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F460F03-6D0D-FC85-64B1-225A0DA144C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F4591E-C526-FF02-F74D-0A6DC05B9E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6482"/>
            <a:ext cx="12192000" cy="1011885"/>
          </a:xfrm>
        </p:spPr>
        <p:txBody>
          <a:bodyPr>
            <a:normAutofit/>
          </a:bodyPr>
          <a:lstStyle/>
          <a:p>
            <a:r>
              <a:rPr lang="en-US" sz="4000" b="1" dirty="0"/>
              <a:t>Florida Semiconductor Ecosystem: </a:t>
            </a:r>
            <a:r>
              <a:rPr lang="en-US" sz="4000" i="1" dirty="0"/>
              <a:t>Regional Clusters</a:t>
            </a: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D6A53BD9-B82E-D992-79E9-ED29C577F880}"/>
              </a:ext>
            </a:extLst>
          </p:cNvPr>
          <p:cNvGrpSpPr/>
          <p:nvPr/>
        </p:nvGrpSpPr>
        <p:grpSpPr>
          <a:xfrm>
            <a:off x="4045983" y="1211979"/>
            <a:ext cx="7884768" cy="5404981"/>
            <a:chOff x="0" y="0"/>
            <a:chExt cx="8976946" cy="6153665"/>
          </a:xfrm>
        </p:grpSpPr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9BB9BF2D-18D3-DF12-02B8-FB1EE8AAABF4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alphaModFix/>
            </a:blip>
            <a:srcRect l="7663" t="8750" r="6394" b="1895"/>
            <a:stretch>
              <a:fillRect/>
            </a:stretch>
          </p:blipFill>
          <p:spPr>
            <a:xfrm>
              <a:off x="1" y="0"/>
              <a:ext cx="7133966" cy="6153665"/>
            </a:xfrm>
            <a:prstGeom prst="rect">
              <a:avLst/>
            </a:prstGeom>
          </p:spPr>
        </p:pic>
        <p:sp>
          <p:nvSpPr>
            <p:cNvPr id="43" name="Rectangle 42">
              <a:extLst>
                <a:ext uri="{FF2B5EF4-FFF2-40B4-BE49-F238E27FC236}">
                  <a16:creationId xmlns:a16="http://schemas.microsoft.com/office/drawing/2014/main" id="{7D7F0695-7A4A-45BD-1CA6-068BC4927D76}"/>
                </a:ext>
              </a:extLst>
            </p:cNvPr>
            <p:cNvSpPr/>
            <p:nvPr/>
          </p:nvSpPr>
          <p:spPr>
            <a:xfrm>
              <a:off x="0" y="4701779"/>
              <a:ext cx="3551554" cy="1451885"/>
            </a:xfrm>
            <a:prstGeom prst="rect">
              <a:avLst/>
            </a:prstGeom>
            <a:solidFill>
              <a:srgbClr val="45BCEC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Oval 44">
              <a:extLst>
                <a:ext uri="{FF2B5EF4-FFF2-40B4-BE49-F238E27FC236}">
                  <a16:creationId xmlns:a16="http://schemas.microsoft.com/office/drawing/2014/main" id="{26D2C4A5-9F17-0113-8AD9-134D55E7914A}"/>
                </a:ext>
              </a:extLst>
            </p:cNvPr>
            <p:cNvSpPr/>
            <p:nvPr/>
          </p:nvSpPr>
          <p:spPr>
            <a:xfrm>
              <a:off x="4061069" y="2598839"/>
              <a:ext cx="632346" cy="652912"/>
            </a:xfrm>
            <a:prstGeom prst="ellipse">
              <a:avLst/>
            </a:pr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Oval 45">
              <a:extLst>
                <a:ext uri="{FF2B5EF4-FFF2-40B4-BE49-F238E27FC236}">
                  <a16:creationId xmlns:a16="http://schemas.microsoft.com/office/drawing/2014/main" id="{10F8A8B5-15F2-1D2C-A097-9675ABA141A4}"/>
                </a:ext>
              </a:extLst>
            </p:cNvPr>
            <p:cNvSpPr/>
            <p:nvPr/>
          </p:nvSpPr>
          <p:spPr>
            <a:xfrm>
              <a:off x="5088556" y="2199690"/>
              <a:ext cx="519904" cy="536812"/>
            </a:xfrm>
            <a:prstGeom prst="ellipse">
              <a:avLst/>
            </a:pr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2D4E56AE-3434-CBB4-C5E4-B044FBBF07CE}"/>
                </a:ext>
              </a:extLst>
            </p:cNvPr>
            <p:cNvSpPr/>
            <p:nvPr/>
          </p:nvSpPr>
          <p:spPr>
            <a:xfrm>
              <a:off x="5712448" y="2420814"/>
              <a:ext cx="345744" cy="536812"/>
            </a:xfrm>
            <a:prstGeom prst="ellipse">
              <a:avLst/>
            </a:pr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Oval 47">
              <a:extLst>
                <a:ext uri="{FF2B5EF4-FFF2-40B4-BE49-F238E27FC236}">
                  <a16:creationId xmlns:a16="http://schemas.microsoft.com/office/drawing/2014/main" id="{50A0AF32-E632-D834-FE82-E415F9F72947}"/>
                </a:ext>
              </a:extLst>
            </p:cNvPr>
            <p:cNvSpPr/>
            <p:nvPr/>
          </p:nvSpPr>
          <p:spPr>
            <a:xfrm>
              <a:off x="4408961" y="1179533"/>
              <a:ext cx="361792" cy="373556"/>
            </a:xfrm>
            <a:prstGeom prst="ellipse">
              <a:avLst/>
            </a:pr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Oval 48">
              <a:extLst>
                <a:ext uri="{FF2B5EF4-FFF2-40B4-BE49-F238E27FC236}">
                  <a16:creationId xmlns:a16="http://schemas.microsoft.com/office/drawing/2014/main" id="{8492B86A-0717-5F2A-4491-1C0651182E07}"/>
                </a:ext>
              </a:extLst>
            </p:cNvPr>
            <p:cNvSpPr/>
            <p:nvPr/>
          </p:nvSpPr>
          <p:spPr>
            <a:xfrm>
              <a:off x="5971755" y="4164967"/>
              <a:ext cx="514065" cy="873456"/>
            </a:xfrm>
            <a:prstGeom prst="ellipse">
              <a:avLst/>
            </a:pr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Rectangle 49">
              <a:extLst>
                <a:ext uri="{FF2B5EF4-FFF2-40B4-BE49-F238E27FC236}">
                  <a16:creationId xmlns:a16="http://schemas.microsoft.com/office/drawing/2014/main" id="{C35CD57B-71E3-B64D-9AF9-1A836CD0C68B}"/>
                </a:ext>
              </a:extLst>
            </p:cNvPr>
            <p:cNvSpPr/>
            <p:nvPr/>
          </p:nvSpPr>
          <p:spPr>
            <a:xfrm>
              <a:off x="7133967" y="0"/>
              <a:ext cx="1842979" cy="6153664"/>
            </a:xfrm>
            <a:prstGeom prst="rect">
              <a:avLst/>
            </a:prstGeom>
            <a:solidFill>
              <a:srgbClr val="45BCEC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Rectangle 50">
              <a:extLst>
                <a:ext uri="{FF2B5EF4-FFF2-40B4-BE49-F238E27FC236}">
                  <a16:creationId xmlns:a16="http://schemas.microsoft.com/office/drawing/2014/main" id="{5B18BD05-C7B3-AED7-568E-A7AC346990AA}"/>
                </a:ext>
              </a:extLst>
            </p:cNvPr>
            <p:cNvSpPr/>
            <p:nvPr/>
          </p:nvSpPr>
          <p:spPr>
            <a:xfrm>
              <a:off x="792566" y="3126282"/>
              <a:ext cx="2245416" cy="1038685"/>
            </a:xfrm>
            <a:prstGeom prst="rect">
              <a:avLst/>
            </a:prstGeom>
            <a:solidFill>
              <a:schemeClr val="accent2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1600" b="1" dirty="0">
                  <a:solidFill>
                    <a:schemeClr val="tx1"/>
                  </a:solidFill>
                </a:rPr>
                <a:t>Tampa / St. Pete</a:t>
              </a:r>
            </a:p>
            <a:p>
              <a:pPr algn="ctr"/>
              <a:r>
                <a:rPr lang="en-US" sz="1400" dirty="0">
                  <a:solidFill>
                    <a:schemeClr val="tx1"/>
                  </a:solidFill>
                </a:rPr>
                <a:t>University: </a:t>
              </a:r>
              <a:r>
                <a:rPr lang="en-US" sz="1400" b="1" dirty="0">
                  <a:solidFill>
                    <a:schemeClr val="tx1"/>
                  </a:solidFill>
                </a:rPr>
                <a:t>USF</a:t>
              </a:r>
            </a:p>
            <a:p>
              <a:pPr algn="ctr"/>
              <a:r>
                <a:rPr lang="en-US" sz="1400" dirty="0">
                  <a:solidFill>
                    <a:schemeClr val="tx1"/>
                  </a:solidFill>
                </a:rPr>
                <a:t>Colleges: </a:t>
              </a:r>
              <a:r>
                <a:rPr lang="en-US" sz="1400" b="1" dirty="0">
                  <a:solidFill>
                    <a:schemeClr val="tx1"/>
                  </a:solidFill>
                </a:rPr>
                <a:t>St. Pete,</a:t>
              </a:r>
              <a:br>
                <a:rPr lang="en-US" sz="1400" b="1" dirty="0">
                  <a:solidFill>
                    <a:schemeClr val="tx1"/>
                  </a:solidFill>
                </a:rPr>
              </a:br>
              <a:r>
                <a:rPr lang="en-US" sz="1400" b="1" dirty="0">
                  <a:solidFill>
                    <a:schemeClr val="tx1"/>
                  </a:solidFill>
                </a:rPr>
                <a:t>Hillsborough</a:t>
              </a:r>
            </a:p>
          </p:txBody>
        </p:sp>
        <p:sp>
          <p:nvSpPr>
            <p:cNvPr id="52" name="Rectangle 51">
              <a:extLst>
                <a:ext uri="{FF2B5EF4-FFF2-40B4-BE49-F238E27FC236}">
                  <a16:creationId xmlns:a16="http://schemas.microsoft.com/office/drawing/2014/main" id="{B0AAD18C-385B-F147-3EE0-6DF1140F6EBE}"/>
                </a:ext>
              </a:extLst>
            </p:cNvPr>
            <p:cNvSpPr/>
            <p:nvPr/>
          </p:nvSpPr>
          <p:spPr>
            <a:xfrm>
              <a:off x="792565" y="1873718"/>
              <a:ext cx="2245415" cy="905608"/>
            </a:xfrm>
            <a:prstGeom prst="rect">
              <a:avLst/>
            </a:prstGeom>
            <a:solidFill>
              <a:schemeClr val="accent2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1600" b="1" dirty="0">
                  <a:solidFill>
                    <a:schemeClr val="tx1"/>
                  </a:solidFill>
                </a:rPr>
                <a:t>Gainesville / Ocala</a:t>
              </a:r>
            </a:p>
            <a:p>
              <a:pPr algn="ctr"/>
              <a:r>
                <a:rPr lang="en-US" sz="1400" dirty="0">
                  <a:solidFill>
                    <a:schemeClr val="tx1"/>
                  </a:solidFill>
                </a:rPr>
                <a:t>University: </a:t>
              </a:r>
              <a:r>
                <a:rPr lang="en-US" sz="1400" b="1" dirty="0">
                  <a:solidFill>
                    <a:schemeClr val="tx1"/>
                  </a:solidFill>
                </a:rPr>
                <a:t>UF</a:t>
              </a:r>
            </a:p>
            <a:p>
              <a:pPr algn="ctr"/>
              <a:r>
                <a:rPr lang="en-US" sz="1400" dirty="0">
                  <a:solidFill>
                    <a:schemeClr val="tx1"/>
                  </a:solidFill>
                </a:rPr>
                <a:t>Colleges: </a:t>
              </a:r>
              <a:r>
                <a:rPr lang="en-US" sz="1400" b="1" dirty="0">
                  <a:solidFill>
                    <a:schemeClr val="tx1"/>
                  </a:solidFill>
                </a:rPr>
                <a:t>Santa Fe</a:t>
              </a:r>
            </a:p>
          </p:txBody>
        </p:sp>
        <p:sp>
          <p:nvSpPr>
            <p:cNvPr id="53" name="Rectangle 52">
              <a:extLst>
                <a:ext uri="{FF2B5EF4-FFF2-40B4-BE49-F238E27FC236}">
                  <a16:creationId xmlns:a16="http://schemas.microsoft.com/office/drawing/2014/main" id="{3620BBA2-1DD5-B200-4B22-AD37B323D95F}"/>
                </a:ext>
              </a:extLst>
            </p:cNvPr>
            <p:cNvSpPr/>
            <p:nvPr/>
          </p:nvSpPr>
          <p:spPr>
            <a:xfrm>
              <a:off x="792564" y="4511923"/>
              <a:ext cx="2245416" cy="905608"/>
            </a:xfrm>
            <a:prstGeom prst="rect">
              <a:avLst/>
            </a:prstGeom>
            <a:solidFill>
              <a:schemeClr val="accent2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1600" b="1" dirty="0">
                  <a:solidFill>
                    <a:schemeClr val="tx1"/>
                  </a:solidFill>
                </a:rPr>
                <a:t>Miami - West Palm</a:t>
              </a:r>
            </a:p>
            <a:p>
              <a:pPr algn="ctr"/>
              <a:r>
                <a:rPr lang="en-US" sz="1400" dirty="0">
                  <a:solidFill>
                    <a:schemeClr val="tx1"/>
                  </a:solidFill>
                </a:rPr>
                <a:t>University: </a:t>
              </a:r>
              <a:r>
                <a:rPr lang="en-US" sz="1400" b="1" dirty="0">
                  <a:solidFill>
                    <a:schemeClr val="tx1"/>
                  </a:solidFill>
                </a:rPr>
                <a:t>FIU</a:t>
              </a:r>
            </a:p>
            <a:p>
              <a:pPr algn="ctr"/>
              <a:r>
                <a:rPr lang="en-US" sz="1400" dirty="0">
                  <a:solidFill>
                    <a:schemeClr val="tx1"/>
                  </a:solidFill>
                </a:rPr>
                <a:t>Colleges: </a:t>
              </a:r>
              <a:r>
                <a:rPr lang="en-US" sz="1400" b="1" dirty="0">
                  <a:solidFill>
                    <a:schemeClr val="tx1"/>
                  </a:solidFill>
                </a:rPr>
                <a:t>Miami-Dade</a:t>
              </a:r>
            </a:p>
          </p:txBody>
        </p:sp>
        <p:sp>
          <p:nvSpPr>
            <p:cNvPr id="54" name="Rectangle 53">
              <a:extLst>
                <a:ext uri="{FF2B5EF4-FFF2-40B4-BE49-F238E27FC236}">
                  <a16:creationId xmlns:a16="http://schemas.microsoft.com/office/drawing/2014/main" id="{D98BD1EC-EDB0-172B-0D07-49A15F18E104}"/>
                </a:ext>
              </a:extLst>
            </p:cNvPr>
            <p:cNvSpPr/>
            <p:nvPr/>
          </p:nvSpPr>
          <p:spPr>
            <a:xfrm>
              <a:off x="6445398" y="1693231"/>
              <a:ext cx="2245416" cy="905608"/>
            </a:xfrm>
            <a:prstGeom prst="rect">
              <a:avLst/>
            </a:prstGeom>
            <a:solidFill>
              <a:schemeClr val="accent2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1600" b="1" dirty="0">
                  <a:solidFill>
                    <a:schemeClr val="tx1"/>
                  </a:solidFill>
                </a:rPr>
                <a:t>Melbourne</a:t>
              </a:r>
            </a:p>
            <a:p>
              <a:pPr algn="ctr"/>
              <a:r>
                <a:rPr lang="en-US" sz="1400" dirty="0">
                  <a:solidFill>
                    <a:schemeClr val="tx1"/>
                  </a:solidFill>
                </a:rPr>
                <a:t>University: </a:t>
              </a:r>
              <a:r>
                <a:rPr lang="en-US" sz="1400" b="1" dirty="0">
                  <a:solidFill>
                    <a:schemeClr val="tx1"/>
                  </a:solidFill>
                </a:rPr>
                <a:t>UCF</a:t>
              </a:r>
            </a:p>
            <a:p>
              <a:pPr algn="ctr"/>
              <a:r>
                <a:rPr lang="en-US" sz="1400" dirty="0">
                  <a:solidFill>
                    <a:schemeClr val="tx1"/>
                  </a:solidFill>
                </a:rPr>
                <a:t>Colleges: </a:t>
              </a:r>
              <a:r>
                <a:rPr lang="en-US" sz="1400" b="1" dirty="0">
                  <a:solidFill>
                    <a:schemeClr val="tx1"/>
                  </a:solidFill>
                </a:rPr>
                <a:t>Eastern Florida</a:t>
              </a:r>
            </a:p>
          </p:txBody>
        </p:sp>
        <p:sp>
          <p:nvSpPr>
            <p:cNvPr id="55" name="Rectangle 54">
              <a:extLst>
                <a:ext uri="{FF2B5EF4-FFF2-40B4-BE49-F238E27FC236}">
                  <a16:creationId xmlns:a16="http://schemas.microsoft.com/office/drawing/2014/main" id="{22C6DBAA-C627-D756-3EF1-E6347FEC1D77}"/>
                </a:ext>
              </a:extLst>
            </p:cNvPr>
            <p:cNvSpPr/>
            <p:nvPr/>
          </p:nvSpPr>
          <p:spPr>
            <a:xfrm>
              <a:off x="6414058" y="460703"/>
              <a:ext cx="2245416" cy="905608"/>
            </a:xfrm>
            <a:prstGeom prst="rect">
              <a:avLst/>
            </a:prstGeom>
            <a:solidFill>
              <a:schemeClr val="accent2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1600" b="1" dirty="0">
                  <a:solidFill>
                    <a:schemeClr val="tx1"/>
                  </a:solidFill>
                </a:rPr>
                <a:t>Orlando / Kissimmee</a:t>
              </a:r>
            </a:p>
            <a:p>
              <a:pPr algn="ctr"/>
              <a:r>
                <a:rPr lang="en-US" sz="1400" dirty="0">
                  <a:solidFill>
                    <a:schemeClr val="tx1"/>
                  </a:solidFill>
                </a:rPr>
                <a:t>University: </a:t>
              </a:r>
              <a:r>
                <a:rPr lang="en-US" sz="1400" b="1" dirty="0">
                  <a:solidFill>
                    <a:schemeClr val="tx1"/>
                  </a:solidFill>
                </a:rPr>
                <a:t>UCF</a:t>
              </a:r>
            </a:p>
            <a:p>
              <a:pPr algn="ctr"/>
              <a:r>
                <a:rPr lang="en-US" sz="1400" dirty="0">
                  <a:solidFill>
                    <a:schemeClr val="tx1"/>
                  </a:solidFill>
                </a:rPr>
                <a:t>Colleges: </a:t>
              </a:r>
              <a:r>
                <a:rPr lang="en-US" sz="1400" b="1" dirty="0">
                  <a:solidFill>
                    <a:schemeClr val="tx1"/>
                  </a:solidFill>
                </a:rPr>
                <a:t>Valencia</a:t>
              </a:r>
            </a:p>
          </p:txBody>
        </p:sp>
        <p:cxnSp>
          <p:nvCxnSpPr>
            <p:cNvPr id="56" name="Straight Arrow Connector 55">
              <a:extLst>
                <a:ext uri="{FF2B5EF4-FFF2-40B4-BE49-F238E27FC236}">
                  <a16:creationId xmlns:a16="http://schemas.microsoft.com/office/drawing/2014/main" id="{7BD86005-1C18-33F9-C783-A9F9BB919793}"/>
                </a:ext>
              </a:extLst>
            </p:cNvPr>
            <p:cNvCxnSpPr>
              <a:stCxn id="52" idx="3"/>
              <a:endCxn id="48" idx="3"/>
            </p:cNvCxnSpPr>
            <p:nvPr/>
          </p:nvCxnSpPr>
          <p:spPr>
            <a:xfrm flipV="1">
              <a:off x="3037980" y="1498383"/>
              <a:ext cx="1423964" cy="828139"/>
            </a:xfrm>
            <a:prstGeom prst="straightConnector1">
              <a:avLst/>
            </a:prstGeom>
            <a:ln w="19050">
              <a:solidFill>
                <a:schemeClr val="tx1"/>
              </a:solidFill>
              <a:tailEnd type="triangle" w="lg" len="lg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Arrow Connector 56">
              <a:extLst>
                <a:ext uri="{FF2B5EF4-FFF2-40B4-BE49-F238E27FC236}">
                  <a16:creationId xmlns:a16="http://schemas.microsoft.com/office/drawing/2014/main" id="{9DFCE4B6-2F8A-89CA-D429-675F09A681F1}"/>
                </a:ext>
              </a:extLst>
            </p:cNvPr>
            <p:cNvCxnSpPr>
              <a:cxnSpLocks/>
              <a:stCxn id="51" idx="3"/>
              <a:endCxn id="45" idx="3"/>
            </p:cNvCxnSpPr>
            <p:nvPr/>
          </p:nvCxnSpPr>
          <p:spPr>
            <a:xfrm flipV="1">
              <a:off x="3037982" y="3156134"/>
              <a:ext cx="1115692" cy="489491"/>
            </a:xfrm>
            <a:prstGeom prst="straightConnector1">
              <a:avLst/>
            </a:prstGeom>
            <a:ln w="19050">
              <a:solidFill>
                <a:schemeClr val="tx1"/>
              </a:solidFill>
              <a:tailEnd type="triangle" w="lg" len="lg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Arrow Connector 57">
              <a:extLst>
                <a:ext uri="{FF2B5EF4-FFF2-40B4-BE49-F238E27FC236}">
                  <a16:creationId xmlns:a16="http://schemas.microsoft.com/office/drawing/2014/main" id="{8C111112-24BE-DF18-0EDE-D5E8612BAB4F}"/>
                </a:ext>
              </a:extLst>
            </p:cNvPr>
            <p:cNvCxnSpPr>
              <a:cxnSpLocks/>
              <a:stCxn id="53" idx="3"/>
              <a:endCxn id="49" idx="2"/>
            </p:cNvCxnSpPr>
            <p:nvPr/>
          </p:nvCxnSpPr>
          <p:spPr>
            <a:xfrm flipV="1">
              <a:off x="3037980" y="4601695"/>
              <a:ext cx="2933775" cy="363032"/>
            </a:xfrm>
            <a:prstGeom prst="straightConnector1">
              <a:avLst/>
            </a:prstGeom>
            <a:ln w="19050">
              <a:solidFill>
                <a:schemeClr val="tx1"/>
              </a:solidFill>
              <a:tailEnd type="triangle" w="lg" len="lg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Arrow Connector 58">
              <a:extLst>
                <a:ext uri="{FF2B5EF4-FFF2-40B4-BE49-F238E27FC236}">
                  <a16:creationId xmlns:a16="http://schemas.microsoft.com/office/drawing/2014/main" id="{02B21127-2DC1-75E7-7ECF-C57796D30AEC}"/>
                </a:ext>
              </a:extLst>
            </p:cNvPr>
            <p:cNvCxnSpPr>
              <a:cxnSpLocks/>
              <a:stCxn id="54" idx="1"/>
              <a:endCxn id="47" idx="7"/>
            </p:cNvCxnSpPr>
            <p:nvPr/>
          </p:nvCxnSpPr>
          <p:spPr>
            <a:xfrm flipH="1">
              <a:off x="6007559" y="2146035"/>
              <a:ext cx="437839" cy="353393"/>
            </a:xfrm>
            <a:prstGeom prst="straightConnector1">
              <a:avLst/>
            </a:prstGeom>
            <a:ln w="19050">
              <a:solidFill>
                <a:schemeClr val="tx1"/>
              </a:solidFill>
              <a:tailEnd type="triangle" w="lg" len="lg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Arrow Connector 59">
              <a:extLst>
                <a:ext uri="{FF2B5EF4-FFF2-40B4-BE49-F238E27FC236}">
                  <a16:creationId xmlns:a16="http://schemas.microsoft.com/office/drawing/2014/main" id="{97ADFB2A-6668-D6F1-C99F-0C2EF829D2D1}"/>
                </a:ext>
              </a:extLst>
            </p:cNvPr>
            <p:cNvCxnSpPr>
              <a:cxnSpLocks/>
              <a:stCxn id="55" idx="1"/>
              <a:endCxn id="46" idx="7"/>
            </p:cNvCxnSpPr>
            <p:nvPr/>
          </p:nvCxnSpPr>
          <p:spPr>
            <a:xfrm flipH="1">
              <a:off x="5532322" y="913507"/>
              <a:ext cx="881736" cy="1364797"/>
            </a:xfrm>
            <a:prstGeom prst="straightConnector1">
              <a:avLst/>
            </a:prstGeom>
            <a:ln w="19050">
              <a:solidFill>
                <a:schemeClr val="tx1"/>
              </a:solidFill>
              <a:tailEnd type="triangle" w="lg" len="lg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02" name="Content Placeholder 98">
            <a:extLst>
              <a:ext uri="{FF2B5EF4-FFF2-40B4-BE49-F238E27FC236}">
                <a16:creationId xmlns:a16="http://schemas.microsoft.com/office/drawing/2014/main" id="{7B973DA8-605C-066B-6FF8-BB509FAC8B8C}"/>
              </a:ext>
            </a:extLst>
          </p:cNvPr>
          <p:cNvSpPr txBox="1">
            <a:spLocks/>
          </p:cNvSpPr>
          <p:nvPr/>
        </p:nvSpPr>
        <p:spPr>
          <a:xfrm>
            <a:off x="382250" y="1211979"/>
            <a:ext cx="3323636" cy="54049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b="1" i="0" kern="1200">
                <a:solidFill>
                  <a:schemeClr val="tx1"/>
                </a:solidFill>
                <a:latin typeface="Gentona TT" panose="020B0003060000000004" pitchFamily="34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-"/>
              <a:defRPr sz="2400" b="0" i="0" kern="1200">
                <a:solidFill>
                  <a:schemeClr val="tx1"/>
                </a:solidFill>
                <a:latin typeface="Gentona TT" panose="020B00030600000000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SzPct val="75000"/>
              <a:buFont typeface="Courier New" panose="02070309020205020404" pitchFamily="49" charset="0"/>
              <a:buChar char="o"/>
              <a:defRPr sz="2000" b="0" i="0" kern="1200">
                <a:solidFill>
                  <a:schemeClr val="tx1"/>
                </a:solidFill>
                <a:latin typeface="Gentona TT" panose="020B00030600000000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SzPct val="75000"/>
              <a:buFont typeface="Wingdings" panose="05000000000000000000" pitchFamily="2" charset="2"/>
              <a:buChar char="§"/>
              <a:defRPr sz="1800" b="0" i="0" kern="1200">
                <a:solidFill>
                  <a:schemeClr val="tx1"/>
                </a:solidFill>
                <a:latin typeface="Gentona TT" panose="020B00030600000000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Gentona TT" panose="020B0003060000000004" pitchFamily="34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4000" dirty="0"/>
              <a:t>FSI Serves </a:t>
            </a:r>
          </a:p>
          <a:p>
            <a:pPr marL="0" indent="0" algn="ctr">
              <a:buFont typeface="Arial" panose="020B0604020202020204" pitchFamily="34" charset="0"/>
              <a:buNone/>
            </a:pPr>
            <a:endParaRPr lang="en-US" sz="1400" dirty="0"/>
          </a:p>
          <a:p>
            <a:pPr marL="0" indent="0" algn="ctr">
              <a:buFont typeface="Arial" panose="020B0604020202020204" pitchFamily="34" charset="0"/>
              <a:buNone/>
            </a:pPr>
            <a:r>
              <a:rPr lang="en-US" sz="4000" dirty="0"/>
              <a:t>Workforce</a:t>
            </a:r>
            <a:br>
              <a:rPr lang="en-US" sz="4000" dirty="0"/>
            </a:br>
            <a:r>
              <a:rPr lang="en-US" sz="4000" dirty="0"/>
              <a:t>Institutions</a:t>
            </a:r>
          </a:p>
          <a:p>
            <a:pPr marL="0" indent="0" algn="ctr">
              <a:buFont typeface="Arial" panose="020B0604020202020204" pitchFamily="34" charset="0"/>
              <a:buNone/>
            </a:pPr>
            <a:endParaRPr lang="en-US" sz="1200" dirty="0"/>
          </a:p>
          <a:p>
            <a:pPr marL="0" indent="0" algn="ctr">
              <a:buNone/>
            </a:pPr>
            <a:r>
              <a:rPr lang="en-US" sz="4000" dirty="0"/>
              <a:t>Statewide Regional </a:t>
            </a:r>
            <a:br>
              <a:rPr lang="en-US" sz="4000" dirty="0"/>
            </a:br>
            <a:r>
              <a:rPr lang="en-US" sz="4000" dirty="0"/>
              <a:t>Industry</a:t>
            </a:r>
            <a:br>
              <a:rPr lang="en-US" sz="4000" dirty="0"/>
            </a:br>
            <a:r>
              <a:rPr lang="en-US" sz="4000" dirty="0"/>
              <a:t>Clusters</a:t>
            </a:r>
          </a:p>
        </p:txBody>
      </p:sp>
    </p:spTree>
    <p:extLst>
      <p:ext uri="{BB962C8B-B14F-4D97-AF65-F5344CB8AC3E}">
        <p14:creationId xmlns:p14="http://schemas.microsoft.com/office/powerpoint/2010/main" val="315603534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32A446F-A450-3228-8EB7-BEDB4D2361C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64FD1A-1B45-FAAA-9AA4-B68848D2CB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6482"/>
            <a:ext cx="12192000" cy="1011885"/>
          </a:xfrm>
        </p:spPr>
        <p:txBody>
          <a:bodyPr>
            <a:normAutofit/>
          </a:bodyPr>
          <a:lstStyle/>
          <a:p>
            <a:r>
              <a:rPr lang="en-US" b="1" dirty="0"/>
              <a:t>Florida Semiconductor Engine</a:t>
            </a:r>
            <a:endParaRPr lang="en-US" i="1" dirty="0"/>
          </a:p>
        </p:txBody>
      </p:sp>
      <p:sp>
        <p:nvSpPr>
          <p:cNvPr id="102" name="Content Placeholder 98">
            <a:extLst>
              <a:ext uri="{FF2B5EF4-FFF2-40B4-BE49-F238E27FC236}">
                <a16:creationId xmlns:a16="http://schemas.microsoft.com/office/drawing/2014/main" id="{16AD015A-0671-776D-79FB-674D6F2A5A13}"/>
              </a:ext>
            </a:extLst>
          </p:cNvPr>
          <p:cNvSpPr txBox="1">
            <a:spLocks/>
          </p:cNvSpPr>
          <p:nvPr/>
        </p:nvSpPr>
        <p:spPr>
          <a:xfrm>
            <a:off x="198307" y="1211978"/>
            <a:ext cx="3691522" cy="540497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b="1" i="0" kern="1200">
                <a:solidFill>
                  <a:schemeClr val="tx1"/>
                </a:solidFill>
                <a:latin typeface="Gentona TT" panose="020B0003060000000004" pitchFamily="34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-"/>
              <a:defRPr sz="2400" b="0" i="0" kern="1200">
                <a:solidFill>
                  <a:schemeClr val="tx1"/>
                </a:solidFill>
                <a:latin typeface="Gentona TT" panose="020B00030600000000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SzPct val="75000"/>
              <a:buFont typeface="Courier New" panose="02070309020205020404" pitchFamily="49" charset="0"/>
              <a:buChar char="o"/>
              <a:defRPr sz="2000" b="0" i="0" kern="1200">
                <a:solidFill>
                  <a:schemeClr val="tx1"/>
                </a:solidFill>
                <a:latin typeface="Gentona TT" panose="020B00030600000000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SzPct val="75000"/>
              <a:buFont typeface="Wingdings" panose="05000000000000000000" pitchFamily="2" charset="2"/>
              <a:buChar char="§"/>
              <a:defRPr sz="1800" b="0" i="0" kern="1200">
                <a:solidFill>
                  <a:schemeClr val="tx1"/>
                </a:solidFill>
                <a:latin typeface="Gentona TT" panose="020B00030600000000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Gentona TT" panose="020B0003060000000004" pitchFamily="34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4000" dirty="0"/>
              <a:t>Florida Semiconductor Engine (FSE)</a:t>
            </a:r>
          </a:p>
          <a:p>
            <a:pPr marL="0" indent="0" algn="ctr">
              <a:buNone/>
            </a:pPr>
            <a:endParaRPr lang="en-US" sz="1400" dirty="0"/>
          </a:p>
          <a:p>
            <a:pPr marL="0" indent="0" algn="ctr">
              <a:buNone/>
            </a:pPr>
            <a:r>
              <a:rPr lang="en-US" sz="4000" dirty="0"/>
              <a:t>Workforce</a:t>
            </a:r>
            <a:br>
              <a:rPr lang="en-US" sz="4000" dirty="0"/>
            </a:br>
            <a:r>
              <a:rPr lang="en-US" sz="4000" dirty="0"/>
              <a:t>Effort</a:t>
            </a:r>
          </a:p>
          <a:p>
            <a:pPr marL="0" indent="0" algn="ctr">
              <a:buNone/>
            </a:pPr>
            <a:endParaRPr lang="en-US" sz="1400" dirty="0"/>
          </a:p>
          <a:p>
            <a:pPr marL="0" indent="0" algn="ctr">
              <a:buNone/>
            </a:pPr>
            <a:r>
              <a:rPr lang="en-US" sz="4000" dirty="0"/>
              <a:t>Serves Central Region</a:t>
            </a:r>
          </a:p>
          <a:p>
            <a:pPr marL="0" indent="0" algn="ctr">
              <a:buNone/>
            </a:pPr>
            <a:r>
              <a:rPr lang="en-US" b="0" dirty="0"/>
              <a:t>(7 to 23 counties)</a:t>
            </a:r>
          </a:p>
        </p:txBody>
      </p:sp>
      <p:pic>
        <p:nvPicPr>
          <p:cNvPr id="3074" name="Picture 2" descr="map of Florida - 7-County region Years 1-10 and 23-County region Years 3-10">
            <a:extLst>
              <a:ext uri="{FF2B5EF4-FFF2-40B4-BE49-F238E27FC236}">
                <a16:creationId xmlns:a16="http://schemas.microsoft.com/office/drawing/2014/main" id="{C1D5E608-7EC9-1036-AAD3-EE328D5292A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302"/>
          <a:stretch>
            <a:fillRect/>
          </a:stretch>
        </p:blipFill>
        <p:spPr bwMode="auto">
          <a:xfrm>
            <a:off x="3992137" y="1419923"/>
            <a:ext cx="5938573" cy="50747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val 2">
            <a:extLst>
              <a:ext uri="{FF2B5EF4-FFF2-40B4-BE49-F238E27FC236}">
                <a16:creationId xmlns:a16="http://schemas.microsoft.com/office/drawing/2014/main" id="{3A60ACB7-E8F7-4A63-E4DC-F51883CD85D3}"/>
              </a:ext>
            </a:extLst>
          </p:cNvPr>
          <p:cNvSpPr/>
          <p:nvPr/>
        </p:nvSpPr>
        <p:spPr>
          <a:xfrm>
            <a:off x="7612963" y="3494631"/>
            <a:ext cx="555412" cy="573476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73316698-E3E1-CFB3-E586-88B15DE86AD8}"/>
              </a:ext>
            </a:extLst>
          </p:cNvPr>
          <p:cNvSpPr/>
          <p:nvPr/>
        </p:nvSpPr>
        <p:spPr>
          <a:xfrm>
            <a:off x="8515441" y="3144044"/>
            <a:ext cx="456650" cy="471501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78527D1D-5324-E9C8-F1B6-82A960CCCF94}"/>
              </a:ext>
            </a:extLst>
          </p:cNvPr>
          <p:cNvSpPr/>
          <p:nvPr/>
        </p:nvSpPr>
        <p:spPr>
          <a:xfrm>
            <a:off x="9063427" y="3338265"/>
            <a:ext cx="303679" cy="471501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C85DD378-FD15-B6DF-4DA8-CDAAA190226F}"/>
              </a:ext>
            </a:extLst>
          </p:cNvPr>
          <p:cNvSpPr/>
          <p:nvPr/>
        </p:nvSpPr>
        <p:spPr>
          <a:xfrm>
            <a:off x="7918529" y="2248004"/>
            <a:ext cx="317775" cy="328107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86727EC8-B043-03EE-8818-0E457C4DF404}"/>
              </a:ext>
            </a:extLst>
          </p:cNvPr>
          <p:cNvSpPr/>
          <p:nvPr/>
        </p:nvSpPr>
        <p:spPr>
          <a:xfrm>
            <a:off x="9291186" y="4870216"/>
            <a:ext cx="451521" cy="767187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64381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DF521D9-50FF-CCF0-8005-C21A5FFF3DF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065150-1676-4489-A63D-0C938A8AC0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6482"/>
            <a:ext cx="12192000" cy="1142555"/>
          </a:xfrm>
        </p:spPr>
        <p:txBody>
          <a:bodyPr/>
          <a:lstStyle/>
          <a:p>
            <a:r>
              <a:rPr lang="en-US" b="1" dirty="0"/>
              <a:t>FSI Leading FSE Workforce Programs</a:t>
            </a:r>
          </a:p>
        </p:txBody>
      </p:sp>
      <p:sp>
        <p:nvSpPr>
          <p:cNvPr id="3" name="Content Placeholder 7">
            <a:extLst>
              <a:ext uri="{FF2B5EF4-FFF2-40B4-BE49-F238E27FC236}">
                <a16:creationId xmlns:a16="http://schemas.microsoft.com/office/drawing/2014/main" id="{82EE4038-B7FF-5FF5-131D-28AD51850E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7668" y="1510145"/>
            <a:ext cx="10174550" cy="4914841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en-US" b="1" dirty="0"/>
              <a:t>Strength of FSE workforce programs recognized at NSF site visit </a:t>
            </a:r>
          </a:p>
          <a:p>
            <a:pPr>
              <a:buFont typeface="Wingdings" pitchFamily="2" charset="2"/>
              <a:buChar char="§"/>
            </a:pPr>
            <a:r>
              <a:rPr lang="en-US" b="1" dirty="0"/>
              <a:t>FSE asked FSI to manage and direct all FSE workforce efforts</a:t>
            </a:r>
          </a:p>
          <a:p>
            <a:pPr>
              <a:buFont typeface="Wingdings" pitchFamily="2" charset="2"/>
              <a:buChar char="§"/>
            </a:pPr>
            <a:r>
              <a:rPr lang="en-US" b="1" dirty="0"/>
              <a:t>Effort fully aligned with FSI’s missions</a:t>
            </a:r>
          </a:p>
          <a:p>
            <a:pPr>
              <a:buFont typeface="Wingdings" pitchFamily="2" charset="2"/>
              <a:buChar char="§"/>
            </a:pPr>
            <a:r>
              <a:rPr lang="en-US" b="1" dirty="0"/>
              <a:t>Efficiently leverages resources to improve ability to serve the Florida Semiconductors industry</a:t>
            </a:r>
          </a:p>
          <a:p>
            <a:pPr>
              <a:buFont typeface="Wingdings" pitchFamily="2" charset="2"/>
              <a:buChar char="§"/>
            </a:pPr>
            <a:endParaRPr lang="en-US" dirty="0"/>
          </a:p>
        </p:txBody>
      </p:sp>
      <p:pic>
        <p:nvPicPr>
          <p:cNvPr id="6" name="Picture 5" descr="A logo for a computer company&#10;&#10;Description automatically generated">
            <a:extLst>
              <a:ext uri="{FF2B5EF4-FFF2-40B4-BE49-F238E27FC236}">
                <a16:creationId xmlns:a16="http://schemas.microsoft.com/office/drawing/2014/main" id="{5F157672-636B-CB90-B8B8-AAE9055FA04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39259" y="4231709"/>
            <a:ext cx="6913481" cy="21412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042865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04488A6-0BB2-4DC7-6D4E-545541936FF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FEE14B-DD56-E64B-2BAA-81CB4C269C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6481"/>
            <a:ext cx="12192000" cy="1144682"/>
          </a:xfrm>
        </p:spPr>
        <p:txBody>
          <a:bodyPr>
            <a:noAutofit/>
          </a:bodyPr>
          <a:lstStyle/>
          <a:p>
            <a:r>
              <a:rPr lang="en-US" sz="4000" b="1" dirty="0">
                <a:ea typeface="+mn-lt"/>
                <a:cs typeface="+mn-lt"/>
              </a:rPr>
              <a:t>Florida Semiconductor Industry: </a:t>
            </a:r>
            <a:r>
              <a:rPr lang="en-US" sz="4000" b="0" i="1" dirty="0">
                <a:ea typeface="+mn-lt"/>
                <a:cs typeface="+mn-lt"/>
              </a:rPr>
              <a:t>Workforce Challenges</a:t>
            </a:r>
            <a:endParaRPr lang="en-US" sz="3600" b="0" i="1" dirty="0">
              <a:ea typeface="Calibri"/>
              <a:cs typeface="Calibri"/>
            </a:endParaRP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3E69424-B9A2-7C7F-0E99-A906AD31B4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59857" y="1313102"/>
            <a:ext cx="8676503" cy="3697374"/>
          </a:xfrm>
        </p:spPr>
        <p:txBody>
          <a:bodyPr>
            <a:noAutofit/>
          </a:bodyPr>
          <a:lstStyle/>
          <a:p>
            <a:r>
              <a:rPr lang="en-US" sz="2400" b="1" dirty="0"/>
              <a:t>Challenge 1: Awareness</a:t>
            </a:r>
          </a:p>
          <a:p>
            <a:pPr lvl="1"/>
            <a:r>
              <a:rPr lang="en-US" sz="2000" dirty="0"/>
              <a:t>students, parents, and educators often aren’t aware of these career paths</a:t>
            </a:r>
          </a:p>
          <a:p>
            <a:pPr lvl="1"/>
            <a:r>
              <a:rPr lang="en-US" sz="2000" dirty="0"/>
              <a:t>“Semiconductors” still feels abstract and hard to grasp</a:t>
            </a:r>
          </a:p>
          <a:p>
            <a:r>
              <a:rPr lang="en-US" sz="2400" b="1" dirty="0"/>
              <a:t>Challenge 2: Training Pipeline Gap</a:t>
            </a:r>
          </a:p>
          <a:p>
            <a:pPr lvl="1"/>
            <a:r>
              <a:rPr lang="en-US" sz="2000" dirty="0"/>
              <a:t>too few graduates are completing relevant A.S. degree programs</a:t>
            </a:r>
          </a:p>
          <a:p>
            <a:pPr lvl="1"/>
            <a:r>
              <a:rPr lang="en-US" sz="2000" dirty="0"/>
              <a:t>many certificate programs don’t focus on semiconductor careers</a:t>
            </a:r>
          </a:p>
          <a:p>
            <a:r>
              <a:rPr lang="en-US" sz="2400" b="1" dirty="0"/>
              <a:t>Challenge 3: Global Competition</a:t>
            </a:r>
          </a:p>
          <a:p>
            <a:pPr lvl="1"/>
            <a:r>
              <a:rPr lang="en-US" sz="2000" dirty="0"/>
              <a:t>other states and countries are advancing quickly</a:t>
            </a:r>
          </a:p>
          <a:p>
            <a:pPr lvl="1"/>
            <a:r>
              <a:rPr lang="en-US" sz="2000" dirty="0"/>
              <a:t>competing industries are drawing from the same talent pool</a:t>
            </a:r>
          </a:p>
          <a:p>
            <a:pPr lvl="1"/>
            <a:r>
              <a:rPr lang="en-US" sz="2000" dirty="0"/>
              <a:t>Florida must strengthen its local workforce to remain competitive</a:t>
            </a:r>
            <a:endParaRPr lang="en-US" sz="2400" dirty="0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3573A156-F57A-361A-B255-5A9DC30517B5}"/>
              </a:ext>
            </a:extLst>
          </p:cNvPr>
          <p:cNvGrpSpPr/>
          <p:nvPr/>
        </p:nvGrpSpPr>
        <p:grpSpPr>
          <a:xfrm>
            <a:off x="1750493" y="5120063"/>
            <a:ext cx="8307906" cy="1559895"/>
            <a:chOff x="1859857" y="5094761"/>
            <a:chExt cx="8307906" cy="1559895"/>
          </a:xfrm>
        </p:grpSpPr>
        <p:sp>
          <p:nvSpPr>
            <p:cNvPr id="4" name="Content Placeholder 4">
              <a:extLst>
                <a:ext uri="{FF2B5EF4-FFF2-40B4-BE49-F238E27FC236}">
                  <a16:creationId xmlns:a16="http://schemas.microsoft.com/office/drawing/2014/main" id="{BF2A1A0B-972D-BF26-72BD-DD3EA0F7FBB0}"/>
                </a:ext>
              </a:extLst>
            </p:cNvPr>
            <p:cNvSpPr txBox="1">
              <a:spLocks/>
            </p:cNvSpPr>
            <p:nvPr/>
          </p:nvSpPr>
          <p:spPr>
            <a:xfrm>
              <a:off x="3435179" y="5094761"/>
              <a:ext cx="6732584" cy="1550129"/>
            </a:xfrm>
            <a:prstGeom prst="rect">
              <a:avLst/>
            </a:prstGeom>
            <a:solidFill>
              <a:schemeClr val="accent6">
                <a:lumMod val="20000"/>
                <a:lumOff val="80000"/>
              </a:schemeClr>
            </a:solidFill>
          </p:spPr>
          <p:txBody>
            <a:bodyPr vert="horz" lIns="91440" tIns="45720" rIns="91440" bIns="45720" rtlCol="0" anchor="ctr">
              <a:noAutofit/>
            </a:bodyPr>
            <a:lstStyle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 b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-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SzPct val="75000"/>
                <a:buFont typeface="Courier New" panose="02070309020205020404" pitchFamily="49" charset="0"/>
                <a:buChar char="o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SzPct val="75000"/>
                <a:buFont typeface="Wingdings" panose="05000000000000000000" pitchFamily="2" charset="2"/>
                <a:buChar char="§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719138" indent="-447675">
                <a:lnSpc>
                  <a:spcPct val="100000"/>
                </a:lnSpc>
                <a:spcBef>
                  <a:spcPts val="0"/>
                </a:spcBef>
                <a:buFont typeface="Arial" panose="020B0604020202020204" pitchFamily="34" charset="0"/>
                <a:buAutoNum type="arabicPeriod"/>
              </a:pPr>
              <a:r>
                <a:rPr lang="en-US" dirty="0">
                  <a:ea typeface="+mn-lt"/>
                  <a:cs typeface="+mn-lt"/>
                </a:rPr>
                <a:t>Bridge the Gap through Early Exposure</a:t>
              </a:r>
            </a:p>
            <a:p>
              <a:pPr marL="719138" indent="-447675">
                <a:lnSpc>
                  <a:spcPct val="100000"/>
                </a:lnSpc>
                <a:spcBef>
                  <a:spcPts val="0"/>
                </a:spcBef>
                <a:buFont typeface="Arial" panose="020B0604020202020204" pitchFamily="34" charset="0"/>
                <a:buAutoNum type="arabicPeriod"/>
              </a:pPr>
              <a:r>
                <a:rPr lang="en-US" dirty="0">
                  <a:ea typeface="+mn-lt"/>
                  <a:cs typeface="+mn-lt"/>
                </a:rPr>
                <a:t>Grow Contextual Learning</a:t>
              </a:r>
            </a:p>
            <a:p>
              <a:pPr marL="719138" indent="-447675">
                <a:lnSpc>
                  <a:spcPct val="100000"/>
                </a:lnSpc>
                <a:spcBef>
                  <a:spcPts val="0"/>
                </a:spcBef>
                <a:buFont typeface="Arial" panose="020B0604020202020204" pitchFamily="34" charset="0"/>
                <a:buAutoNum type="arabicPeriod"/>
              </a:pPr>
              <a:r>
                <a:rPr lang="en-US" dirty="0">
                  <a:ea typeface="+mn-lt"/>
                  <a:cs typeface="+mn-lt"/>
                </a:rPr>
                <a:t>Expand Career-Connected Experiences</a:t>
              </a:r>
              <a:endParaRPr lang="en-US" sz="2400" dirty="0"/>
            </a:p>
          </p:txBody>
        </p:sp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BD2DCD06-9171-4C11-A234-FB3700B7A1F8}"/>
                </a:ext>
              </a:extLst>
            </p:cNvPr>
            <p:cNvSpPr/>
            <p:nvPr/>
          </p:nvSpPr>
          <p:spPr>
            <a:xfrm>
              <a:off x="1859857" y="5094761"/>
              <a:ext cx="1575322" cy="1550129"/>
            </a:xfrm>
            <a:prstGeom prst="rect">
              <a:avLst/>
            </a:prstGeom>
            <a:solidFill>
              <a:schemeClr val="accent6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TextBox 8">
              <a:extLst>
                <a:ext uri="{FF2B5EF4-FFF2-40B4-BE49-F238E27FC236}">
                  <a16:creationId xmlns:a16="http://schemas.microsoft.com/office/drawing/2014/main" id="{824F9330-EF18-6E43-F4B4-AA799A78B363}"/>
                </a:ext>
              </a:extLst>
            </p:cNvPr>
            <p:cNvSpPr txBox="1"/>
            <p:nvPr/>
          </p:nvSpPr>
          <p:spPr>
            <a:xfrm>
              <a:off x="1859857" y="5104527"/>
              <a:ext cx="1575322" cy="1550129"/>
            </a:xfrm>
            <a:prstGeom prst="rect">
              <a:avLst/>
            </a:prstGeom>
            <a:noFill/>
          </p:spPr>
          <p:txBody>
            <a:bodyPr wrap="none" rtlCol="0" anchor="ctr">
              <a:noAutofit/>
            </a:bodyPr>
            <a:lstStyle/>
            <a:p>
              <a:pPr algn="ctr"/>
              <a:r>
                <a:rPr lang="en-US" sz="2800" b="1" dirty="0">
                  <a:ea typeface="+mn-lt"/>
                  <a:cs typeface="+mn-lt"/>
                </a:rPr>
                <a:t>FSI</a:t>
              </a:r>
            </a:p>
            <a:p>
              <a:pPr algn="ctr"/>
              <a:r>
                <a:rPr lang="en-US" sz="2800" b="1" dirty="0">
                  <a:ea typeface="+mn-lt"/>
                  <a:cs typeface="+mn-lt"/>
                </a:rPr>
                <a:t>Support</a:t>
              </a:r>
            </a:p>
            <a:p>
              <a:pPr algn="ctr"/>
              <a:r>
                <a:rPr lang="en-US" sz="2800" b="1" dirty="0">
                  <a:ea typeface="+mn-lt"/>
                  <a:cs typeface="+mn-lt"/>
                </a:rPr>
                <a:t>Role</a:t>
              </a:r>
              <a:endParaRPr lang="en-US" sz="2800" b="1" dirty="0"/>
            </a:p>
          </p:txBody>
        </p:sp>
      </p:grpSp>
    </p:spTree>
    <p:extLst>
      <p:ext uri="{BB962C8B-B14F-4D97-AF65-F5344CB8AC3E}">
        <p14:creationId xmlns:p14="http://schemas.microsoft.com/office/powerpoint/2010/main" val="92476465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9432541-63AE-685F-FD6C-EF443D5BE9A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960A1F-EE44-44E6-684F-05DCD8853F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5400">
                <a:ea typeface="+mn-lt"/>
                <a:cs typeface="+mn-lt"/>
              </a:rPr>
              <a:t>FSI’s Workforce Development Team</a:t>
            </a:r>
            <a:endParaRPr lang="en-US">
              <a:ea typeface="Calibri"/>
              <a:cs typeface="Calibri"/>
            </a:endParaRPr>
          </a:p>
        </p:txBody>
      </p:sp>
      <p:pic>
        <p:nvPicPr>
          <p:cNvPr id="11" name="Picture 10" descr="Jack W. Judy - College Directory - Herbert Wertheim College ...">
            <a:extLst>
              <a:ext uri="{FF2B5EF4-FFF2-40B4-BE49-F238E27FC236}">
                <a16:creationId xmlns:a16="http://schemas.microsoft.com/office/drawing/2014/main" id="{A212B7B7-C974-5A18-9944-2B1668A233F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148" t="4127" r="7629" b="28357"/>
          <a:stretch/>
        </p:blipFill>
        <p:spPr bwMode="auto">
          <a:xfrm>
            <a:off x="279876" y="1633944"/>
            <a:ext cx="1601297" cy="1691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95E95DCE-72B6-73E7-1E22-5BED86FFC172}"/>
              </a:ext>
            </a:extLst>
          </p:cNvPr>
          <p:cNvSpPr txBox="1"/>
          <p:nvPr/>
        </p:nvSpPr>
        <p:spPr>
          <a:xfrm>
            <a:off x="2039256" y="1633945"/>
            <a:ext cx="3848393" cy="1691512"/>
          </a:xfrm>
          <a:prstGeom prst="rect">
            <a:avLst/>
          </a:prstGeom>
          <a:noFill/>
        </p:spPr>
        <p:txBody>
          <a:bodyPr wrap="square" rtlCol="0" anchor="ctr">
            <a:noAutofit/>
          </a:bodyPr>
          <a:lstStyle/>
          <a:p>
            <a:r>
              <a:rPr lang="en-US" sz="2000" b="1" dirty="0"/>
              <a:t>Prof. Jack Judy</a:t>
            </a:r>
            <a:br>
              <a:rPr lang="en-US" sz="2000" b="1" dirty="0"/>
            </a:br>
            <a:r>
              <a:rPr lang="en-US" sz="2000" i="1" dirty="0"/>
              <a:t>Deputy Director, FSI WFD</a:t>
            </a:r>
          </a:p>
          <a:p>
            <a:br>
              <a:rPr lang="en-US" sz="600" b="1" dirty="0"/>
            </a:br>
            <a:r>
              <a:rPr lang="en-US" sz="2000" b="1" dirty="0"/>
              <a:t>Expertise:</a:t>
            </a:r>
          </a:p>
          <a:p>
            <a:pPr marL="231775" indent="-231775">
              <a:buFont typeface="Arial" panose="020B0604020202020204" pitchFamily="34" charset="0"/>
              <a:buChar char="•"/>
            </a:pPr>
            <a:r>
              <a:rPr lang="en-US" sz="2000" dirty="0"/>
              <a:t>University Programs, Curricula</a:t>
            </a:r>
          </a:p>
          <a:p>
            <a:pPr marL="231775" indent="-231775">
              <a:buFont typeface="Arial" panose="020B0604020202020204" pitchFamily="34" charset="0"/>
              <a:buChar char="•"/>
            </a:pPr>
            <a:r>
              <a:rPr lang="en-US" sz="2000" dirty="0"/>
              <a:t>Technology 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2C4E7323-07C5-886B-EB04-F471F1C48A35}"/>
              </a:ext>
            </a:extLst>
          </p:cNvPr>
          <p:cNvSpPr txBox="1">
            <a:spLocks/>
          </p:cNvSpPr>
          <p:nvPr/>
        </p:nvSpPr>
        <p:spPr>
          <a:xfrm>
            <a:off x="0" y="5582165"/>
            <a:ext cx="12192000" cy="1275835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vert="horz" lIns="91440" tIns="45720" rIns="91440" bIns="45720" rtlCol="0" anchor="ctr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-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SzPct val="75000"/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SzPct val="75000"/>
              <a:buFont typeface="Wingdings" panose="05000000000000000000" pitchFamily="2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 rtl="0">
              <a:buNone/>
            </a:pPr>
            <a:r>
              <a:rPr lang="en-US" sz="3200" b="1" i="1" baseline="0">
                <a:latin typeface="Calibri"/>
                <a:ea typeface="Segoe UI"/>
                <a:cs typeface="Segoe UI"/>
              </a:rPr>
              <a:t>We lead programs and seek teaming to advance WFD </a:t>
            </a:r>
            <a:br>
              <a:rPr lang="en-US" sz="3200" b="1" i="1" baseline="0">
                <a:latin typeface="Calibri"/>
                <a:ea typeface="Segoe UI"/>
                <a:cs typeface="Segoe UI"/>
              </a:rPr>
            </a:br>
            <a:r>
              <a:rPr lang="en-US" sz="3200" b="1" i="1" baseline="0">
                <a:latin typeface="Calibri"/>
                <a:ea typeface="Segoe UI"/>
                <a:cs typeface="Segoe UI"/>
              </a:rPr>
              <a:t>for the US and Florida semiconductor industries.</a:t>
            </a:r>
            <a:r>
              <a:rPr lang="en-US" sz="3200" i="1">
                <a:latin typeface="Calibri"/>
                <a:ea typeface="Segoe UI"/>
                <a:cs typeface="Segoe UI"/>
              </a:rPr>
              <a:t>​</a:t>
            </a:r>
            <a:endParaRPr lang="en-US" sz="3200" i="1">
              <a:ea typeface="+mn-lt"/>
              <a:cs typeface="+mn-lt"/>
            </a:endParaRPr>
          </a:p>
        </p:txBody>
      </p:sp>
      <p:pic>
        <p:nvPicPr>
          <p:cNvPr id="8" name="Picture 7" descr="A person smiling at camera&#10;&#10;AI-generated content may be incorrect.">
            <a:extLst>
              <a:ext uri="{FF2B5EF4-FFF2-40B4-BE49-F238E27FC236}">
                <a16:creationId xmlns:a16="http://schemas.microsoft.com/office/drawing/2014/main" id="{9943A96B-61B0-F0A0-5657-51C41A6F990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21975" y="1633944"/>
            <a:ext cx="1607949" cy="1691512"/>
          </a:xfrm>
          <a:prstGeom prst="rect">
            <a:avLst/>
          </a:prstGeom>
        </p:spPr>
      </p:pic>
      <p:pic>
        <p:nvPicPr>
          <p:cNvPr id="3" name="Picture 2" descr="A person smiling for a picture&#10;&#10;AI-generated content may be incorrect.">
            <a:extLst>
              <a:ext uri="{FF2B5EF4-FFF2-40B4-BE49-F238E27FC236}">
                <a16:creationId xmlns:a16="http://schemas.microsoft.com/office/drawing/2014/main" id="{5B4F2191-78F5-902E-AB92-3F82EA53F1E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7748" y="3625263"/>
            <a:ext cx="1616403" cy="1678601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EF05EB1D-F04A-01EE-7C25-6E7F734F47E3}"/>
              </a:ext>
            </a:extLst>
          </p:cNvPr>
          <p:cNvSpPr txBox="1"/>
          <p:nvPr/>
        </p:nvSpPr>
        <p:spPr>
          <a:xfrm>
            <a:off x="7764250" y="1633945"/>
            <a:ext cx="4297121" cy="1691512"/>
          </a:xfrm>
          <a:prstGeom prst="rect">
            <a:avLst/>
          </a:prstGeom>
          <a:noFill/>
        </p:spPr>
        <p:txBody>
          <a:bodyPr wrap="square" rtlCol="0" anchor="ctr">
            <a:noAutofit/>
          </a:bodyPr>
          <a:lstStyle/>
          <a:p>
            <a:r>
              <a:rPr lang="en-US" sz="2000" b="1" dirty="0"/>
              <a:t>Prof. Jack Judy</a:t>
            </a:r>
            <a:br>
              <a:rPr lang="en-US" sz="2000" b="1" dirty="0"/>
            </a:br>
            <a:r>
              <a:rPr lang="en-US" sz="2000" i="1" dirty="0"/>
              <a:t>Assistant Director, FSI WFD</a:t>
            </a:r>
          </a:p>
          <a:p>
            <a:br>
              <a:rPr lang="en-US" sz="600" b="1" dirty="0"/>
            </a:br>
            <a:r>
              <a:rPr lang="en-US" sz="2000" b="1" dirty="0"/>
              <a:t>Expertise:</a:t>
            </a:r>
          </a:p>
          <a:p>
            <a:pPr marL="231775" indent="-231775">
              <a:buFont typeface="Arial" panose="020B0604020202020204" pitchFamily="34" charset="0"/>
              <a:buChar char="•"/>
            </a:pPr>
            <a:r>
              <a:rPr lang="en-US" sz="2000" dirty="0"/>
              <a:t>CTE Programs, State WFD Ecosystem</a:t>
            </a:r>
          </a:p>
          <a:p>
            <a:pPr marL="231775" indent="-231775">
              <a:buFont typeface="Arial" panose="020B0604020202020204" pitchFamily="34" charset="0"/>
              <a:buChar char="•"/>
            </a:pPr>
            <a:r>
              <a:rPr lang="en-US" sz="2000" dirty="0"/>
              <a:t>State/Tech College Programs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4BD10C70-4DD9-8B05-4EC0-37C5F17AB8F2}"/>
              </a:ext>
            </a:extLst>
          </p:cNvPr>
          <p:cNvSpPr txBox="1"/>
          <p:nvPr/>
        </p:nvSpPr>
        <p:spPr>
          <a:xfrm>
            <a:off x="2039254" y="3625263"/>
            <a:ext cx="3848395" cy="1678601"/>
          </a:xfrm>
          <a:prstGeom prst="rect">
            <a:avLst/>
          </a:prstGeom>
          <a:noFill/>
        </p:spPr>
        <p:txBody>
          <a:bodyPr wrap="square" rtlCol="0" anchor="ctr">
            <a:noAutofit/>
          </a:bodyPr>
          <a:lstStyle/>
          <a:p>
            <a:r>
              <a:rPr lang="en-US" sz="2000" b="1" dirty="0"/>
              <a:t>Roseanne Perez</a:t>
            </a:r>
            <a:br>
              <a:rPr lang="en-US" sz="2000" b="1" dirty="0"/>
            </a:br>
            <a:r>
              <a:rPr lang="en-US" sz="2000" i="1" dirty="0"/>
              <a:t>Program Specialist, FSI WFD</a:t>
            </a:r>
          </a:p>
          <a:p>
            <a:br>
              <a:rPr lang="en-US" sz="600" b="1" dirty="0"/>
            </a:br>
            <a:r>
              <a:rPr lang="en-US" sz="2000" b="1" dirty="0"/>
              <a:t>Expertise:</a:t>
            </a:r>
          </a:p>
          <a:p>
            <a:pPr marL="231775" indent="-231775">
              <a:buFont typeface="Arial" panose="020B0604020202020204" pitchFamily="34" charset="0"/>
              <a:buChar char="•"/>
            </a:pPr>
            <a:r>
              <a:rPr lang="en-US" sz="2000" dirty="0"/>
              <a:t>K12 Programs &amp; Curricula</a:t>
            </a:r>
          </a:p>
          <a:p>
            <a:pPr marL="231775" indent="-231775">
              <a:buFont typeface="Arial" panose="020B0604020202020204" pitchFamily="34" charset="0"/>
              <a:buChar char="•"/>
            </a:pPr>
            <a:r>
              <a:rPr lang="en-US" sz="2000" dirty="0"/>
              <a:t>K12+ Ecosystem, Engagement 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187BE343-0062-9048-8F3A-121D43C70B82}"/>
              </a:ext>
            </a:extLst>
          </p:cNvPr>
          <p:cNvSpPr txBox="1"/>
          <p:nvPr/>
        </p:nvSpPr>
        <p:spPr>
          <a:xfrm>
            <a:off x="7764249" y="3625263"/>
            <a:ext cx="4297121" cy="1691512"/>
          </a:xfrm>
          <a:prstGeom prst="rect">
            <a:avLst/>
          </a:prstGeom>
          <a:noFill/>
        </p:spPr>
        <p:txBody>
          <a:bodyPr wrap="square" rtlCol="0" anchor="ctr">
            <a:noAutofit/>
          </a:bodyPr>
          <a:lstStyle/>
          <a:p>
            <a:r>
              <a:rPr lang="en-US" sz="2000" b="1" dirty="0"/>
              <a:t>Ben Larry</a:t>
            </a:r>
            <a:br>
              <a:rPr lang="en-US" sz="2000" b="1" dirty="0"/>
            </a:br>
            <a:r>
              <a:rPr lang="en-US" sz="2000" i="1" dirty="0"/>
              <a:t>Assistant Director, FSI WFD</a:t>
            </a:r>
          </a:p>
          <a:p>
            <a:br>
              <a:rPr lang="en-US" sz="600" b="1" dirty="0"/>
            </a:br>
            <a:r>
              <a:rPr lang="en-US" sz="2000" b="1" dirty="0"/>
              <a:t>Expertise:</a:t>
            </a:r>
          </a:p>
          <a:p>
            <a:pPr marL="231775" indent="-231775">
              <a:buFont typeface="Arial" panose="020B0604020202020204" pitchFamily="34" charset="0"/>
              <a:buChar char="•"/>
            </a:pPr>
            <a:r>
              <a:rPr lang="en-US" sz="2000" dirty="0"/>
              <a:t>Industry Workforce Programs</a:t>
            </a:r>
          </a:p>
          <a:p>
            <a:pPr marL="231775" indent="-231775">
              <a:buFont typeface="Arial" panose="020B0604020202020204" pitchFamily="34" charset="0"/>
              <a:buChar char="•"/>
            </a:pPr>
            <a:r>
              <a:rPr lang="en-US" sz="2000" dirty="0"/>
              <a:t>HR Professional, Veteran</a:t>
            </a:r>
          </a:p>
        </p:txBody>
      </p:sp>
      <p:pic>
        <p:nvPicPr>
          <p:cNvPr id="17" name="Picture 16" descr="A person smiling at the camera&#10;&#10;AI-generated content may be incorrect.">
            <a:extLst>
              <a:ext uri="{FF2B5EF4-FFF2-40B4-BE49-F238E27FC236}">
                <a16:creationId xmlns:a16="http://schemas.microsoft.com/office/drawing/2014/main" id="{72AD9BFF-D9B5-4528-5F8F-23BAB3315273}"/>
              </a:ext>
            </a:extLst>
          </p:cNvPr>
          <p:cNvPicPr>
            <a:picLocks noChangeAspect="1"/>
          </p:cNvPicPr>
          <p:nvPr/>
        </p:nvPicPr>
        <p:blipFill>
          <a:blip r:embed="rId5">
            <a:alphaModFix/>
          </a:blip>
          <a:srcRect l="1648" t="17355" r="25384" b="24837"/>
          <a:stretch>
            <a:fillRect/>
          </a:stretch>
        </p:blipFill>
        <p:spPr>
          <a:xfrm>
            <a:off x="279876" y="3625263"/>
            <a:ext cx="1589076" cy="16786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002606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77DC60-2E44-3FA1-679C-68172FCEAE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/>
              <a:t>Executive Summary</a:t>
            </a:r>
          </a:p>
        </p:txBody>
      </p:sp>
      <p:sp>
        <p:nvSpPr>
          <p:cNvPr id="3" name="Content Placeholder 7">
            <a:extLst>
              <a:ext uri="{FF2B5EF4-FFF2-40B4-BE49-F238E27FC236}">
                <a16:creationId xmlns:a16="http://schemas.microsoft.com/office/drawing/2014/main" id="{7E59155D-7E74-D75A-3020-7A22F79C76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4522" y="1775706"/>
            <a:ext cx="11457571" cy="4787826"/>
          </a:xfrm>
        </p:spPr>
        <p:txBody>
          <a:bodyPr>
            <a:normAutofit fontScale="92500"/>
          </a:bodyPr>
          <a:lstStyle/>
          <a:p>
            <a:pPr>
              <a:buFont typeface="Wingdings" pitchFamily="2" charset="2"/>
              <a:buChar char="§"/>
            </a:pPr>
            <a:r>
              <a:rPr lang="en-US" b="1" dirty="0"/>
              <a:t>FSI Workforce Team comprehensively engaging statewide</a:t>
            </a:r>
          </a:p>
          <a:p>
            <a:pPr lvl="1">
              <a:buFont typeface="Wingdings" pitchFamily="2" charset="2"/>
              <a:buChar char="§"/>
            </a:pPr>
            <a:r>
              <a:rPr lang="en-US" dirty="0"/>
              <a:t>K12 school districts, State Colleges, Universities, Industry</a:t>
            </a:r>
          </a:p>
          <a:p>
            <a:pPr>
              <a:buFont typeface="Wingdings" pitchFamily="2" charset="2"/>
              <a:buChar char="§"/>
            </a:pPr>
            <a:r>
              <a:rPr lang="en-US" b="1" dirty="0"/>
              <a:t>K12 engagements empowering teachers, bridging students to industry</a:t>
            </a:r>
          </a:p>
          <a:p>
            <a:pPr lvl="1">
              <a:buFont typeface="Wingdings" pitchFamily="2" charset="2"/>
              <a:buChar char="§"/>
            </a:pPr>
            <a:r>
              <a:rPr lang="en-US" dirty="0"/>
              <a:t>reaching school &gt;10 districts and 10,000 to 50,000 students, highly rated</a:t>
            </a:r>
          </a:p>
          <a:p>
            <a:pPr>
              <a:buFont typeface="Wingdings" pitchFamily="2" charset="2"/>
              <a:buChar char="§"/>
            </a:pPr>
            <a:r>
              <a:rPr lang="en-US" b="1" dirty="0"/>
              <a:t>K20 engagement aligning curriculum with industry needs</a:t>
            </a:r>
          </a:p>
          <a:p>
            <a:pPr lvl="1">
              <a:buFont typeface="Wingdings" pitchFamily="2" charset="2"/>
              <a:buChar char="§"/>
            </a:pPr>
            <a:r>
              <a:rPr lang="en-US" dirty="0"/>
              <a:t>CTE program development, instructor/admin professional development</a:t>
            </a:r>
          </a:p>
          <a:p>
            <a:pPr>
              <a:buFont typeface="Wingdings" pitchFamily="2" charset="2"/>
              <a:buChar char="§"/>
            </a:pPr>
            <a:r>
              <a:rPr lang="en-US" b="1" dirty="0"/>
              <a:t>University engagements enhancing training experiences</a:t>
            </a:r>
          </a:p>
          <a:p>
            <a:pPr lvl="1">
              <a:buFont typeface="Wingdings" pitchFamily="2" charset="2"/>
              <a:buChar char="§"/>
            </a:pPr>
            <a:r>
              <a:rPr lang="en-US" dirty="0"/>
              <a:t>improving hands-on fab labs, providing HBCU students with summer short course</a:t>
            </a:r>
          </a:p>
          <a:p>
            <a:pPr>
              <a:buFont typeface="Wingdings" pitchFamily="2" charset="2"/>
              <a:buChar char="§"/>
            </a:pPr>
            <a:r>
              <a:rPr lang="en-US" b="1" dirty="0"/>
              <a:t>Industry engagements enhancing / expanding pipelines at all levels</a:t>
            </a:r>
          </a:p>
          <a:p>
            <a:pPr lvl="1">
              <a:buFont typeface="Wingdings" pitchFamily="2" charset="2"/>
              <a:buChar char="§"/>
            </a:pPr>
            <a:r>
              <a:rPr lang="en-US" dirty="0"/>
              <a:t>industry certification development, 64 interns requested by Florida semi companies</a:t>
            </a:r>
          </a:p>
          <a:p>
            <a:pPr>
              <a:buFont typeface="Wingdings" pitchFamily="2" charset="2"/>
              <a:buChar char="§"/>
            </a:pPr>
            <a:r>
              <a:rPr lang="en-US" b="1" dirty="0"/>
              <a:t>National Teaming: </a:t>
            </a:r>
            <a:r>
              <a:rPr lang="en-US" dirty="0"/>
              <a:t>Partnering on large Southeast NNME Node Proposal</a:t>
            </a:r>
          </a:p>
        </p:txBody>
      </p:sp>
    </p:spTree>
    <p:extLst>
      <p:ext uri="{BB962C8B-B14F-4D97-AF65-F5344CB8AC3E}">
        <p14:creationId xmlns:p14="http://schemas.microsoft.com/office/powerpoint/2010/main" val="304262303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141B580-9925-C014-3A58-615CC2036EA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Freeform 43">
            <a:extLst>
              <a:ext uri="{FF2B5EF4-FFF2-40B4-BE49-F238E27FC236}">
                <a16:creationId xmlns:a16="http://schemas.microsoft.com/office/drawing/2014/main" id="{6E5B0F23-23E4-C202-C83E-6412EC3DE61D}"/>
              </a:ext>
            </a:extLst>
          </p:cNvPr>
          <p:cNvSpPr/>
          <p:nvPr/>
        </p:nvSpPr>
        <p:spPr>
          <a:xfrm>
            <a:off x="2958942" y="5574191"/>
            <a:ext cx="953186" cy="571131"/>
          </a:xfrm>
          <a:custGeom>
            <a:avLst/>
            <a:gdLst/>
            <a:ahLst/>
            <a:cxnLst/>
            <a:rect l="l" t="t" r="r" b="b"/>
            <a:pathLst>
              <a:path w="537444" h="128191">
                <a:moveTo>
                  <a:pt x="0" y="0"/>
                </a:moveTo>
                <a:lnTo>
                  <a:pt x="537444" y="0"/>
                </a:lnTo>
                <a:lnTo>
                  <a:pt x="537444" y="128191"/>
                </a:lnTo>
                <a:lnTo>
                  <a:pt x="0" y="128191"/>
                </a:lnTo>
                <a:close/>
              </a:path>
            </a:pathLst>
          </a:custGeom>
          <a:solidFill>
            <a:schemeClr val="bg1">
              <a:lumMod val="85000"/>
              <a:alpha val="41961"/>
            </a:schemeClr>
          </a:solidFill>
        </p:spPr>
        <p:txBody>
          <a:bodyPr anchor="ctr"/>
          <a:lstStyle/>
          <a:p>
            <a:pPr algn="ctr"/>
            <a:r>
              <a:rPr lang="en-US" sz="1600" b="1" dirty="0">
                <a:solidFill>
                  <a:srgbClr val="326698"/>
                </a:solidFill>
              </a:rPr>
              <a:t>K-5</a:t>
            </a:r>
          </a:p>
        </p:txBody>
      </p:sp>
      <p:sp>
        <p:nvSpPr>
          <p:cNvPr id="43" name="Freeform 43">
            <a:extLst>
              <a:ext uri="{FF2B5EF4-FFF2-40B4-BE49-F238E27FC236}">
                <a16:creationId xmlns:a16="http://schemas.microsoft.com/office/drawing/2014/main" id="{F958995D-3496-66F0-1633-83588026979A}"/>
              </a:ext>
            </a:extLst>
          </p:cNvPr>
          <p:cNvSpPr/>
          <p:nvPr/>
        </p:nvSpPr>
        <p:spPr>
          <a:xfrm>
            <a:off x="3974965" y="5574191"/>
            <a:ext cx="958065" cy="571131"/>
          </a:xfrm>
          <a:custGeom>
            <a:avLst/>
            <a:gdLst/>
            <a:ahLst/>
            <a:cxnLst/>
            <a:rect l="l" t="t" r="r" b="b"/>
            <a:pathLst>
              <a:path w="537444" h="128191">
                <a:moveTo>
                  <a:pt x="0" y="0"/>
                </a:moveTo>
                <a:lnTo>
                  <a:pt x="537444" y="0"/>
                </a:lnTo>
                <a:lnTo>
                  <a:pt x="537444" y="128191"/>
                </a:lnTo>
                <a:lnTo>
                  <a:pt x="0" y="128191"/>
                </a:lnTo>
                <a:close/>
              </a:path>
            </a:pathLst>
          </a:custGeom>
          <a:solidFill>
            <a:schemeClr val="bg1">
              <a:lumMod val="85000"/>
              <a:alpha val="41961"/>
            </a:schemeClr>
          </a:solidFill>
        </p:spPr>
        <p:txBody>
          <a:bodyPr anchor="ctr"/>
          <a:lstStyle/>
          <a:p>
            <a:pPr algn="ctr"/>
            <a:r>
              <a:rPr lang="en-US" sz="1600" b="1" dirty="0">
                <a:solidFill>
                  <a:srgbClr val="326698"/>
                </a:solidFill>
              </a:rPr>
              <a:t>6-12</a:t>
            </a:r>
          </a:p>
        </p:txBody>
      </p:sp>
      <p:sp>
        <p:nvSpPr>
          <p:cNvPr id="47" name="Freeform 43">
            <a:extLst>
              <a:ext uri="{FF2B5EF4-FFF2-40B4-BE49-F238E27FC236}">
                <a16:creationId xmlns:a16="http://schemas.microsoft.com/office/drawing/2014/main" id="{9F45F3C3-7693-BE1F-ACFA-817B239FF829}"/>
              </a:ext>
            </a:extLst>
          </p:cNvPr>
          <p:cNvSpPr/>
          <p:nvPr/>
        </p:nvSpPr>
        <p:spPr>
          <a:xfrm>
            <a:off x="5007603" y="5574191"/>
            <a:ext cx="1360512" cy="571131"/>
          </a:xfrm>
          <a:custGeom>
            <a:avLst/>
            <a:gdLst/>
            <a:ahLst/>
            <a:cxnLst/>
            <a:rect l="l" t="t" r="r" b="b"/>
            <a:pathLst>
              <a:path w="537444" h="128191">
                <a:moveTo>
                  <a:pt x="0" y="0"/>
                </a:moveTo>
                <a:lnTo>
                  <a:pt x="537444" y="0"/>
                </a:lnTo>
                <a:lnTo>
                  <a:pt x="537444" y="128191"/>
                </a:lnTo>
                <a:lnTo>
                  <a:pt x="0" y="128191"/>
                </a:lnTo>
                <a:close/>
              </a:path>
            </a:pathLst>
          </a:custGeom>
          <a:solidFill>
            <a:schemeClr val="bg1">
              <a:lumMod val="85000"/>
              <a:alpha val="41961"/>
            </a:schemeClr>
          </a:solidFill>
        </p:spPr>
        <p:txBody>
          <a:bodyPr anchor="ctr"/>
          <a:lstStyle/>
          <a:p>
            <a:pPr algn="ctr"/>
            <a:r>
              <a:rPr lang="en-US" sz="1600" b="1" dirty="0">
                <a:solidFill>
                  <a:srgbClr val="326698"/>
                </a:solidFill>
              </a:rPr>
              <a:t>Tech</a:t>
            </a:r>
            <a:br>
              <a:rPr lang="en-US" sz="1600" b="1" dirty="0">
                <a:solidFill>
                  <a:srgbClr val="326698"/>
                </a:solidFill>
              </a:rPr>
            </a:br>
            <a:r>
              <a:rPr lang="en-US" sz="1600" b="1" dirty="0">
                <a:solidFill>
                  <a:srgbClr val="326698"/>
                </a:solidFill>
              </a:rPr>
              <a:t>College</a:t>
            </a:r>
          </a:p>
        </p:txBody>
      </p:sp>
      <p:sp>
        <p:nvSpPr>
          <p:cNvPr id="63" name="Freeform 43">
            <a:extLst>
              <a:ext uri="{FF2B5EF4-FFF2-40B4-BE49-F238E27FC236}">
                <a16:creationId xmlns:a16="http://schemas.microsoft.com/office/drawing/2014/main" id="{AEB0341D-D274-0978-7DDF-A01AE480F87B}"/>
              </a:ext>
            </a:extLst>
          </p:cNvPr>
          <p:cNvSpPr/>
          <p:nvPr/>
        </p:nvSpPr>
        <p:spPr>
          <a:xfrm>
            <a:off x="6449885" y="5574191"/>
            <a:ext cx="1360518" cy="571131"/>
          </a:xfrm>
          <a:custGeom>
            <a:avLst/>
            <a:gdLst/>
            <a:ahLst/>
            <a:cxnLst/>
            <a:rect l="l" t="t" r="r" b="b"/>
            <a:pathLst>
              <a:path w="537444" h="128191">
                <a:moveTo>
                  <a:pt x="0" y="0"/>
                </a:moveTo>
                <a:lnTo>
                  <a:pt x="537444" y="0"/>
                </a:lnTo>
                <a:lnTo>
                  <a:pt x="537444" y="128191"/>
                </a:lnTo>
                <a:lnTo>
                  <a:pt x="0" y="128191"/>
                </a:lnTo>
                <a:close/>
              </a:path>
            </a:pathLst>
          </a:custGeom>
          <a:solidFill>
            <a:schemeClr val="bg1">
              <a:lumMod val="85000"/>
              <a:alpha val="41961"/>
            </a:schemeClr>
          </a:solidFill>
        </p:spPr>
        <p:txBody>
          <a:bodyPr anchor="ctr"/>
          <a:lstStyle/>
          <a:p>
            <a:pPr algn="ctr"/>
            <a:r>
              <a:rPr lang="en-US" sz="1600" b="1" dirty="0">
                <a:solidFill>
                  <a:srgbClr val="326698"/>
                </a:solidFill>
              </a:rPr>
              <a:t>State College</a:t>
            </a:r>
          </a:p>
        </p:txBody>
      </p:sp>
      <p:sp>
        <p:nvSpPr>
          <p:cNvPr id="67" name="Freeform 43">
            <a:extLst>
              <a:ext uri="{FF2B5EF4-FFF2-40B4-BE49-F238E27FC236}">
                <a16:creationId xmlns:a16="http://schemas.microsoft.com/office/drawing/2014/main" id="{F63DE931-F2AE-56B1-586B-42AB1ACD2454}"/>
              </a:ext>
            </a:extLst>
          </p:cNvPr>
          <p:cNvSpPr/>
          <p:nvPr/>
        </p:nvSpPr>
        <p:spPr>
          <a:xfrm>
            <a:off x="7905437" y="5574191"/>
            <a:ext cx="1474718" cy="571131"/>
          </a:xfrm>
          <a:custGeom>
            <a:avLst/>
            <a:gdLst/>
            <a:ahLst/>
            <a:cxnLst/>
            <a:rect l="l" t="t" r="r" b="b"/>
            <a:pathLst>
              <a:path w="537444" h="128191">
                <a:moveTo>
                  <a:pt x="0" y="0"/>
                </a:moveTo>
                <a:lnTo>
                  <a:pt x="537444" y="0"/>
                </a:lnTo>
                <a:lnTo>
                  <a:pt x="537444" y="128191"/>
                </a:lnTo>
                <a:lnTo>
                  <a:pt x="0" y="128191"/>
                </a:lnTo>
                <a:close/>
              </a:path>
            </a:pathLst>
          </a:custGeom>
          <a:solidFill>
            <a:schemeClr val="bg1">
              <a:lumMod val="85000"/>
              <a:alpha val="41961"/>
            </a:schemeClr>
          </a:solidFill>
        </p:spPr>
        <p:txBody>
          <a:bodyPr anchor="ctr"/>
          <a:lstStyle/>
          <a:p>
            <a:pPr algn="ctr"/>
            <a:r>
              <a:rPr lang="en-US" sz="1600" b="1" dirty="0">
                <a:solidFill>
                  <a:srgbClr val="326698"/>
                </a:solidFill>
              </a:rPr>
              <a:t>Undergrad</a:t>
            </a:r>
          </a:p>
        </p:txBody>
      </p:sp>
      <p:sp>
        <p:nvSpPr>
          <p:cNvPr id="80" name="Freeform 43">
            <a:extLst>
              <a:ext uri="{FF2B5EF4-FFF2-40B4-BE49-F238E27FC236}">
                <a16:creationId xmlns:a16="http://schemas.microsoft.com/office/drawing/2014/main" id="{89B32D0E-6F34-BA89-7107-8F2A3A6E449C}"/>
              </a:ext>
            </a:extLst>
          </p:cNvPr>
          <p:cNvSpPr/>
          <p:nvPr/>
        </p:nvSpPr>
        <p:spPr>
          <a:xfrm>
            <a:off x="9463638" y="5574191"/>
            <a:ext cx="1474109" cy="571131"/>
          </a:xfrm>
          <a:custGeom>
            <a:avLst/>
            <a:gdLst/>
            <a:ahLst/>
            <a:cxnLst/>
            <a:rect l="l" t="t" r="r" b="b"/>
            <a:pathLst>
              <a:path w="537444" h="128191">
                <a:moveTo>
                  <a:pt x="0" y="0"/>
                </a:moveTo>
                <a:lnTo>
                  <a:pt x="537444" y="0"/>
                </a:lnTo>
                <a:lnTo>
                  <a:pt x="537444" y="128191"/>
                </a:lnTo>
                <a:lnTo>
                  <a:pt x="0" y="128191"/>
                </a:lnTo>
                <a:close/>
              </a:path>
            </a:pathLst>
          </a:custGeom>
          <a:solidFill>
            <a:schemeClr val="bg1">
              <a:lumMod val="85000"/>
              <a:alpha val="41961"/>
            </a:schemeClr>
          </a:solidFill>
        </p:spPr>
        <p:txBody>
          <a:bodyPr anchor="ctr"/>
          <a:lstStyle/>
          <a:p>
            <a:pPr algn="ctr"/>
            <a:r>
              <a:rPr lang="en-US" sz="1600" b="1" dirty="0">
                <a:solidFill>
                  <a:srgbClr val="326698"/>
                </a:solidFill>
              </a:rPr>
              <a:t>Graduate</a:t>
            </a:r>
          </a:p>
        </p:txBody>
      </p:sp>
      <p:sp>
        <p:nvSpPr>
          <p:cNvPr id="5" name="Freeform 43">
            <a:extLst>
              <a:ext uri="{FF2B5EF4-FFF2-40B4-BE49-F238E27FC236}">
                <a16:creationId xmlns:a16="http://schemas.microsoft.com/office/drawing/2014/main" id="{CCB83D0B-7C7A-7614-A8A3-01FF11F8D597}"/>
              </a:ext>
            </a:extLst>
          </p:cNvPr>
          <p:cNvSpPr/>
          <p:nvPr/>
        </p:nvSpPr>
        <p:spPr>
          <a:xfrm>
            <a:off x="1267048" y="3780384"/>
            <a:ext cx="1603677" cy="914586"/>
          </a:xfrm>
          <a:custGeom>
            <a:avLst/>
            <a:gdLst/>
            <a:ahLst/>
            <a:cxnLst/>
            <a:rect l="l" t="t" r="r" b="b"/>
            <a:pathLst>
              <a:path w="537444" h="128191">
                <a:moveTo>
                  <a:pt x="0" y="0"/>
                </a:moveTo>
                <a:lnTo>
                  <a:pt x="537444" y="0"/>
                </a:lnTo>
                <a:lnTo>
                  <a:pt x="537444" y="128191"/>
                </a:lnTo>
                <a:lnTo>
                  <a:pt x="0" y="128191"/>
                </a:lnTo>
                <a:close/>
              </a:path>
            </a:pathLst>
          </a:custGeom>
          <a:solidFill>
            <a:schemeClr val="bg1">
              <a:lumMod val="85000"/>
              <a:alpha val="41961"/>
            </a:schemeClr>
          </a:solidFill>
        </p:spPr>
        <p:txBody>
          <a:bodyPr anchor="ctr"/>
          <a:lstStyle/>
          <a:p>
            <a:pPr algn="ctr"/>
            <a:r>
              <a:rPr lang="en-US" b="1" dirty="0">
                <a:solidFill>
                  <a:srgbClr val="326698"/>
                </a:solidFill>
              </a:rPr>
              <a:t>Exploration</a:t>
            </a:r>
          </a:p>
        </p:txBody>
      </p:sp>
      <p:sp>
        <p:nvSpPr>
          <p:cNvPr id="6" name="Freeform 43">
            <a:extLst>
              <a:ext uri="{FF2B5EF4-FFF2-40B4-BE49-F238E27FC236}">
                <a16:creationId xmlns:a16="http://schemas.microsoft.com/office/drawing/2014/main" id="{97CF5B95-2B05-8C1F-BFDE-E55C1F901A8D}"/>
              </a:ext>
            </a:extLst>
          </p:cNvPr>
          <p:cNvSpPr/>
          <p:nvPr/>
        </p:nvSpPr>
        <p:spPr>
          <a:xfrm>
            <a:off x="1267048" y="2578020"/>
            <a:ext cx="1603677" cy="1107691"/>
          </a:xfrm>
          <a:custGeom>
            <a:avLst/>
            <a:gdLst/>
            <a:ahLst/>
            <a:cxnLst/>
            <a:rect l="l" t="t" r="r" b="b"/>
            <a:pathLst>
              <a:path w="537444" h="128191">
                <a:moveTo>
                  <a:pt x="0" y="0"/>
                </a:moveTo>
                <a:lnTo>
                  <a:pt x="537444" y="0"/>
                </a:lnTo>
                <a:lnTo>
                  <a:pt x="537444" y="128191"/>
                </a:lnTo>
                <a:lnTo>
                  <a:pt x="0" y="128191"/>
                </a:lnTo>
                <a:close/>
              </a:path>
            </a:pathLst>
          </a:custGeom>
          <a:solidFill>
            <a:schemeClr val="bg1">
              <a:lumMod val="85000"/>
              <a:alpha val="41961"/>
            </a:schemeClr>
          </a:solidFill>
        </p:spPr>
        <p:txBody>
          <a:bodyPr anchor="ctr"/>
          <a:lstStyle/>
          <a:p>
            <a:pPr algn="ctr"/>
            <a:r>
              <a:rPr lang="en-US" b="1" dirty="0">
                <a:solidFill>
                  <a:srgbClr val="326698"/>
                </a:solidFill>
              </a:rPr>
              <a:t>Training</a:t>
            </a:r>
          </a:p>
        </p:txBody>
      </p:sp>
      <p:sp>
        <p:nvSpPr>
          <p:cNvPr id="7" name="Freeform 43">
            <a:extLst>
              <a:ext uri="{FF2B5EF4-FFF2-40B4-BE49-F238E27FC236}">
                <a16:creationId xmlns:a16="http://schemas.microsoft.com/office/drawing/2014/main" id="{83BABD1F-7A9A-9C9F-76E9-3C7AA1501690}"/>
              </a:ext>
            </a:extLst>
          </p:cNvPr>
          <p:cNvSpPr/>
          <p:nvPr/>
        </p:nvSpPr>
        <p:spPr>
          <a:xfrm>
            <a:off x="1267048" y="1474534"/>
            <a:ext cx="1603677" cy="1016277"/>
          </a:xfrm>
          <a:custGeom>
            <a:avLst/>
            <a:gdLst/>
            <a:ahLst/>
            <a:cxnLst/>
            <a:rect l="l" t="t" r="r" b="b"/>
            <a:pathLst>
              <a:path w="537444" h="128191">
                <a:moveTo>
                  <a:pt x="0" y="0"/>
                </a:moveTo>
                <a:lnTo>
                  <a:pt x="537444" y="0"/>
                </a:lnTo>
                <a:lnTo>
                  <a:pt x="537444" y="128191"/>
                </a:lnTo>
                <a:lnTo>
                  <a:pt x="0" y="128191"/>
                </a:lnTo>
                <a:close/>
              </a:path>
            </a:pathLst>
          </a:custGeom>
          <a:solidFill>
            <a:schemeClr val="bg1">
              <a:lumMod val="85000"/>
              <a:alpha val="41961"/>
            </a:schemeClr>
          </a:solidFill>
        </p:spPr>
        <p:txBody>
          <a:bodyPr anchor="ctr"/>
          <a:lstStyle/>
          <a:p>
            <a:pPr algn="ctr"/>
            <a:r>
              <a:rPr lang="en-US" b="1" dirty="0">
                <a:solidFill>
                  <a:srgbClr val="326698"/>
                </a:solidFill>
                <a:ea typeface="IBM Plex Sans Bold"/>
                <a:cs typeface="IBM Plex Sans Bold"/>
                <a:sym typeface="IBM Plex Sans Bold"/>
              </a:rPr>
              <a:t>Credentialing</a:t>
            </a:r>
          </a:p>
        </p:txBody>
      </p:sp>
      <p:sp>
        <p:nvSpPr>
          <p:cNvPr id="8" name="Freeform 43">
            <a:extLst>
              <a:ext uri="{FF2B5EF4-FFF2-40B4-BE49-F238E27FC236}">
                <a16:creationId xmlns:a16="http://schemas.microsoft.com/office/drawing/2014/main" id="{CD5BA8F2-CC70-6EB2-1174-6F42A4C9DE54}"/>
              </a:ext>
            </a:extLst>
          </p:cNvPr>
          <p:cNvSpPr/>
          <p:nvPr/>
        </p:nvSpPr>
        <p:spPr>
          <a:xfrm>
            <a:off x="1267048" y="898931"/>
            <a:ext cx="1603677" cy="476944"/>
          </a:xfrm>
          <a:custGeom>
            <a:avLst/>
            <a:gdLst/>
            <a:ahLst/>
            <a:cxnLst/>
            <a:rect l="l" t="t" r="r" b="b"/>
            <a:pathLst>
              <a:path w="537444" h="128191">
                <a:moveTo>
                  <a:pt x="0" y="0"/>
                </a:moveTo>
                <a:lnTo>
                  <a:pt x="537444" y="0"/>
                </a:lnTo>
                <a:lnTo>
                  <a:pt x="537444" y="128191"/>
                </a:lnTo>
                <a:lnTo>
                  <a:pt x="0" y="128191"/>
                </a:lnTo>
                <a:close/>
              </a:path>
            </a:pathLst>
          </a:custGeom>
          <a:solidFill>
            <a:schemeClr val="bg1">
              <a:lumMod val="85000"/>
              <a:alpha val="41961"/>
            </a:schemeClr>
          </a:solidFill>
        </p:spPr>
        <p:txBody>
          <a:bodyPr anchor="ctr"/>
          <a:lstStyle/>
          <a:p>
            <a:pPr algn="ctr"/>
            <a:r>
              <a:rPr lang="en-US" b="1" dirty="0">
                <a:solidFill>
                  <a:srgbClr val="326698"/>
                </a:solidFill>
              </a:rPr>
              <a:t>Employment</a:t>
            </a:r>
          </a:p>
        </p:txBody>
      </p:sp>
      <p:sp>
        <p:nvSpPr>
          <p:cNvPr id="3" name="Freeform 43">
            <a:extLst>
              <a:ext uri="{FF2B5EF4-FFF2-40B4-BE49-F238E27FC236}">
                <a16:creationId xmlns:a16="http://schemas.microsoft.com/office/drawing/2014/main" id="{90B12C51-7A9B-3FC2-A945-4B34EF72B475}"/>
              </a:ext>
            </a:extLst>
          </p:cNvPr>
          <p:cNvSpPr/>
          <p:nvPr/>
        </p:nvSpPr>
        <p:spPr>
          <a:xfrm>
            <a:off x="1267048" y="4783170"/>
            <a:ext cx="1603677" cy="704891"/>
          </a:xfrm>
          <a:custGeom>
            <a:avLst/>
            <a:gdLst/>
            <a:ahLst/>
            <a:cxnLst/>
            <a:rect l="l" t="t" r="r" b="b"/>
            <a:pathLst>
              <a:path w="537444" h="128191">
                <a:moveTo>
                  <a:pt x="0" y="0"/>
                </a:moveTo>
                <a:lnTo>
                  <a:pt x="537444" y="0"/>
                </a:lnTo>
                <a:lnTo>
                  <a:pt x="537444" y="128191"/>
                </a:lnTo>
                <a:lnTo>
                  <a:pt x="0" y="128191"/>
                </a:lnTo>
                <a:close/>
              </a:path>
            </a:pathLst>
          </a:custGeom>
          <a:solidFill>
            <a:schemeClr val="bg1">
              <a:lumMod val="85000"/>
              <a:alpha val="41961"/>
            </a:schemeClr>
          </a:solidFill>
        </p:spPr>
        <p:txBody>
          <a:bodyPr anchor="ctr"/>
          <a:lstStyle/>
          <a:p>
            <a:pPr algn="ctr"/>
            <a:r>
              <a:rPr lang="en-US" b="1" dirty="0">
                <a:solidFill>
                  <a:srgbClr val="326698"/>
                </a:solidFill>
              </a:rPr>
              <a:t>Awareness</a:t>
            </a:r>
          </a:p>
        </p:txBody>
      </p:sp>
      <p:sp>
        <p:nvSpPr>
          <p:cNvPr id="10" name="Freeform 12">
            <a:extLst>
              <a:ext uri="{FF2B5EF4-FFF2-40B4-BE49-F238E27FC236}">
                <a16:creationId xmlns:a16="http://schemas.microsoft.com/office/drawing/2014/main" id="{BA4FF43B-686E-5EC2-C2DF-C15ADB9F1F00}"/>
              </a:ext>
            </a:extLst>
          </p:cNvPr>
          <p:cNvSpPr/>
          <p:nvPr/>
        </p:nvSpPr>
        <p:spPr>
          <a:xfrm rot="16200000">
            <a:off x="-1727981" y="3157117"/>
            <a:ext cx="5330593" cy="645820"/>
          </a:xfrm>
          <a:custGeom>
            <a:avLst/>
            <a:gdLst/>
            <a:ahLst/>
            <a:cxnLst/>
            <a:rect l="l" t="t" r="r" b="b"/>
            <a:pathLst>
              <a:path w="119528" h="1250537">
                <a:moveTo>
                  <a:pt x="0" y="0"/>
                </a:moveTo>
                <a:lnTo>
                  <a:pt x="119528" y="0"/>
                </a:lnTo>
                <a:lnTo>
                  <a:pt x="119528" y="1250537"/>
                </a:lnTo>
                <a:lnTo>
                  <a:pt x="0" y="1250537"/>
                </a:lnTo>
                <a:close/>
              </a:path>
            </a:pathLst>
          </a:custGeom>
          <a:solidFill>
            <a:srgbClr val="326698"/>
          </a:solidFill>
        </p:spPr>
        <p:txBody>
          <a:bodyPr anchor="ctr"/>
          <a:lstStyle/>
          <a:p>
            <a:pPr algn="ctr"/>
            <a:r>
              <a:rPr lang="en-US" sz="3200" b="1" dirty="0">
                <a:solidFill>
                  <a:schemeClr val="bg1"/>
                </a:solidFill>
              </a:rPr>
              <a:t>ACTIVITIES</a:t>
            </a:r>
          </a:p>
        </p:txBody>
      </p:sp>
      <p:sp>
        <p:nvSpPr>
          <p:cNvPr id="13" name="Freeform 15">
            <a:extLst>
              <a:ext uri="{FF2B5EF4-FFF2-40B4-BE49-F238E27FC236}">
                <a16:creationId xmlns:a16="http://schemas.microsoft.com/office/drawing/2014/main" id="{7FB4204B-ACD8-D290-A14B-AD99F6F1C5BB}"/>
              </a:ext>
            </a:extLst>
          </p:cNvPr>
          <p:cNvSpPr/>
          <p:nvPr/>
        </p:nvSpPr>
        <p:spPr>
          <a:xfrm>
            <a:off x="614404" y="6145321"/>
            <a:ext cx="10963192" cy="710078"/>
          </a:xfrm>
          <a:custGeom>
            <a:avLst/>
            <a:gdLst/>
            <a:ahLst/>
            <a:cxnLst/>
            <a:rect l="l" t="t" r="r" b="b"/>
            <a:pathLst>
              <a:path w="1827336" h="129135">
                <a:moveTo>
                  <a:pt x="0" y="0"/>
                </a:moveTo>
                <a:lnTo>
                  <a:pt x="1827336" y="0"/>
                </a:lnTo>
                <a:lnTo>
                  <a:pt x="1827336" y="129135"/>
                </a:lnTo>
                <a:lnTo>
                  <a:pt x="0" y="129135"/>
                </a:lnTo>
                <a:close/>
              </a:path>
            </a:pathLst>
          </a:custGeom>
          <a:solidFill>
            <a:schemeClr val="bg1">
              <a:lumMod val="65000"/>
            </a:schemeClr>
          </a:solidFill>
        </p:spPr>
        <p:txBody>
          <a:bodyPr anchor="ctr"/>
          <a:lstStyle/>
          <a:p>
            <a:pPr algn="ctr"/>
            <a:r>
              <a:rPr lang="en-US" sz="3200" b="1" dirty="0">
                <a:solidFill>
                  <a:srgbClr val="FFFFFF"/>
                </a:solidFill>
                <a:ea typeface="IBM Plex Sans Bold"/>
                <a:cs typeface="IBM Plex Sans Bold"/>
                <a:sym typeface="IBM Plex Sans Bold"/>
              </a:rPr>
              <a:t>TRAINING LEVEL</a:t>
            </a:r>
          </a:p>
        </p:txBody>
      </p:sp>
      <p:grpSp>
        <p:nvGrpSpPr>
          <p:cNvPr id="15" name="Group 17">
            <a:extLst>
              <a:ext uri="{FF2B5EF4-FFF2-40B4-BE49-F238E27FC236}">
                <a16:creationId xmlns:a16="http://schemas.microsoft.com/office/drawing/2014/main" id="{0C1121B8-8785-F768-1408-62BF36EF3F30}"/>
              </a:ext>
            </a:extLst>
          </p:cNvPr>
          <p:cNvGrpSpPr/>
          <p:nvPr/>
        </p:nvGrpSpPr>
        <p:grpSpPr>
          <a:xfrm>
            <a:off x="2945297" y="3780384"/>
            <a:ext cx="1987732" cy="398642"/>
            <a:chOff x="0" y="0"/>
            <a:chExt cx="361487" cy="72497"/>
          </a:xfrm>
        </p:grpSpPr>
        <p:sp>
          <p:nvSpPr>
            <p:cNvPr id="16" name="Freeform 18">
              <a:extLst>
                <a:ext uri="{FF2B5EF4-FFF2-40B4-BE49-F238E27FC236}">
                  <a16:creationId xmlns:a16="http://schemas.microsoft.com/office/drawing/2014/main" id="{63589F02-8200-8E75-B225-5AA17E0C6C6C}"/>
                </a:ext>
              </a:extLst>
            </p:cNvPr>
            <p:cNvSpPr/>
            <p:nvPr/>
          </p:nvSpPr>
          <p:spPr>
            <a:xfrm>
              <a:off x="0" y="0"/>
              <a:ext cx="361487" cy="72497"/>
            </a:xfrm>
            <a:custGeom>
              <a:avLst/>
              <a:gdLst/>
              <a:ahLst/>
              <a:cxnLst/>
              <a:rect l="l" t="t" r="r" b="b"/>
              <a:pathLst>
                <a:path w="361487" h="72497">
                  <a:moveTo>
                    <a:pt x="0" y="0"/>
                  </a:moveTo>
                  <a:lnTo>
                    <a:pt x="361487" y="0"/>
                  </a:lnTo>
                  <a:lnTo>
                    <a:pt x="361487" y="72497"/>
                  </a:lnTo>
                  <a:lnTo>
                    <a:pt x="0" y="72497"/>
                  </a:lnTo>
                  <a:close/>
                </a:path>
              </a:pathLst>
            </a:custGeom>
            <a:solidFill>
              <a:srgbClr val="B6D5F2">
                <a:alpha val="48627"/>
              </a:srgbClr>
            </a:solidFill>
          </p:spPr>
          <p:txBody>
            <a:bodyPr anchor="ctr"/>
            <a:lstStyle/>
            <a:p>
              <a:endParaRPr lang="en-US" sz="4800"/>
            </a:p>
          </p:txBody>
        </p:sp>
        <p:sp>
          <p:nvSpPr>
            <p:cNvPr id="17" name="TextBox 19">
              <a:extLst>
                <a:ext uri="{FF2B5EF4-FFF2-40B4-BE49-F238E27FC236}">
                  <a16:creationId xmlns:a16="http://schemas.microsoft.com/office/drawing/2014/main" id="{FB62CFB1-BD10-CD3F-225D-F72CC6E72B17}"/>
                </a:ext>
              </a:extLst>
            </p:cNvPr>
            <p:cNvSpPr txBox="1"/>
            <p:nvPr/>
          </p:nvSpPr>
          <p:spPr>
            <a:xfrm>
              <a:off x="0" y="-85725"/>
              <a:ext cx="361487" cy="158222"/>
            </a:xfrm>
            <a:prstGeom prst="rect">
              <a:avLst/>
            </a:prstGeom>
          </p:spPr>
          <p:txBody>
            <a:bodyPr lIns="43718" tIns="43718" rIns="43718" bIns="43718" rtlCol="0" anchor="ctr"/>
            <a:lstStyle/>
            <a:p>
              <a:pPr algn="ctr"/>
              <a:endParaRPr sz="4800"/>
            </a:p>
          </p:txBody>
        </p:sp>
      </p:grpSp>
      <p:sp>
        <p:nvSpPr>
          <p:cNvPr id="32" name="Freeform 34">
            <a:extLst>
              <a:ext uri="{FF2B5EF4-FFF2-40B4-BE49-F238E27FC236}">
                <a16:creationId xmlns:a16="http://schemas.microsoft.com/office/drawing/2014/main" id="{3871EC5F-1A36-282F-ACAE-9BDA620608FC}"/>
              </a:ext>
            </a:extLst>
          </p:cNvPr>
          <p:cNvSpPr/>
          <p:nvPr/>
        </p:nvSpPr>
        <p:spPr>
          <a:xfrm>
            <a:off x="2945301" y="4820920"/>
            <a:ext cx="7992448" cy="648974"/>
          </a:xfrm>
          <a:custGeom>
            <a:avLst/>
            <a:gdLst/>
            <a:ahLst/>
            <a:cxnLst/>
            <a:rect l="l" t="t" r="r" b="b"/>
            <a:pathLst>
              <a:path w="1451021" h="131420">
                <a:moveTo>
                  <a:pt x="0" y="0"/>
                </a:moveTo>
                <a:lnTo>
                  <a:pt x="1451021" y="0"/>
                </a:lnTo>
                <a:lnTo>
                  <a:pt x="1451021" y="131420"/>
                </a:lnTo>
                <a:lnTo>
                  <a:pt x="0" y="131420"/>
                </a:lnTo>
                <a:close/>
              </a:path>
            </a:pathLst>
          </a:custGeom>
          <a:solidFill>
            <a:srgbClr val="B6D5F2">
              <a:alpha val="41961"/>
            </a:srgbClr>
          </a:solidFill>
        </p:spPr>
        <p:txBody>
          <a:bodyPr anchor="ctr"/>
          <a:lstStyle/>
          <a:p>
            <a:endParaRPr lang="en-US" sz="4800"/>
          </a:p>
        </p:txBody>
      </p:sp>
      <p:grpSp>
        <p:nvGrpSpPr>
          <p:cNvPr id="35" name="Group 37">
            <a:extLst>
              <a:ext uri="{FF2B5EF4-FFF2-40B4-BE49-F238E27FC236}">
                <a16:creationId xmlns:a16="http://schemas.microsoft.com/office/drawing/2014/main" id="{4D9A25B2-4803-E0BA-DE56-DAC101F3FF9E}"/>
              </a:ext>
            </a:extLst>
          </p:cNvPr>
          <p:cNvGrpSpPr/>
          <p:nvPr/>
        </p:nvGrpSpPr>
        <p:grpSpPr>
          <a:xfrm>
            <a:off x="4418259" y="3749041"/>
            <a:ext cx="4234237" cy="977264"/>
            <a:chOff x="0" y="0"/>
            <a:chExt cx="770036" cy="170728"/>
          </a:xfrm>
        </p:grpSpPr>
        <p:sp>
          <p:nvSpPr>
            <p:cNvPr id="36" name="Freeform 38">
              <a:extLst>
                <a:ext uri="{FF2B5EF4-FFF2-40B4-BE49-F238E27FC236}">
                  <a16:creationId xmlns:a16="http://schemas.microsoft.com/office/drawing/2014/main" id="{4815EFB3-8FCC-57F2-7DE4-5C9696B51979}"/>
                </a:ext>
              </a:extLst>
            </p:cNvPr>
            <p:cNvSpPr/>
            <p:nvPr/>
          </p:nvSpPr>
          <p:spPr>
            <a:xfrm>
              <a:off x="0" y="0"/>
              <a:ext cx="770036" cy="170728"/>
            </a:xfrm>
            <a:custGeom>
              <a:avLst/>
              <a:gdLst/>
              <a:ahLst/>
              <a:cxnLst/>
              <a:rect l="l" t="t" r="r" b="b"/>
              <a:pathLst>
                <a:path w="770036" h="170728">
                  <a:moveTo>
                    <a:pt x="0" y="0"/>
                  </a:moveTo>
                  <a:lnTo>
                    <a:pt x="770036" y="0"/>
                  </a:lnTo>
                  <a:lnTo>
                    <a:pt x="770036" y="170728"/>
                  </a:lnTo>
                  <a:lnTo>
                    <a:pt x="0" y="170728"/>
                  </a:lnTo>
                  <a:close/>
                </a:path>
              </a:pathLst>
            </a:custGeom>
            <a:solidFill>
              <a:srgbClr val="B6D5F2">
                <a:alpha val="41961"/>
              </a:srgbClr>
            </a:solidFill>
          </p:spPr>
          <p:txBody>
            <a:bodyPr anchor="ctr"/>
            <a:lstStyle/>
            <a:p>
              <a:endParaRPr lang="en-US" sz="4800"/>
            </a:p>
          </p:txBody>
        </p:sp>
        <p:sp>
          <p:nvSpPr>
            <p:cNvPr id="37" name="TextBox 39">
              <a:extLst>
                <a:ext uri="{FF2B5EF4-FFF2-40B4-BE49-F238E27FC236}">
                  <a16:creationId xmlns:a16="http://schemas.microsoft.com/office/drawing/2014/main" id="{559EF5CF-C8C1-0C8D-862F-09822B779E2D}"/>
                </a:ext>
              </a:extLst>
            </p:cNvPr>
            <p:cNvSpPr txBox="1"/>
            <p:nvPr/>
          </p:nvSpPr>
          <p:spPr>
            <a:xfrm>
              <a:off x="0" y="-85725"/>
              <a:ext cx="770036" cy="256453"/>
            </a:xfrm>
            <a:prstGeom prst="rect">
              <a:avLst/>
            </a:prstGeom>
          </p:spPr>
          <p:txBody>
            <a:bodyPr lIns="43718" tIns="43718" rIns="43718" bIns="43718" rtlCol="0" anchor="ctr"/>
            <a:lstStyle/>
            <a:p>
              <a:pPr algn="ctr">
                <a:lnSpc>
                  <a:spcPts val="1976"/>
                </a:lnSpc>
              </a:pPr>
              <a:endParaRPr sz="4800"/>
            </a:p>
          </p:txBody>
        </p:sp>
      </p:grpSp>
      <p:sp>
        <p:nvSpPr>
          <p:cNvPr id="41" name="Freeform 43">
            <a:extLst>
              <a:ext uri="{FF2B5EF4-FFF2-40B4-BE49-F238E27FC236}">
                <a16:creationId xmlns:a16="http://schemas.microsoft.com/office/drawing/2014/main" id="{822459D0-FDC8-A19C-07BC-9E41601BD0CD}"/>
              </a:ext>
            </a:extLst>
          </p:cNvPr>
          <p:cNvSpPr/>
          <p:nvPr/>
        </p:nvSpPr>
        <p:spPr>
          <a:xfrm>
            <a:off x="2945301" y="4792980"/>
            <a:ext cx="2955274" cy="702660"/>
          </a:xfrm>
          <a:custGeom>
            <a:avLst/>
            <a:gdLst/>
            <a:ahLst/>
            <a:cxnLst/>
            <a:rect l="l" t="t" r="r" b="b"/>
            <a:pathLst>
              <a:path w="537444" h="128191">
                <a:moveTo>
                  <a:pt x="0" y="0"/>
                </a:moveTo>
                <a:lnTo>
                  <a:pt x="537444" y="0"/>
                </a:lnTo>
                <a:lnTo>
                  <a:pt x="537444" y="128191"/>
                </a:lnTo>
                <a:lnTo>
                  <a:pt x="0" y="128191"/>
                </a:lnTo>
                <a:close/>
              </a:path>
            </a:pathLst>
          </a:custGeom>
          <a:solidFill>
            <a:srgbClr val="B6D5F2">
              <a:alpha val="41961"/>
            </a:srgbClr>
          </a:solidFill>
        </p:spPr>
        <p:txBody>
          <a:bodyPr anchor="ctr"/>
          <a:lstStyle/>
          <a:p>
            <a:endParaRPr lang="en-US" sz="4800"/>
          </a:p>
        </p:txBody>
      </p:sp>
      <p:sp>
        <p:nvSpPr>
          <p:cNvPr id="42" name="TextBox 44">
            <a:extLst>
              <a:ext uri="{FF2B5EF4-FFF2-40B4-BE49-F238E27FC236}">
                <a16:creationId xmlns:a16="http://schemas.microsoft.com/office/drawing/2014/main" id="{70C24589-D738-B5CA-60B4-B8D999B097CB}"/>
              </a:ext>
            </a:extLst>
          </p:cNvPr>
          <p:cNvSpPr txBox="1"/>
          <p:nvPr/>
        </p:nvSpPr>
        <p:spPr>
          <a:xfrm>
            <a:off x="2945301" y="4321949"/>
            <a:ext cx="2955274" cy="1176272"/>
          </a:xfrm>
          <a:prstGeom prst="rect">
            <a:avLst/>
          </a:prstGeom>
        </p:spPr>
        <p:txBody>
          <a:bodyPr lIns="43718" tIns="43718" rIns="43718" bIns="43718" rtlCol="0" anchor="ctr"/>
          <a:lstStyle/>
          <a:p>
            <a:pPr algn="ctr">
              <a:lnSpc>
                <a:spcPts val="1976"/>
              </a:lnSpc>
            </a:pPr>
            <a:endParaRPr sz="4800"/>
          </a:p>
        </p:txBody>
      </p:sp>
      <p:grpSp>
        <p:nvGrpSpPr>
          <p:cNvPr id="44" name="Group 46">
            <a:extLst>
              <a:ext uri="{FF2B5EF4-FFF2-40B4-BE49-F238E27FC236}">
                <a16:creationId xmlns:a16="http://schemas.microsoft.com/office/drawing/2014/main" id="{E5E2A6DC-DF3E-8752-4C3B-2B9E93DC9836}"/>
              </a:ext>
            </a:extLst>
          </p:cNvPr>
          <p:cNvGrpSpPr/>
          <p:nvPr/>
        </p:nvGrpSpPr>
        <p:grpSpPr>
          <a:xfrm>
            <a:off x="7905435" y="3780384"/>
            <a:ext cx="3032312" cy="914586"/>
            <a:chOff x="0" y="0"/>
            <a:chExt cx="548973" cy="166326"/>
          </a:xfrm>
        </p:grpSpPr>
        <p:sp>
          <p:nvSpPr>
            <p:cNvPr id="45" name="Freeform 47">
              <a:extLst>
                <a:ext uri="{FF2B5EF4-FFF2-40B4-BE49-F238E27FC236}">
                  <a16:creationId xmlns:a16="http://schemas.microsoft.com/office/drawing/2014/main" id="{A073AB07-BEC1-07CD-3F32-40FBD7DBBF13}"/>
                </a:ext>
              </a:extLst>
            </p:cNvPr>
            <p:cNvSpPr/>
            <p:nvPr/>
          </p:nvSpPr>
          <p:spPr>
            <a:xfrm>
              <a:off x="0" y="0"/>
              <a:ext cx="548973" cy="166326"/>
            </a:xfrm>
            <a:custGeom>
              <a:avLst/>
              <a:gdLst/>
              <a:ahLst/>
              <a:cxnLst/>
              <a:rect l="l" t="t" r="r" b="b"/>
              <a:pathLst>
                <a:path w="548973" h="166326">
                  <a:moveTo>
                    <a:pt x="0" y="0"/>
                  </a:moveTo>
                  <a:lnTo>
                    <a:pt x="548973" y="0"/>
                  </a:lnTo>
                  <a:lnTo>
                    <a:pt x="548973" y="166326"/>
                  </a:lnTo>
                  <a:lnTo>
                    <a:pt x="0" y="166326"/>
                  </a:lnTo>
                  <a:close/>
                </a:path>
              </a:pathLst>
            </a:custGeom>
            <a:solidFill>
              <a:srgbClr val="B6D5F2">
                <a:alpha val="41961"/>
              </a:srgbClr>
            </a:solidFill>
          </p:spPr>
          <p:txBody>
            <a:bodyPr anchor="ctr"/>
            <a:lstStyle/>
            <a:p>
              <a:endParaRPr lang="en-US" sz="4800"/>
            </a:p>
          </p:txBody>
        </p:sp>
        <p:sp>
          <p:nvSpPr>
            <p:cNvPr id="46" name="TextBox 48">
              <a:extLst>
                <a:ext uri="{FF2B5EF4-FFF2-40B4-BE49-F238E27FC236}">
                  <a16:creationId xmlns:a16="http://schemas.microsoft.com/office/drawing/2014/main" id="{CBB487BA-B2EF-48D2-A347-9D4F4017BCC3}"/>
                </a:ext>
              </a:extLst>
            </p:cNvPr>
            <p:cNvSpPr txBox="1"/>
            <p:nvPr/>
          </p:nvSpPr>
          <p:spPr>
            <a:xfrm>
              <a:off x="0" y="-85725"/>
              <a:ext cx="548973" cy="252051"/>
            </a:xfrm>
            <a:prstGeom prst="rect">
              <a:avLst/>
            </a:prstGeom>
          </p:spPr>
          <p:txBody>
            <a:bodyPr lIns="43718" tIns="43718" rIns="43718" bIns="43718" rtlCol="0" anchor="ctr"/>
            <a:lstStyle/>
            <a:p>
              <a:pPr algn="ctr">
                <a:lnSpc>
                  <a:spcPts val="1976"/>
                </a:lnSpc>
              </a:pPr>
              <a:endParaRPr sz="4800"/>
            </a:p>
          </p:txBody>
        </p:sp>
      </p:grpSp>
      <p:grpSp>
        <p:nvGrpSpPr>
          <p:cNvPr id="52" name="Group 54">
            <a:extLst>
              <a:ext uri="{FF2B5EF4-FFF2-40B4-BE49-F238E27FC236}">
                <a16:creationId xmlns:a16="http://schemas.microsoft.com/office/drawing/2014/main" id="{C536B0BE-2FC7-274D-129A-2CB9136024A9}"/>
              </a:ext>
            </a:extLst>
          </p:cNvPr>
          <p:cNvGrpSpPr/>
          <p:nvPr/>
        </p:nvGrpSpPr>
        <p:grpSpPr>
          <a:xfrm>
            <a:off x="5007605" y="3146256"/>
            <a:ext cx="2802796" cy="542842"/>
            <a:chOff x="0" y="0"/>
            <a:chExt cx="509715" cy="98721"/>
          </a:xfrm>
        </p:grpSpPr>
        <p:sp>
          <p:nvSpPr>
            <p:cNvPr id="53" name="Freeform 55">
              <a:extLst>
                <a:ext uri="{FF2B5EF4-FFF2-40B4-BE49-F238E27FC236}">
                  <a16:creationId xmlns:a16="http://schemas.microsoft.com/office/drawing/2014/main" id="{919E1834-25F0-2C83-4AE4-99EC7757B271}"/>
                </a:ext>
              </a:extLst>
            </p:cNvPr>
            <p:cNvSpPr/>
            <p:nvPr/>
          </p:nvSpPr>
          <p:spPr>
            <a:xfrm>
              <a:off x="0" y="0"/>
              <a:ext cx="509715" cy="98721"/>
            </a:xfrm>
            <a:custGeom>
              <a:avLst/>
              <a:gdLst/>
              <a:ahLst/>
              <a:cxnLst/>
              <a:rect l="l" t="t" r="r" b="b"/>
              <a:pathLst>
                <a:path w="509715" h="98721">
                  <a:moveTo>
                    <a:pt x="0" y="0"/>
                  </a:moveTo>
                  <a:lnTo>
                    <a:pt x="509715" y="0"/>
                  </a:lnTo>
                  <a:lnTo>
                    <a:pt x="509715" y="98721"/>
                  </a:lnTo>
                  <a:lnTo>
                    <a:pt x="0" y="98721"/>
                  </a:lnTo>
                  <a:close/>
                </a:path>
              </a:pathLst>
            </a:custGeom>
            <a:solidFill>
              <a:srgbClr val="B6D5F2">
                <a:alpha val="41961"/>
              </a:srgbClr>
            </a:solidFill>
          </p:spPr>
          <p:txBody>
            <a:bodyPr anchor="ctr"/>
            <a:lstStyle/>
            <a:p>
              <a:endParaRPr lang="en-US" sz="4800"/>
            </a:p>
          </p:txBody>
        </p:sp>
        <p:sp>
          <p:nvSpPr>
            <p:cNvPr id="54" name="TextBox 56">
              <a:extLst>
                <a:ext uri="{FF2B5EF4-FFF2-40B4-BE49-F238E27FC236}">
                  <a16:creationId xmlns:a16="http://schemas.microsoft.com/office/drawing/2014/main" id="{8558B816-21EE-1FEE-045B-3294D04E07D4}"/>
                </a:ext>
              </a:extLst>
            </p:cNvPr>
            <p:cNvSpPr txBox="1"/>
            <p:nvPr/>
          </p:nvSpPr>
          <p:spPr>
            <a:xfrm>
              <a:off x="0" y="-85725"/>
              <a:ext cx="509715" cy="184446"/>
            </a:xfrm>
            <a:prstGeom prst="rect">
              <a:avLst/>
            </a:prstGeom>
          </p:spPr>
          <p:txBody>
            <a:bodyPr lIns="43718" tIns="43718" rIns="43718" bIns="43718" rtlCol="0" anchor="ctr"/>
            <a:lstStyle/>
            <a:p>
              <a:pPr algn="ctr">
                <a:lnSpc>
                  <a:spcPts val="1976"/>
                </a:lnSpc>
              </a:pPr>
              <a:endParaRPr sz="4800"/>
            </a:p>
          </p:txBody>
        </p:sp>
      </p:grpSp>
      <p:grpSp>
        <p:nvGrpSpPr>
          <p:cNvPr id="56" name="Group 58">
            <a:extLst>
              <a:ext uri="{FF2B5EF4-FFF2-40B4-BE49-F238E27FC236}">
                <a16:creationId xmlns:a16="http://schemas.microsoft.com/office/drawing/2014/main" id="{C202BE5E-3010-BAB0-3170-6896E28B253A}"/>
              </a:ext>
            </a:extLst>
          </p:cNvPr>
          <p:cNvGrpSpPr/>
          <p:nvPr/>
        </p:nvGrpSpPr>
        <p:grpSpPr>
          <a:xfrm>
            <a:off x="2945294" y="3156329"/>
            <a:ext cx="1987734" cy="532769"/>
            <a:chOff x="0" y="0"/>
            <a:chExt cx="356525" cy="96889"/>
          </a:xfrm>
        </p:grpSpPr>
        <p:sp>
          <p:nvSpPr>
            <p:cNvPr id="57" name="Freeform 59">
              <a:extLst>
                <a:ext uri="{FF2B5EF4-FFF2-40B4-BE49-F238E27FC236}">
                  <a16:creationId xmlns:a16="http://schemas.microsoft.com/office/drawing/2014/main" id="{FF320346-D1E6-E565-48DB-5AF354F85FEB}"/>
                </a:ext>
              </a:extLst>
            </p:cNvPr>
            <p:cNvSpPr/>
            <p:nvPr/>
          </p:nvSpPr>
          <p:spPr>
            <a:xfrm>
              <a:off x="0" y="0"/>
              <a:ext cx="356525" cy="96889"/>
            </a:xfrm>
            <a:custGeom>
              <a:avLst/>
              <a:gdLst/>
              <a:ahLst/>
              <a:cxnLst/>
              <a:rect l="l" t="t" r="r" b="b"/>
              <a:pathLst>
                <a:path w="356525" h="96889">
                  <a:moveTo>
                    <a:pt x="0" y="0"/>
                  </a:moveTo>
                  <a:lnTo>
                    <a:pt x="356525" y="0"/>
                  </a:lnTo>
                  <a:lnTo>
                    <a:pt x="356525" y="96889"/>
                  </a:lnTo>
                  <a:lnTo>
                    <a:pt x="0" y="96889"/>
                  </a:lnTo>
                  <a:close/>
                </a:path>
              </a:pathLst>
            </a:custGeom>
            <a:solidFill>
              <a:srgbClr val="B6D5F2">
                <a:alpha val="41961"/>
              </a:srgbClr>
            </a:solidFill>
          </p:spPr>
          <p:txBody>
            <a:bodyPr anchor="ctr"/>
            <a:lstStyle/>
            <a:p>
              <a:endParaRPr lang="en-US" sz="4800"/>
            </a:p>
          </p:txBody>
        </p:sp>
        <p:sp>
          <p:nvSpPr>
            <p:cNvPr id="58" name="TextBox 60">
              <a:extLst>
                <a:ext uri="{FF2B5EF4-FFF2-40B4-BE49-F238E27FC236}">
                  <a16:creationId xmlns:a16="http://schemas.microsoft.com/office/drawing/2014/main" id="{BAAD72FE-66B2-0E91-8C9F-6D5BB7F56E4F}"/>
                </a:ext>
              </a:extLst>
            </p:cNvPr>
            <p:cNvSpPr txBox="1"/>
            <p:nvPr/>
          </p:nvSpPr>
          <p:spPr>
            <a:xfrm>
              <a:off x="0" y="-85725"/>
              <a:ext cx="356525" cy="182614"/>
            </a:xfrm>
            <a:prstGeom prst="rect">
              <a:avLst/>
            </a:prstGeom>
          </p:spPr>
          <p:txBody>
            <a:bodyPr lIns="43718" tIns="43718" rIns="43718" bIns="43718" rtlCol="0" anchor="ctr"/>
            <a:lstStyle/>
            <a:p>
              <a:pPr algn="ctr">
                <a:lnSpc>
                  <a:spcPts val="1976"/>
                </a:lnSpc>
              </a:pPr>
              <a:endParaRPr sz="4800"/>
            </a:p>
          </p:txBody>
        </p:sp>
      </p:grpSp>
      <p:grpSp>
        <p:nvGrpSpPr>
          <p:cNvPr id="60" name="Group 62">
            <a:extLst>
              <a:ext uri="{FF2B5EF4-FFF2-40B4-BE49-F238E27FC236}">
                <a16:creationId xmlns:a16="http://schemas.microsoft.com/office/drawing/2014/main" id="{652AB1B7-30D1-5B2B-608D-536566F87E26}"/>
              </a:ext>
            </a:extLst>
          </p:cNvPr>
          <p:cNvGrpSpPr/>
          <p:nvPr/>
        </p:nvGrpSpPr>
        <p:grpSpPr>
          <a:xfrm>
            <a:off x="2945295" y="2569171"/>
            <a:ext cx="1987734" cy="500250"/>
            <a:chOff x="0" y="0"/>
            <a:chExt cx="353939" cy="90975"/>
          </a:xfrm>
        </p:grpSpPr>
        <p:sp>
          <p:nvSpPr>
            <p:cNvPr id="61" name="Freeform 63">
              <a:extLst>
                <a:ext uri="{FF2B5EF4-FFF2-40B4-BE49-F238E27FC236}">
                  <a16:creationId xmlns:a16="http://schemas.microsoft.com/office/drawing/2014/main" id="{6A8E670A-16B8-D008-EC01-9E95CDD01745}"/>
                </a:ext>
              </a:extLst>
            </p:cNvPr>
            <p:cNvSpPr/>
            <p:nvPr/>
          </p:nvSpPr>
          <p:spPr>
            <a:xfrm>
              <a:off x="0" y="0"/>
              <a:ext cx="353939" cy="90975"/>
            </a:xfrm>
            <a:custGeom>
              <a:avLst/>
              <a:gdLst/>
              <a:ahLst/>
              <a:cxnLst/>
              <a:rect l="l" t="t" r="r" b="b"/>
              <a:pathLst>
                <a:path w="353939" h="90975">
                  <a:moveTo>
                    <a:pt x="0" y="0"/>
                  </a:moveTo>
                  <a:lnTo>
                    <a:pt x="353939" y="0"/>
                  </a:lnTo>
                  <a:lnTo>
                    <a:pt x="353939" y="90975"/>
                  </a:lnTo>
                  <a:lnTo>
                    <a:pt x="0" y="90975"/>
                  </a:lnTo>
                  <a:close/>
                </a:path>
              </a:pathLst>
            </a:custGeom>
            <a:solidFill>
              <a:srgbClr val="B6D5F2">
                <a:alpha val="41961"/>
              </a:srgbClr>
            </a:solidFill>
          </p:spPr>
          <p:txBody>
            <a:bodyPr anchor="ctr"/>
            <a:lstStyle/>
            <a:p>
              <a:endParaRPr lang="en-US" sz="4800"/>
            </a:p>
          </p:txBody>
        </p:sp>
        <p:sp>
          <p:nvSpPr>
            <p:cNvPr id="62" name="TextBox 64">
              <a:extLst>
                <a:ext uri="{FF2B5EF4-FFF2-40B4-BE49-F238E27FC236}">
                  <a16:creationId xmlns:a16="http://schemas.microsoft.com/office/drawing/2014/main" id="{1EBDD6EC-03BB-5DFD-E18D-8CFF4604F7DB}"/>
                </a:ext>
              </a:extLst>
            </p:cNvPr>
            <p:cNvSpPr txBox="1"/>
            <p:nvPr/>
          </p:nvSpPr>
          <p:spPr>
            <a:xfrm>
              <a:off x="0" y="-85725"/>
              <a:ext cx="353939" cy="176700"/>
            </a:xfrm>
            <a:prstGeom prst="rect">
              <a:avLst/>
            </a:prstGeom>
          </p:spPr>
          <p:txBody>
            <a:bodyPr lIns="43718" tIns="43718" rIns="43718" bIns="43718" rtlCol="0" anchor="ctr"/>
            <a:lstStyle/>
            <a:p>
              <a:pPr algn="ctr">
                <a:lnSpc>
                  <a:spcPts val="1976"/>
                </a:lnSpc>
              </a:pPr>
              <a:endParaRPr sz="4800"/>
            </a:p>
          </p:txBody>
        </p:sp>
      </p:grpSp>
      <p:grpSp>
        <p:nvGrpSpPr>
          <p:cNvPr id="64" name="Group 66">
            <a:extLst>
              <a:ext uri="{FF2B5EF4-FFF2-40B4-BE49-F238E27FC236}">
                <a16:creationId xmlns:a16="http://schemas.microsoft.com/office/drawing/2014/main" id="{31B3A9D0-331C-BECE-B63A-B304AF4D2663}"/>
              </a:ext>
            </a:extLst>
          </p:cNvPr>
          <p:cNvGrpSpPr/>
          <p:nvPr/>
        </p:nvGrpSpPr>
        <p:grpSpPr>
          <a:xfrm>
            <a:off x="5007606" y="2566632"/>
            <a:ext cx="5930142" cy="502791"/>
            <a:chOff x="0" y="0"/>
            <a:chExt cx="1079877" cy="91437"/>
          </a:xfrm>
        </p:grpSpPr>
        <p:sp>
          <p:nvSpPr>
            <p:cNvPr id="65" name="Freeform 67">
              <a:extLst>
                <a:ext uri="{FF2B5EF4-FFF2-40B4-BE49-F238E27FC236}">
                  <a16:creationId xmlns:a16="http://schemas.microsoft.com/office/drawing/2014/main" id="{76681F02-6DDA-4DB9-0800-820E9B03F5CC}"/>
                </a:ext>
              </a:extLst>
            </p:cNvPr>
            <p:cNvSpPr/>
            <p:nvPr/>
          </p:nvSpPr>
          <p:spPr>
            <a:xfrm>
              <a:off x="0" y="0"/>
              <a:ext cx="1079877" cy="91437"/>
            </a:xfrm>
            <a:custGeom>
              <a:avLst/>
              <a:gdLst/>
              <a:ahLst/>
              <a:cxnLst/>
              <a:rect l="l" t="t" r="r" b="b"/>
              <a:pathLst>
                <a:path w="1079877" h="91437">
                  <a:moveTo>
                    <a:pt x="0" y="0"/>
                  </a:moveTo>
                  <a:lnTo>
                    <a:pt x="1079877" y="0"/>
                  </a:lnTo>
                  <a:lnTo>
                    <a:pt x="1079877" y="91437"/>
                  </a:lnTo>
                  <a:lnTo>
                    <a:pt x="0" y="91437"/>
                  </a:lnTo>
                  <a:close/>
                </a:path>
              </a:pathLst>
            </a:custGeom>
            <a:solidFill>
              <a:srgbClr val="B6D5F2">
                <a:alpha val="41961"/>
              </a:srgbClr>
            </a:solidFill>
          </p:spPr>
          <p:txBody>
            <a:bodyPr anchor="ctr"/>
            <a:lstStyle/>
            <a:p>
              <a:endParaRPr lang="en-US" sz="4800"/>
            </a:p>
          </p:txBody>
        </p:sp>
        <p:sp>
          <p:nvSpPr>
            <p:cNvPr id="66" name="TextBox 68">
              <a:extLst>
                <a:ext uri="{FF2B5EF4-FFF2-40B4-BE49-F238E27FC236}">
                  <a16:creationId xmlns:a16="http://schemas.microsoft.com/office/drawing/2014/main" id="{28FB04C2-64BD-06A8-F3C6-2DFA2987282B}"/>
                </a:ext>
              </a:extLst>
            </p:cNvPr>
            <p:cNvSpPr txBox="1"/>
            <p:nvPr/>
          </p:nvSpPr>
          <p:spPr>
            <a:xfrm>
              <a:off x="0" y="-85725"/>
              <a:ext cx="1079877" cy="177162"/>
            </a:xfrm>
            <a:prstGeom prst="rect">
              <a:avLst/>
            </a:prstGeom>
          </p:spPr>
          <p:txBody>
            <a:bodyPr lIns="43718" tIns="43718" rIns="43718" bIns="43718" rtlCol="0" anchor="ctr"/>
            <a:lstStyle/>
            <a:p>
              <a:pPr algn="ctr">
                <a:lnSpc>
                  <a:spcPts val="1976"/>
                </a:lnSpc>
              </a:pPr>
              <a:endParaRPr sz="4800"/>
            </a:p>
          </p:txBody>
        </p:sp>
      </p:grpSp>
      <p:grpSp>
        <p:nvGrpSpPr>
          <p:cNvPr id="68" name="Group 70">
            <a:extLst>
              <a:ext uri="{FF2B5EF4-FFF2-40B4-BE49-F238E27FC236}">
                <a16:creationId xmlns:a16="http://schemas.microsoft.com/office/drawing/2014/main" id="{1BB599EF-43C6-5036-27D8-80D20AEC853C}"/>
              </a:ext>
            </a:extLst>
          </p:cNvPr>
          <p:cNvGrpSpPr/>
          <p:nvPr/>
        </p:nvGrpSpPr>
        <p:grpSpPr>
          <a:xfrm>
            <a:off x="7976594" y="1994282"/>
            <a:ext cx="2961153" cy="493225"/>
            <a:chOff x="0" y="0"/>
            <a:chExt cx="539938" cy="89698"/>
          </a:xfrm>
        </p:grpSpPr>
        <p:sp>
          <p:nvSpPr>
            <p:cNvPr id="69" name="Freeform 71">
              <a:extLst>
                <a:ext uri="{FF2B5EF4-FFF2-40B4-BE49-F238E27FC236}">
                  <a16:creationId xmlns:a16="http://schemas.microsoft.com/office/drawing/2014/main" id="{FB90D790-48D9-E763-EBA2-B4F7D3F6637D}"/>
                </a:ext>
              </a:extLst>
            </p:cNvPr>
            <p:cNvSpPr/>
            <p:nvPr/>
          </p:nvSpPr>
          <p:spPr>
            <a:xfrm>
              <a:off x="0" y="0"/>
              <a:ext cx="539939" cy="89698"/>
            </a:xfrm>
            <a:custGeom>
              <a:avLst/>
              <a:gdLst/>
              <a:ahLst/>
              <a:cxnLst/>
              <a:rect l="l" t="t" r="r" b="b"/>
              <a:pathLst>
                <a:path w="539939" h="89698">
                  <a:moveTo>
                    <a:pt x="0" y="0"/>
                  </a:moveTo>
                  <a:lnTo>
                    <a:pt x="539939" y="0"/>
                  </a:lnTo>
                  <a:lnTo>
                    <a:pt x="539939" y="89698"/>
                  </a:lnTo>
                  <a:lnTo>
                    <a:pt x="0" y="89698"/>
                  </a:lnTo>
                  <a:close/>
                </a:path>
              </a:pathLst>
            </a:custGeom>
            <a:solidFill>
              <a:srgbClr val="B6D5F2">
                <a:alpha val="41961"/>
              </a:srgbClr>
            </a:solidFill>
          </p:spPr>
          <p:txBody>
            <a:bodyPr anchor="ctr"/>
            <a:lstStyle/>
            <a:p>
              <a:endParaRPr lang="en-US" sz="4800"/>
            </a:p>
          </p:txBody>
        </p:sp>
        <p:sp>
          <p:nvSpPr>
            <p:cNvPr id="70" name="TextBox 72">
              <a:extLst>
                <a:ext uri="{FF2B5EF4-FFF2-40B4-BE49-F238E27FC236}">
                  <a16:creationId xmlns:a16="http://schemas.microsoft.com/office/drawing/2014/main" id="{DF84BFAD-B170-9E27-9F6A-62ED5E4F4338}"/>
                </a:ext>
              </a:extLst>
            </p:cNvPr>
            <p:cNvSpPr txBox="1"/>
            <p:nvPr/>
          </p:nvSpPr>
          <p:spPr>
            <a:xfrm>
              <a:off x="0" y="-85725"/>
              <a:ext cx="539938" cy="175423"/>
            </a:xfrm>
            <a:prstGeom prst="rect">
              <a:avLst/>
            </a:prstGeom>
          </p:spPr>
          <p:txBody>
            <a:bodyPr lIns="43718" tIns="43718" rIns="43718" bIns="43718" rtlCol="0" anchor="ctr"/>
            <a:lstStyle/>
            <a:p>
              <a:pPr algn="ctr">
                <a:lnSpc>
                  <a:spcPts val="1976"/>
                </a:lnSpc>
              </a:pPr>
              <a:endParaRPr sz="4800"/>
            </a:p>
          </p:txBody>
        </p:sp>
      </p:grpSp>
      <p:grpSp>
        <p:nvGrpSpPr>
          <p:cNvPr id="71" name="Group 73">
            <a:extLst>
              <a:ext uri="{FF2B5EF4-FFF2-40B4-BE49-F238E27FC236}">
                <a16:creationId xmlns:a16="http://schemas.microsoft.com/office/drawing/2014/main" id="{D8C3E6F7-F1F6-1331-D20F-7A9A1AC36139}"/>
              </a:ext>
            </a:extLst>
          </p:cNvPr>
          <p:cNvGrpSpPr/>
          <p:nvPr/>
        </p:nvGrpSpPr>
        <p:grpSpPr>
          <a:xfrm>
            <a:off x="4549695" y="1994282"/>
            <a:ext cx="3355742" cy="493225"/>
            <a:chOff x="0" y="0"/>
            <a:chExt cx="610273" cy="89698"/>
          </a:xfrm>
        </p:grpSpPr>
        <p:sp>
          <p:nvSpPr>
            <p:cNvPr id="72" name="Freeform 74">
              <a:extLst>
                <a:ext uri="{FF2B5EF4-FFF2-40B4-BE49-F238E27FC236}">
                  <a16:creationId xmlns:a16="http://schemas.microsoft.com/office/drawing/2014/main" id="{41F7F914-442D-8227-E9D0-C73EBBC0A1A1}"/>
                </a:ext>
              </a:extLst>
            </p:cNvPr>
            <p:cNvSpPr/>
            <p:nvPr/>
          </p:nvSpPr>
          <p:spPr>
            <a:xfrm>
              <a:off x="0" y="0"/>
              <a:ext cx="610273" cy="89698"/>
            </a:xfrm>
            <a:custGeom>
              <a:avLst/>
              <a:gdLst/>
              <a:ahLst/>
              <a:cxnLst/>
              <a:rect l="l" t="t" r="r" b="b"/>
              <a:pathLst>
                <a:path w="610273" h="89698">
                  <a:moveTo>
                    <a:pt x="0" y="0"/>
                  </a:moveTo>
                  <a:lnTo>
                    <a:pt x="610273" y="0"/>
                  </a:lnTo>
                  <a:lnTo>
                    <a:pt x="610273" y="89698"/>
                  </a:lnTo>
                  <a:lnTo>
                    <a:pt x="0" y="89698"/>
                  </a:lnTo>
                  <a:close/>
                </a:path>
              </a:pathLst>
            </a:custGeom>
            <a:solidFill>
              <a:srgbClr val="B6D5F2">
                <a:alpha val="41961"/>
              </a:srgbClr>
            </a:solidFill>
          </p:spPr>
          <p:txBody>
            <a:bodyPr anchor="ctr"/>
            <a:lstStyle/>
            <a:p>
              <a:endParaRPr lang="en-US" sz="4800"/>
            </a:p>
          </p:txBody>
        </p:sp>
        <p:sp>
          <p:nvSpPr>
            <p:cNvPr id="73" name="TextBox 75">
              <a:extLst>
                <a:ext uri="{FF2B5EF4-FFF2-40B4-BE49-F238E27FC236}">
                  <a16:creationId xmlns:a16="http://schemas.microsoft.com/office/drawing/2014/main" id="{73C25E04-97E1-0856-B5AF-0F409425D87C}"/>
                </a:ext>
              </a:extLst>
            </p:cNvPr>
            <p:cNvSpPr txBox="1"/>
            <p:nvPr/>
          </p:nvSpPr>
          <p:spPr>
            <a:xfrm>
              <a:off x="0" y="-85725"/>
              <a:ext cx="610273" cy="175423"/>
            </a:xfrm>
            <a:prstGeom prst="rect">
              <a:avLst/>
            </a:prstGeom>
          </p:spPr>
          <p:txBody>
            <a:bodyPr lIns="43718" tIns="43718" rIns="43718" bIns="43718" rtlCol="0" anchor="ctr"/>
            <a:lstStyle/>
            <a:p>
              <a:pPr algn="ctr">
                <a:lnSpc>
                  <a:spcPts val="1976"/>
                </a:lnSpc>
              </a:pPr>
              <a:endParaRPr sz="4800"/>
            </a:p>
          </p:txBody>
        </p:sp>
      </p:grpSp>
      <p:grpSp>
        <p:nvGrpSpPr>
          <p:cNvPr id="74" name="Group 76">
            <a:extLst>
              <a:ext uri="{FF2B5EF4-FFF2-40B4-BE49-F238E27FC236}">
                <a16:creationId xmlns:a16="http://schemas.microsoft.com/office/drawing/2014/main" id="{C027DE05-1EB6-2D91-53B1-9A6A1DF19EC0}"/>
              </a:ext>
            </a:extLst>
          </p:cNvPr>
          <p:cNvGrpSpPr/>
          <p:nvPr/>
        </p:nvGrpSpPr>
        <p:grpSpPr>
          <a:xfrm>
            <a:off x="2945293" y="898931"/>
            <a:ext cx="7992453" cy="476944"/>
            <a:chOff x="0" y="0"/>
            <a:chExt cx="1459488" cy="86737"/>
          </a:xfrm>
        </p:grpSpPr>
        <p:sp>
          <p:nvSpPr>
            <p:cNvPr id="75" name="Freeform 77">
              <a:extLst>
                <a:ext uri="{FF2B5EF4-FFF2-40B4-BE49-F238E27FC236}">
                  <a16:creationId xmlns:a16="http://schemas.microsoft.com/office/drawing/2014/main" id="{42FA5EDA-CA18-93CB-7048-67C14FF827A7}"/>
                </a:ext>
              </a:extLst>
            </p:cNvPr>
            <p:cNvSpPr/>
            <p:nvPr/>
          </p:nvSpPr>
          <p:spPr>
            <a:xfrm>
              <a:off x="0" y="0"/>
              <a:ext cx="1459488" cy="86737"/>
            </a:xfrm>
            <a:custGeom>
              <a:avLst/>
              <a:gdLst/>
              <a:ahLst/>
              <a:cxnLst/>
              <a:rect l="l" t="t" r="r" b="b"/>
              <a:pathLst>
                <a:path w="1459488" h="86737">
                  <a:moveTo>
                    <a:pt x="0" y="0"/>
                  </a:moveTo>
                  <a:lnTo>
                    <a:pt x="1459488" y="0"/>
                  </a:lnTo>
                  <a:lnTo>
                    <a:pt x="1459488" y="86737"/>
                  </a:lnTo>
                  <a:lnTo>
                    <a:pt x="0" y="86737"/>
                  </a:lnTo>
                  <a:close/>
                </a:path>
              </a:pathLst>
            </a:custGeom>
            <a:solidFill>
              <a:srgbClr val="B6D5F2">
                <a:alpha val="41961"/>
              </a:srgbClr>
            </a:solidFill>
          </p:spPr>
          <p:txBody>
            <a:bodyPr anchor="ctr"/>
            <a:lstStyle/>
            <a:p>
              <a:endParaRPr lang="en-US" sz="4800"/>
            </a:p>
          </p:txBody>
        </p:sp>
        <p:sp>
          <p:nvSpPr>
            <p:cNvPr id="76" name="TextBox 78">
              <a:extLst>
                <a:ext uri="{FF2B5EF4-FFF2-40B4-BE49-F238E27FC236}">
                  <a16:creationId xmlns:a16="http://schemas.microsoft.com/office/drawing/2014/main" id="{6EB87BCF-6EE8-6D40-D2DB-3B8841A24994}"/>
                </a:ext>
              </a:extLst>
            </p:cNvPr>
            <p:cNvSpPr txBox="1"/>
            <p:nvPr/>
          </p:nvSpPr>
          <p:spPr>
            <a:xfrm>
              <a:off x="0" y="-85725"/>
              <a:ext cx="1459488" cy="172462"/>
            </a:xfrm>
            <a:prstGeom prst="rect">
              <a:avLst/>
            </a:prstGeom>
          </p:spPr>
          <p:txBody>
            <a:bodyPr lIns="43718" tIns="43718" rIns="43718" bIns="43718" rtlCol="0" anchor="ctr"/>
            <a:lstStyle/>
            <a:p>
              <a:pPr algn="ctr">
                <a:lnSpc>
                  <a:spcPts val="1976"/>
                </a:lnSpc>
              </a:pPr>
              <a:endParaRPr sz="4800"/>
            </a:p>
          </p:txBody>
        </p:sp>
      </p:grpSp>
      <p:grpSp>
        <p:nvGrpSpPr>
          <p:cNvPr id="77" name="Group 79">
            <a:extLst>
              <a:ext uri="{FF2B5EF4-FFF2-40B4-BE49-F238E27FC236}">
                <a16:creationId xmlns:a16="http://schemas.microsoft.com/office/drawing/2014/main" id="{218D94C7-E7F7-86EC-596A-B61E08F3BE93}"/>
              </a:ext>
            </a:extLst>
          </p:cNvPr>
          <p:cNvGrpSpPr/>
          <p:nvPr/>
        </p:nvGrpSpPr>
        <p:grpSpPr>
          <a:xfrm>
            <a:off x="5007606" y="1474536"/>
            <a:ext cx="5930142" cy="446718"/>
            <a:chOff x="0" y="0"/>
            <a:chExt cx="1083042" cy="81240"/>
          </a:xfrm>
        </p:grpSpPr>
        <p:sp>
          <p:nvSpPr>
            <p:cNvPr id="78" name="Freeform 80">
              <a:extLst>
                <a:ext uri="{FF2B5EF4-FFF2-40B4-BE49-F238E27FC236}">
                  <a16:creationId xmlns:a16="http://schemas.microsoft.com/office/drawing/2014/main" id="{FC2DFACC-18A2-ACE5-8753-BA24E665EF6F}"/>
                </a:ext>
              </a:extLst>
            </p:cNvPr>
            <p:cNvSpPr/>
            <p:nvPr/>
          </p:nvSpPr>
          <p:spPr>
            <a:xfrm>
              <a:off x="0" y="0"/>
              <a:ext cx="1083042" cy="81240"/>
            </a:xfrm>
            <a:custGeom>
              <a:avLst/>
              <a:gdLst/>
              <a:ahLst/>
              <a:cxnLst/>
              <a:rect l="l" t="t" r="r" b="b"/>
              <a:pathLst>
                <a:path w="1083042" h="81240">
                  <a:moveTo>
                    <a:pt x="0" y="0"/>
                  </a:moveTo>
                  <a:lnTo>
                    <a:pt x="1083042" y="0"/>
                  </a:lnTo>
                  <a:lnTo>
                    <a:pt x="1083042" y="81240"/>
                  </a:lnTo>
                  <a:lnTo>
                    <a:pt x="0" y="81240"/>
                  </a:lnTo>
                  <a:close/>
                </a:path>
              </a:pathLst>
            </a:custGeom>
            <a:solidFill>
              <a:srgbClr val="B6D5F2">
                <a:alpha val="41961"/>
              </a:srgbClr>
            </a:solidFill>
          </p:spPr>
          <p:txBody>
            <a:bodyPr anchor="ctr"/>
            <a:lstStyle/>
            <a:p>
              <a:endParaRPr lang="en-US" sz="4800"/>
            </a:p>
          </p:txBody>
        </p:sp>
        <p:sp>
          <p:nvSpPr>
            <p:cNvPr id="79" name="TextBox 81">
              <a:extLst>
                <a:ext uri="{FF2B5EF4-FFF2-40B4-BE49-F238E27FC236}">
                  <a16:creationId xmlns:a16="http://schemas.microsoft.com/office/drawing/2014/main" id="{4A6EA472-9FE6-E20C-DEB1-74703EE23535}"/>
                </a:ext>
              </a:extLst>
            </p:cNvPr>
            <p:cNvSpPr txBox="1"/>
            <p:nvPr/>
          </p:nvSpPr>
          <p:spPr>
            <a:xfrm>
              <a:off x="0" y="-85725"/>
              <a:ext cx="1083042" cy="166965"/>
            </a:xfrm>
            <a:prstGeom prst="rect">
              <a:avLst/>
            </a:prstGeom>
          </p:spPr>
          <p:txBody>
            <a:bodyPr lIns="43718" tIns="43718" rIns="43718" bIns="43718" rtlCol="0" anchor="ctr"/>
            <a:lstStyle/>
            <a:p>
              <a:pPr algn="ctr">
                <a:lnSpc>
                  <a:spcPts val="1976"/>
                </a:lnSpc>
              </a:pPr>
              <a:endParaRPr sz="4800"/>
            </a:p>
          </p:txBody>
        </p:sp>
      </p:grpSp>
      <p:grpSp>
        <p:nvGrpSpPr>
          <p:cNvPr id="89" name="Group 93">
            <a:extLst>
              <a:ext uri="{FF2B5EF4-FFF2-40B4-BE49-F238E27FC236}">
                <a16:creationId xmlns:a16="http://schemas.microsoft.com/office/drawing/2014/main" id="{30B229C4-1C40-29AA-4623-639EEFB7D715}"/>
              </a:ext>
            </a:extLst>
          </p:cNvPr>
          <p:cNvGrpSpPr/>
          <p:nvPr/>
        </p:nvGrpSpPr>
        <p:grpSpPr>
          <a:xfrm>
            <a:off x="2945299" y="4277979"/>
            <a:ext cx="2001371" cy="416990"/>
            <a:chOff x="0" y="0"/>
            <a:chExt cx="361487" cy="75834"/>
          </a:xfrm>
        </p:grpSpPr>
        <p:sp>
          <p:nvSpPr>
            <p:cNvPr id="90" name="Freeform 94">
              <a:extLst>
                <a:ext uri="{FF2B5EF4-FFF2-40B4-BE49-F238E27FC236}">
                  <a16:creationId xmlns:a16="http://schemas.microsoft.com/office/drawing/2014/main" id="{5EC7BE1B-BF7C-FFF4-370A-98CE44EBBF55}"/>
                </a:ext>
              </a:extLst>
            </p:cNvPr>
            <p:cNvSpPr/>
            <p:nvPr/>
          </p:nvSpPr>
          <p:spPr>
            <a:xfrm>
              <a:off x="0" y="0"/>
              <a:ext cx="361487" cy="75834"/>
            </a:xfrm>
            <a:custGeom>
              <a:avLst/>
              <a:gdLst/>
              <a:ahLst/>
              <a:cxnLst/>
              <a:rect l="l" t="t" r="r" b="b"/>
              <a:pathLst>
                <a:path w="361487" h="75834">
                  <a:moveTo>
                    <a:pt x="0" y="0"/>
                  </a:moveTo>
                  <a:lnTo>
                    <a:pt x="361487" y="0"/>
                  </a:lnTo>
                  <a:lnTo>
                    <a:pt x="361487" y="75834"/>
                  </a:lnTo>
                  <a:lnTo>
                    <a:pt x="0" y="75834"/>
                  </a:lnTo>
                  <a:close/>
                </a:path>
              </a:pathLst>
            </a:custGeom>
            <a:solidFill>
              <a:srgbClr val="B6D5F2">
                <a:alpha val="48627"/>
              </a:srgbClr>
            </a:solidFill>
          </p:spPr>
          <p:txBody>
            <a:bodyPr anchor="ctr"/>
            <a:lstStyle/>
            <a:p>
              <a:endParaRPr lang="en-US" sz="4800"/>
            </a:p>
          </p:txBody>
        </p:sp>
        <p:sp>
          <p:nvSpPr>
            <p:cNvPr id="91" name="TextBox 95">
              <a:extLst>
                <a:ext uri="{FF2B5EF4-FFF2-40B4-BE49-F238E27FC236}">
                  <a16:creationId xmlns:a16="http://schemas.microsoft.com/office/drawing/2014/main" id="{A528FE06-8069-0B76-84A3-F30EE4D5FCC9}"/>
                </a:ext>
              </a:extLst>
            </p:cNvPr>
            <p:cNvSpPr txBox="1"/>
            <p:nvPr/>
          </p:nvSpPr>
          <p:spPr>
            <a:xfrm>
              <a:off x="0" y="-85725"/>
              <a:ext cx="361487" cy="161559"/>
            </a:xfrm>
            <a:prstGeom prst="rect">
              <a:avLst/>
            </a:prstGeom>
          </p:spPr>
          <p:txBody>
            <a:bodyPr lIns="43718" tIns="43718" rIns="43718" bIns="43718" rtlCol="0" anchor="ctr"/>
            <a:lstStyle/>
            <a:p>
              <a:pPr algn="ctr"/>
              <a:endParaRPr sz="4800"/>
            </a:p>
          </p:txBody>
        </p:sp>
      </p:grpSp>
      <p:sp>
        <p:nvSpPr>
          <p:cNvPr id="94" name="TextBox 36">
            <a:extLst>
              <a:ext uri="{FF2B5EF4-FFF2-40B4-BE49-F238E27FC236}">
                <a16:creationId xmlns:a16="http://schemas.microsoft.com/office/drawing/2014/main" id="{F8F9E41E-39DF-1550-9163-DA74EA39D1E8}"/>
              </a:ext>
            </a:extLst>
          </p:cNvPr>
          <p:cNvSpPr txBox="1"/>
          <p:nvPr/>
        </p:nvSpPr>
        <p:spPr>
          <a:xfrm>
            <a:off x="5908242" y="4841241"/>
            <a:ext cx="5029503" cy="600848"/>
          </a:xfrm>
          <a:prstGeom prst="rect">
            <a:avLst/>
          </a:prstGeom>
        </p:spPr>
        <p:txBody>
          <a:bodyPr wrap="none" lIns="0" tIns="0" rIns="0" bIns="0" rtlCol="0" anchor="ctr">
            <a:noAutofit/>
          </a:bodyPr>
          <a:lstStyle/>
          <a:p>
            <a:r>
              <a:rPr lang="en-US" sz="1600" dirty="0">
                <a:solidFill>
                  <a:srgbClr val="0E376A"/>
                </a:solidFill>
                <a:latin typeface="IBM Plex Sans"/>
                <a:ea typeface="IBM Plex Sans"/>
                <a:cs typeface="IBM Plex Sans"/>
                <a:sym typeface="IBM Plex Sans"/>
              </a:rPr>
              <a:t>     Semiconductor Workforce	</a:t>
            </a:r>
          </a:p>
          <a:p>
            <a:r>
              <a:rPr lang="en-US" sz="1600" dirty="0">
                <a:solidFill>
                  <a:srgbClr val="0E376A"/>
                </a:solidFill>
                <a:latin typeface="IBM Plex Sans"/>
                <a:ea typeface="IBM Plex Sans"/>
                <a:cs typeface="IBM Plex Sans"/>
                <a:sym typeface="IBM Plex Sans"/>
              </a:rPr>
              <a:t> Branding &amp; Marketing Campaign	</a:t>
            </a:r>
          </a:p>
        </p:txBody>
      </p:sp>
      <p:sp>
        <p:nvSpPr>
          <p:cNvPr id="95" name="TextBox 40">
            <a:extLst>
              <a:ext uri="{FF2B5EF4-FFF2-40B4-BE49-F238E27FC236}">
                <a16:creationId xmlns:a16="http://schemas.microsoft.com/office/drawing/2014/main" id="{B1B91F48-1365-A725-CBC9-DED270DE0BB0}"/>
              </a:ext>
            </a:extLst>
          </p:cNvPr>
          <p:cNvSpPr txBox="1"/>
          <p:nvPr/>
        </p:nvSpPr>
        <p:spPr>
          <a:xfrm>
            <a:off x="4418259" y="3776006"/>
            <a:ext cx="4234237" cy="922195"/>
          </a:xfrm>
          <a:prstGeom prst="rect">
            <a:avLst/>
          </a:prstGeom>
        </p:spPr>
        <p:txBody>
          <a:bodyPr wrap="none" lIns="0" tIns="0" rIns="0" bIns="0" rtlCol="0" anchor="ctr">
            <a:noAutofit/>
          </a:bodyPr>
          <a:lstStyle/>
          <a:p>
            <a:pPr algn="ctr"/>
            <a:r>
              <a:rPr lang="en-US" sz="1600" dirty="0">
                <a:solidFill>
                  <a:srgbClr val="0E376A"/>
                </a:solidFill>
                <a:latin typeface="IBM Plex Sans"/>
                <a:ea typeface="IBM Plex Sans"/>
                <a:cs typeface="IBM Plex Sans"/>
                <a:sym typeface="IBM Plex Sans"/>
              </a:rPr>
              <a:t>Industry Videos &amp;</a:t>
            </a:r>
          </a:p>
          <a:p>
            <a:pPr algn="ctr"/>
            <a:r>
              <a:rPr lang="en-US" sz="1600" dirty="0">
                <a:solidFill>
                  <a:srgbClr val="0E376A"/>
                </a:solidFill>
                <a:latin typeface="IBM Plex Sans"/>
                <a:ea typeface="IBM Plex Sans"/>
                <a:cs typeface="IBM Plex Sans"/>
                <a:sym typeface="IBM Plex Sans"/>
              </a:rPr>
              <a:t>Fab Tours</a:t>
            </a:r>
          </a:p>
        </p:txBody>
      </p:sp>
      <p:sp>
        <p:nvSpPr>
          <p:cNvPr id="96" name="TextBox 41">
            <a:extLst>
              <a:ext uri="{FF2B5EF4-FFF2-40B4-BE49-F238E27FC236}">
                <a16:creationId xmlns:a16="http://schemas.microsoft.com/office/drawing/2014/main" id="{DBAAE3B6-8506-76A7-C52F-1190AC7CEFAC}"/>
              </a:ext>
            </a:extLst>
          </p:cNvPr>
          <p:cNvSpPr txBox="1"/>
          <p:nvPr/>
        </p:nvSpPr>
        <p:spPr>
          <a:xfrm>
            <a:off x="2958939" y="3785181"/>
            <a:ext cx="1974087" cy="391711"/>
          </a:xfrm>
          <a:prstGeom prst="rect">
            <a:avLst/>
          </a:prstGeom>
        </p:spPr>
        <p:txBody>
          <a:bodyPr wrap="none" lIns="0" tIns="0" rIns="0" bIns="0" rtlCol="0" anchor="ctr">
            <a:noAutofit/>
          </a:bodyPr>
          <a:lstStyle/>
          <a:p>
            <a:pPr algn="ctr"/>
            <a:r>
              <a:rPr lang="en-US" sz="1600" dirty="0">
                <a:solidFill>
                  <a:srgbClr val="0E376A"/>
                </a:solidFill>
                <a:latin typeface="IBM Plex Sans"/>
                <a:ea typeface="IBM Plex Sans"/>
                <a:cs typeface="IBM Plex Sans"/>
                <a:sym typeface="IBM Plex Sans"/>
              </a:rPr>
              <a:t>Chip in Florida</a:t>
            </a:r>
          </a:p>
        </p:txBody>
      </p:sp>
      <p:sp>
        <p:nvSpPr>
          <p:cNvPr id="97" name="TextBox 45">
            <a:extLst>
              <a:ext uri="{FF2B5EF4-FFF2-40B4-BE49-F238E27FC236}">
                <a16:creationId xmlns:a16="http://schemas.microsoft.com/office/drawing/2014/main" id="{F8A0D5B2-217A-336D-C3BF-42D65EC968FA}"/>
              </a:ext>
            </a:extLst>
          </p:cNvPr>
          <p:cNvSpPr txBox="1"/>
          <p:nvPr/>
        </p:nvSpPr>
        <p:spPr>
          <a:xfrm>
            <a:off x="3444047" y="5022300"/>
            <a:ext cx="1853402" cy="236031"/>
          </a:xfrm>
          <a:prstGeom prst="rect">
            <a:avLst/>
          </a:prstGeom>
        </p:spPr>
        <p:txBody>
          <a:bodyPr wrap="none" lIns="0" tIns="0" rIns="0" bIns="0" rtlCol="0" anchor="ctr">
            <a:noAutofit/>
          </a:bodyPr>
          <a:lstStyle/>
          <a:p>
            <a:pPr algn="ctr"/>
            <a:r>
              <a:rPr lang="en-US" sz="1600" dirty="0">
                <a:solidFill>
                  <a:srgbClr val="0E376A"/>
                </a:solidFill>
                <a:latin typeface="IBM Plex Sans"/>
                <a:ea typeface="IBM Plex Sans"/>
                <a:cs typeface="IBM Plex Sans"/>
                <a:sym typeface="IBM Plex Sans"/>
              </a:rPr>
              <a:t>STEM on the  Lawn</a:t>
            </a:r>
          </a:p>
        </p:txBody>
      </p:sp>
      <p:sp>
        <p:nvSpPr>
          <p:cNvPr id="98" name="TextBox 49">
            <a:extLst>
              <a:ext uri="{FF2B5EF4-FFF2-40B4-BE49-F238E27FC236}">
                <a16:creationId xmlns:a16="http://schemas.microsoft.com/office/drawing/2014/main" id="{B21997BC-8583-E4E9-C5EA-097004F029B4}"/>
              </a:ext>
            </a:extLst>
          </p:cNvPr>
          <p:cNvSpPr txBox="1"/>
          <p:nvPr/>
        </p:nvSpPr>
        <p:spPr>
          <a:xfrm>
            <a:off x="7919078" y="3780381"/>
            <a:ext cx="3018669" cy="914586"/>
          </a:xfrm>
          <a:prstGeom prst="rect">
            <a:avLst/>
          </a:prstGeom>
        </p:spPr>
        <p:txBody>
          <a:bodyPr wrap="none" lIns="0" tIns="0" rIns="0" bIns="0" rtlCol="0" anchor="ctr">
            <a:noAutofit/>
          </a:bodyPr>
          <a:lstStyle/>
          <a:p>
            <a:pPr algn="ctr"/>
            <a:r>
              <a:rPr lang="en-US" sz="1600" dirty="0">
                <a:solidFill>
                  <a:srgbClr val="0E376A"/>
                </a:solidFill>
                <a:latin typeface="IBM Plex Sans"/>
                <a:ea typeface="IBM Plex Sans"/>
                <a:cs typeface="IBM Plex Sans"/>
                <a:sym typeface="IBM Plex Sans"/>
              </a:rPr>
              <a:t>Semiconductor Career </a:t>
            </a:r>
            <a:br>
              <a:rPr lang="en-US" sz="1600" dirty="0">
                <a:solidFill>
                  <a:srgbClr val="0E376A"/>
                </a:solidFill>
                <a:latin typeface="IBM Plex Sans"/>
                <a:ea typeface="IBM Plex Sans"/>
                <a:cs typeface="IBM Plex Sans"/>
                <a:sym typeface="IBM Plex Sans"/>
              </a:rPr>
            </a:br>
            <a:r>
              <a:rPr lang="en-US" sz="1600" dirty="0">
                <a:solidFill>
                  <a:srgbClr val="0E376A"/>
                </a:solidFill>
                <a:latin typeface="IBM Plex Sans"/>
                <a:ea typeface="IBM Plex Sans"/>
                <a:cs typeface="IBM Plex Sans"/>
                <a:sym typeface="IBM Plex Sans"/>
              </a:rPr>
              <a:t>Readiness Organization</a:t>
            </a:r>
          </a:p>
          <a:p>
            <a:pPr algn="ctr"/>
            <a:r>
              <a:rPr lang="en-US" sz="1600" dirty="0">
                <a:solidFill>
                  <a:srgbClr val="0E376A"/>
                </a:solidFill>
                <a:latin typeface="IBM Plex Sans"/>
                <a:ea typeface="IBM Plex Sans"/>
                <a:cs typeface="IBM Plex Sans"/>
                <a:sym typeface="IBM Plex Sans"/>
              </a:rPr>
              <a:t>(SCRO)</a:t>
            </a:r>
          </a:p>
        </p:txBody>
      </p:sp>
      <p:sp>
        <p:nvSpPr>
          <p:cNvPr id="100" name="TextBox 57">
            <a:extLst>
              <a:ext uri="{FF2B5EF4-FFF2-40B4-BE49-F238E27FC236}">
                <a16:creationId xmlns:a16="http://schemas.microsoft.com/office/drawing/2014/main" id="{7CD5AA8A-8505-E0C4-F987-4F7E830916F8}"/>
              </a:ext>
            </a:extLst>
          </p:cNvPr>
          <p:cNvSpPr txBox="1"/>
          <p:nvPr/>
        </p:nvSpPr>
        <p:spPr>
          <a:xfrm>
            <a:off x="5007603" y="3142455"/>
            <a:ext cx="2802795" cy="531926"/>
          </a:xfrm>
          <a:prstGeom prst="rect">
            <a:avLst/>
          </a:prstGeom>
        </p:spPr>
        <p:txBody>
          <a:bodyPr wrap="none" lIns="0" tIns="0" rIns="0" bIns="0" rtlCol="0" anchor="ctr">
            <a:noAutofit/>
          </a:bodyPr>
          <a:lstStyle/>
          <a:p>
            <a:pPr algn="ctr"/>
            <a:r>
              <a:rPr lang="en-US" sz="1600" dirty="0">
                <a:solidFill>
                  <a:srgbClr val="0E376A"/>
                </a:solidFill>
                <a:latin typeface="IBM Plex Sans"/>
                <a:ea typeface="IBM Plex Sans"/>
                <a:cs typeface="IBM Plex Sans"/>
                <a:sym typeface="IBM Plex Sans"/>
              </a:rPr>
              <a:t>Career and Technical </a:t>
            </a:r>
          </a:p>
          <a:p>
            <a:pPr algn="ctr"/>
            <a:r>
              <a:rPr lang="en-US" sz="1600" dirty="0">
                <a:solidFill>
                  <a:srgbClr val="0E376A"/>
                </a:solidFill>
                <a:latin typeface="IBM Plex Sans"/>
                <a:ea typeface="IBM Plex Sans"/>
                <a:cs typeface="IBM Plex Sans"/>
                <a:sym typeface="IBM Plex Sans"/>
              </a:rPr>
              <a:t>Education Expansion</a:t>
            </a:r>
          </a:p>
        </p:txBody>
      </p:sp>
      <p:sp>
        <p:nvSpPr>
          <p:cNvPr id="101" name="TextBox 61">
            <a:extLst>
              <a:ext uri="{FF2B5EF4-FFF2-40B4-BE49-F238E27FC236}">
                <a16:creationId xmlns:a16="http://schemas.microsoft.com/office/drawing/2014/main" id="{8D0625BD-4E2C-B7D4-1F74-648B6FC518C1}"/>
              </a:ext>
            </a:extLst>
          </p:cNvPr>
          <p:cNvSpPr txBox="1"/>
          <p:nvPr/>
        </p:nvSpPr>
        <p:spPr>
          <a:xfrm>
            <a:off x="2972583" y="3159503"/>
            <a:ext cx="1960444" cy="520456"/>
          </a:xfrm>
          <a:prstGeom prst="rect">
            <a:avLst/>
          </a:prstGeom>
        </p:spPr>
        <p:txBody>
          <a:bodyPr wrap="none" lIns="0" tIns="0" rIns="0" bIns="0" rtlCol="0" anchor="ctr">
            <a:noAutofit/>
          </a:bodyPr>
          <a:lstStyle/>
          <a:p>
            <a:pPr algn="ctr"/>
            <a:r>
              <a:rPr lang="en-US" sz="1600" dirty="0">
                <a:solidFill>
                  <a:srgbClr val="0E376A"/>
                </a:solidFill>
                <a:latin typeface="IBM Plex Sans"/>
                <a:ea typeface="IBM Plex Sans"/>
                <a:cs typeface="IBM Plex Sans"/>
                <a:sym typeface="IBM Plex Sans"/>
              </a:rPr>
              <a:t>Fab Lab</a:t>
            </a:r>
          </a:p>
          <a:p>
            <a:pPr algn="ctr"/>
            <a:r>
              <a:rPr lang="en-US" sz="1600" dirty="0">
                <a:solidFill>
                  <a:srgbClr val="0E376A"/>
                </a:solidFill>
                <a:latin typeface="IBM Plex Sans"/>
                <a:ea typeface="IBM Plex Sans"/>
                <a:cs typeface="IBM Plex Sans"/>
                <a:sym typeface="IBM Plex Sans"/>
              </a:rPr>
              <a:t>Experiences</a:t>
            </a:r>
          </a:p>
        </p:txBody>
      </p:sp>
      <p:sp>
        <p:nvSpPr>
          <p:cNvPr id="102" name="TextBox 65">
            <a:extLst>
              <a:ext uri="{FF2B5EF4-FFF2-40B4-BE49-F238E27FC236}">
                <a16:creationId xmlns:a16="http://schemas.microsoft.com/office/drawing/2014/main" id="{F400CAC8-70F2-2AE0-359D-8E6F7F903BF3}"/>
              </a:ext>
            </a:extLst>
          </p:cNvPr>
          <p:cNvSpPr txBox="1"/>
          <p:nvPr/>
        </p:nvSpPr>
        <p:spPr>
          <a:xfrm>
            <a:off x="2999922" y="2562253"/>
            <a:ext cx="1933106" cy="502791"/>
          </a:xfrm>
          <a:prstGeom prst="rect">
            <a:avLst/>
          </a:prstGeom>
        </p:spPr>
        <p:txBody>
          <a:bodyPr wrap="none" lIns="0" tIns="0" rIns="0" bIns="0" rtlCol="0" anchor="ctr">
            <a:noAutofit/>
          </a:bodyPr>
          <a:lstStyle/>
          <a:p>
            <a:pPr algn="ctr"/>
            <a:r>
              <a:rPr lang="en-US" sz="1600" dirty="0">
                <a:solidFill>
                  <a:srgbClr val="0E376A"/>
                </a:solidFill>
                <a:latin typeface="IBM Plex Sans"/>
                <a:ea typeface="IBM Plex Sans"/>
                <a:cs typeface="IBM Plex Sans"/>
                <a:sym typeface="IBM Plex Sans"/>
              </a:rPr>
              <a:t>Educator</a:t>
            </a:r>
          </a:p>
          <a:p>
            <a:pPr algn="ctr"/>
            <a:r>
              <a:rPr lang="en-US" sz="1600" dirty="0">
                <a:solidFill>
                  <a:srgbClr val="0E376A"/>
                </a:solidFill>
                <a:latin typeface="IBM Plex Sans"/>
                <a:ea typeface="IBM Plex Sans"/>
                <a:cs typeface="IBM Plex Sans"/>
                <a:sym typeface="IBM Plex Sans"/>
              </a:rPr>
              <a:t>Development</a:t>
            </a:r>
          </a:p>
        </p:txBody>
      </p:sp>
      <p:sp>
        <p:nvSpPr>
          <p:cNvPr id="103" name="TextBox 69">
            <a:extLst>
              <a:ext uri="{FF2B5EF4-FFF2-40B4-BE49-F238E27FC236}">
                <a16:creationId xmlns:a16="http://schemas.microsoft.com/office/drawing/2014/main" id="{315338AB-2EAA-C1F1-1AE4-FB77E02CD734}"/>
              </a:ext>
            </a:extLst>
          </p:cNvPr>
          <p:cNvSpPr txBox="1"/>
          <p:nvPr/>
        </p:nvSpPr>
        <p:spPr>
          <a:xfrm>
            <a:off x="5007600" y="2569171"/>
            <a:ext cx="5937979" cy="507564"/>
          </a:xfrm>
          <a:prstGeom prst="rect">
            <a:avLst/>
          </a:prstGeom>
        </p:spPr>
        <p:txBody>
          <a:bodyPr wrap="none" lIns="0" tIns="0" rIns="0" bIns="0" rtlCol="0" anchor="ctr">
            <a:noAutofit/>
          </a:bodyPr>
          <a:lstStyle/>
          <a:p>
            <a:pPr algn="ctr"/>
            <a:r>
              <a:rPr lang="en-US" sz="1600" dirty="0">
                <a:solidFill>
                  <a:srgbClr val="0E376A"/>
                </a:solidFill>
                <a:latin typeface="IBM Plex Sans"/>
                <a:ea typeface="IBM Plex Sans"/>
                <a:cs typeface="IBM Plex Sans"/>
                <a:sym typeface="IBM Plex Sans"/>
              </a:rPr>
              <a:t>Internships &amp; Employability Skills (FSI/FSE)</a:t>
            </a:r>
          </a:p>
        </p:txBody>
      </p:sp>
      <p:sp>
        <p:nvSpPr>
          <p:cNvPr id="104" name="TextBox 82">
            <a:extLst>
              <a:ext uri="{FF2B5EF4-FFF2-40B4-BE49-F238E27FC236}">
                <a16:creationId xmlns:a16="http://schemas.microsoft.com/office/drawing/2014/main" id="{59B4B105-EAEB-AEED-CA87-967BBEC2B214}"/>
              </a:ext>
            </a:extLst>
          </p:cNvPr>
          <p:cNvSpPr txBox="1"/>
          <p:nvPr/>
        </p:nvSpPr>
        <p:spPr>
          <a:xfrm>
            <a:off x="7976589" y="2000680"/>
            <a:ext cx="2968987" cy="487506"/>
          </a:xfrm>
          <a:prstGeom prst="rect">
            <a:avLst/>
          </a:prstGeom>
        </p:spPr>
        <p:txBody>
          <a:bodyPr wrap="none" lIns="0" tIns="0" rIns="0" bIns="0" rtlCol="0" anchor="ctr">
            <a:noAutofit/>
          </a:bodyPr>
          <a:lstStyle/>
          <a:p>
            <a:pPr algn="ctr"/>
            <a:r>
              <a:rPr lang="en-US" sz="1600" dirty="0">
                <a:solidFill>
                  <a:srgbClr val="0E376A"/>
                </a:solidFill>
                <a:latin typeface="IBM Plex Sans"/>
                <a:ea typeface="IBM Plex Sans"/>
                <a:cs typeface="IBM Plex Sans"/>
                <a:sym typeface="IBM Plex Sans"/>
              </a:rPr>
              <a:t>FSI Recognitions</a:t>
            </a:r>
          </a:p>
        </p:txBody>
      </p:sp>
      <p:sp>
        <p:nvSpPr>
          <p:cNvPr id="105" name="TextBox 83">
            <a:extLst>
              <a:ext uri="{FF2B5EF4-FFF2-40B4-BE49-F238E27FC236}">
                <a16:creationId xmlns:a16="http://schemas.microsoft.com/office/drawing/2014/main" id="{A52A575B-EA47-5413-9A77-7E855BB3FFB3}"/>
              </a:ext>
            </a:extLst>
          </p:cNvPr>
          <p:cNvSpPr txBox="1"/>
          <p:nvPr/>
        </p:nvSpPr>
        <p:spPr>
          <a:xfrm>
            <a:off x="4546272" y="1994279"/>
            <a:ext cx="3355742" cy="486831"/>
          </a:xfrm>
          <a:prstGeom prst="rect">
            <a:avLst/>
          </a:prstGeom>
        </p:spPr>
        <p:txBody>
          <a:bodyPr wrap="none" lIns="0" tIns="0" rIns="0" bIns="0" rtlCol="0" anchor="ctr">
            <a:noAutofit/>
          </a:bodyPr>
          <a:lstStyle/>
          <a:p>
            <a:pPr algn="ctr"/>
            <a:r>
              <a:rPr lang="en-US" sz="1600" dirty="0">
                <a:solidFill>
                  <a:srgbClr val="0E376A"/>
                </a:solidFill>
                <a:latin typeface="IBM Plex Sans"/>
                <a:ea typeface="IBM Plex Sans"/>
                <a:cs typeface="IBM Plex Sans"/>
                <a:sym typeface="IBM Plex Sans"/>
              </a:rPr>
              <a:t>Industry-Driven Certifications</a:t>
            </a:r>
          </a:p>
        </p:txBody>
      </p:sp>
      <p:sp>
        <p:nvSpPr>
          <p:cNvPr id="106" name="TextBox 84">
            <a:extLst>
              <a:ext uri="{FF2B5EF4-FFF2-40B4-BE49-F238E27FC236}">
                <a16:creationId xmlns:a16="http://schemas.microsoft.com/office/drawing/2014/main" id="{6B1E2171-71C4-167F-522E-4FEDD8A289DE}"/>
              </a:ext>
            </a:extLst>
          </p:cNvPr>
          <p:cNvSpPr txBox="1"/>
          <p:nvPr/>
        </p:nvSpPr>
        <p:spPr>
          <a:xfrm>
            <a:off x="5007600" y="1479783"/>
            <a:ext cx="5955380" cy="447869"/>
          </a:xfrm>
          <a:prstGeom prst="rect">
            <a:avLst/>
          </a:prstGeom>
        </p:spPr>
        <p:txBody>
          <a:bodyPr wrap="none" lIns="0" tIns="0" rIns="0" bIns="0" rtlCol="0" anchor="ctr">
            <a:noAutofit/>
          </a:bodyPr>
          <a:lstStyle/>
          <a:p>
            <a:pPr algn="ctr"/>
            <a:r>
              <a:rPr lang="en-US" sz="1600" dirty="0">
                <a:solidFill>
                  <a:srgbClr val="0E376A"/>
                </a:solidFill>
                <a:latin typeface="IBM Plex Sans"/>
                <a:ea typeface="IBM Plex Sans"/>
                <a:cs typeface="IBM Plex Sans"/>
                <a:sym typeface="IBM Plex Sans"/>
              </a:rPr>
              <a:t>          TalentNetwork.org</a:t>
            </a:r>
          </a:p>
        </p:txBody>
      </p:sp>
      <p:sp>
        <p:nvSpPr>
          <p:cNvPr id="107" name="TextBox 85">
            <a:extLst>
              <a:ext uri="{FF2B5EF4-FFF2-40B4-BE49-F238E27FC236}">
                <a16:creationId xmlns:a16="http://schemas.microsoft.com/office/drawing/2014/main" id="{E643B9DD-0E9F-4D5A-0105-DA546A787B5E}"/>
              </a:ext>
            </a:extLst>
          </p:cNvPr>
          <p:cNvSpPr txBox="1"/>
          <p:nvPr/>
        </p:nvSpPr>
        <p:spPr>
          <a:xfrm>
            <a:off x="2920215" y="902732"/>
            <a:ext cx="8042765" cy="471380"/>
          </a:xfrm>
          <a:prstGeom prst="rect">
            <a:avLst/>
          </a:prstGeom>
        </p:spPr>
        <p:txBody>
          <a:bodyPr wrap="none" lIns="0" tIns="0" rIns="0" bIns="0" rtlCol="0" anchor="ctr">
            <a:noAutofit/>
          </a:bodyPr>
          <a:lstStyle/>
          <a:p>
            <a:pPr algn="ctr"/>
            <a:r>
              <a:rPr lang="en-US" sz="1600" dirty="0">
                <a:solidFill>
                  <a:srgbClr val="0E376A"/>
                </a:solidFill>
                <a:latin typeface="IBM Plex Sans"/>
                <a:ea typeface="IBM Plex Sans"/>
                <a:cs typeface="IBM Plex Sans"/>
                <a:sym typeface="IBM Plex Sans"/>
              </a:rPr>
              <a:t>Stakeholder Coordination</a:t>
            </a:r>
          </a:p>
        </p:txBody>
      </p:sp>
      <p:grpSp>
        <p:nvGrpSpPr>
          <p:cNvPr id="48" name="Group 50">
            <a:extLst>
              <a:ext uri="{FF2B5EF4-FFF2-40B4-BE49-F238E27FC236}">
                <a16:creationId xmlns:a16="http://schemas.microsoft.com/office/drawing/2014/main" id="{2DB61C17-B8DE-D6D5-7A95-3D163187C72F}"/>
              </a:ext>
            </a:extLst>
          </p:cNvPr>
          <p:cNvGrpSpPr/>
          <p:nvPr/>
        </p:nvGrpSpPr>
        <p:grpSpPr>
          <a:xfrm>
            <a:off x="7905438" y="3145733"/>
            <a:ext cx="3032311" cy="254445"/>
            <a:chOff x="0" y="0"/>
            <a:chExt cx="556044" cy="49360"/>
          </a:xfrm>
        </p:grpSpPr>
        <p:sp>
          <p:nvSpPr>
            <p:cNvPr id="49" name="Freeform 51">
              <a:extLst>
                <a:ext uri="{FF2B5EF4-FFF2-40B4-BE49-F238E27FC236}">
                  <a16:creationId xmlns:a16="http://schemas.microsoft.com/office/drawing/2014/main" id="{FFD2E1D8-3901-97AD-7B58-D485C60322E7}"/>
                </a:ext>
              </a:extLst>
            </p:cNvPr>
            <p:cNvSpPr/>
            <p:nvPr/>
          </p:nvSpPr>
          <p:spPr>
            <a:xfrm>
              <a:off x="0" y="0"/>
              <a:ext cx="556044" cy="49360"/>
            </a:xfrm>
            <a:custGeom>
              <a:avLst/>
              <a:gdLst/>
              <a:ahLst/>
              <a:cxnLst/>
              <a:rect l="l" t="t" r="r" b="b"/>
              <a:pathLst>
                <a:path w="556044" h="49360">
                  <a:moveTo>
                    <a:pt x="0" y="0"/>
                  </a:moveTo>
                  <a:lnTo>
                    <a:pt x="556044" y="0"/>
                  </a:lnTo>
                  <a:lnTo>
                    <a:pt x="556044" y="49360"/>
                  </a:lnTo>
                  <a:lnTo>
                    <a:pt x="0" y="49360"/>
                  </a:lnTo>
                  <a:close/>
                </a:path>
              </a:pathLst>
            </a:custGeom>
            <a:solidFill>
              <a:srgbClr val="B6D5F2">
                <a:alpha val="41961"/>
              </a:srgbClr>
            </a:solidFill>
          </p:spPr>
          <p:txBody>
            <a:bodyPr anchor="ctr"/>
            <a:lstStyle/>
            <a:p>
              <a:endParaRPr lang="en-US" sz="4800"/>
            </a:p>
          </p:txBody>
        </p:sp>
        <p:sp>
          <p:nvSpPr>
            <p:cNvPr id="50" name="TextBox 52">
              <a:extLst>
                <a:ext uri="{FF2B5EF4-FFF2-40B4-BE49-F238E27FC236}">
                  <a16:creationId xmlns:a16="http://schemas.microsoft.com/office/drawing/2014/main" id="{6F58783E-08B6-BE0A-3E91-2CEA9778914F}"/>
                </a:ext>
              </a:extLst>
            </p:cNvPr>
            <p:cNvSpPr txBox="1"/>
            <p:nvPr/>
          </p:nvSpPr>
          <p:spPr>
            <a:xfrm>
              <a:off x="0" y="-85725"/>
              <a:ext cx="556044" cy="135085"/>
            </a:xfrm>
            <a:prstGeom prst="rect">
              <a:avLst/>
            </a:prstGeom>
          </p:spPr>
          <p:txBody>
            <a:bodyPr lIns="43718" tIns="43718" rIns="43718" bIns="43718" rtlCol="0" anchor="ctr"/>
            <a:lstStyle/>
            <a:p>
              <a:pPr algn="ctr">
                <a:lnSpc>
                  <a:spcPts val="1976"/>
                </a:lnSpc>
              </a:pPr>
              <a:endParaRPr sz="4800"/>
            </a:p>
          </p:txBody>
        </p:sp>
      </p:grpSp>
      <p:grpSp>
        <p:nvGrpSpPr>
          <p:cNvPr id="85" name="Group 89">
            <a:extLst>
              <a:ext uri="{FF2B5EF4-FFF2-40B4-BE49-F238E27FC236}">
                <a16:creationId xmlns:a16="http://schemas.microsoft.com/office/drawing/2014/main" id="{F4F40574-3AEB-8EC5-D47A-5BC57F0DC253}"/>
              </a:ext>
            </a:extLst>
          </p:cNvPr>
          <p:cNvGrpSpPr/>
          <p:nvPr/>
        </p:nvGrpSpPr>
        <p:grpSpPr>
          <a:xfrm>
            <a:off x="7905438" y="3445328"/>
            <a:ext cx="3032311" cy="254445"/>
            <a:chOff x="0" y="0"/>
            <a:chExt cx="556044" cy="49360"/>
          </a:xfrm>
        </p:grpSpPr>
        <p:sp>
          <p:nvSpPr>
            <p:cNvPr id="86" name="Freeform 90">
              <a:extLst>
                <a:ext uri="{FF2B5EF4-FFF2-40B4-BE49-F238E27FC236}">
                  <a16:creationId xmlns:a16="http://schemas.microsoft.com/office/drawing/2014/main" id="{897FFBE2-B9C8-3168-09E1-E8D556DD6B7D}"/>
                </a:ext>
              </a:extLst>
            </p:cNvPr>
            <p:cNvSpPr/>
            <p:nvPr/>
          </p:nvSpPr>
          <p:spPr>
            <a:xfrm>
              <a:off x="0" y="0"/>
              <a:ext cx="556044" cy="49360"/>
            </a:xfrm>
            <a:custGeom>
              <a:avLst/>
              <a:gdLst/>
              <a:ahLst/>
              <a:cxnLst/>
              <a:rect l="l" t="t" r="r" b="b"/>
              <a:pathLst>
                <a:path w="556044" h="49360">
                  <a:moveTo>
                    <a:pt x="0" y="0"/>
                  </a:moveTo>
                  <a:lnTo>
                    <a:pt x="556044" y="0"/>
                  </a:lnTo>
                  <a:lnTo>
                    <a:pt x="556044" y="49360"/>
                  </a:lnTo>
                  <a:lnTo>
                    <a:pt x="0" y="49360"/>
                  </a:lnTo>
                  <a:close/>
                </a:path>
              </a:pathLst>
            </a:custGeom>
            <a:solidFill>
              <a:srgbClr val="B6D5F2">
                <a:alpha val="41961"/>
              </a:srgbClr>
            </a:solidFill>
          </p:spPr>
          <p:txBody>
            <a:bodyPr anchor="ctr"/>
            <a:lstStyle/>
            <a:p>
              <a:endParaRPr lang="en-US" sz="4800"/>
            </a:p>
          </p:txBody>
        </p:sp>
        <p:sp>
          <p:nvSpPr>
            <p:cNvPr id="87" name="TextBox 91">
              <a:extLst>
                <a:ext uri="{FF2B5EF4-FFF2-40B4-BE49-F238E27FC236}">
                  <a16:creationId xmlns:a16="http://schemas.microsoft.com/office/drawing/2014/main" id="{0830035B-C61D-EC14-446D-FB26593563C8}"/>
                </a:ext>
              </a:extLst>
            </p:cNvPr>
            <p:cNvSpPr txBox="1"/>
            <p:nvPr/>
          </p:nvSpPr>
          <p:spPr>
            <a:xfrm>
              <a:off x="0" y="-85725"/>
              <a:ext cx="556044" cy="135085"/>
            </a:xfrm>
            <a:prstGeom prst="rect">
              <a:avLst/>
            </a:prstGeom>
          </p:spPr>
          <p:txBody>
            <a:bodyPr lIns="43718" tIns="43718" rIns="43718" bIns="43718" rtlCol="0" anchor="ctr"/>
            <a:lstStyle/>
            <a:p>
              <a:pPr algn="ctr">
                <a:lnSpc>
                  <a:spcPts val="1976"/>
                </a:lnSpc>
              </a:pPr>
              <a:endParaRPr sz="4800"/>
            </a:p>
          </p:txBody>
        </p:sp>
      </p:grpSp>
      <p:sp>
        <p:nvSpPr>
          <p:cNvPr id="99" name="TextBox 53">
            <a:extLst>
              <a:ext uri="{FF2B5EF4-FFF2-40B4-BE49-F238E27FC236}">
                <a16:creationId xmlns:a16="http://schemas.microsoft.com/office/drawing/2014/main" id="{1FD70799-A8A1-7206-1AD0-5EA3F7FB02DC}"/>
              </a:ext>
            </a:extLst>
          </p:cNvPr>
          <p:cNvSpPr txBox="1"/>
          <p:nvPr/>
        </p:nvSpPr>
        <p:spPr>
          <a:xfrm>
            <a:off x="7902014" y="3137892"/>
            <a:ext cx="3057548" cy="264356"/>
          </a:xfrm>
          <a:prstGeom prst="rect">
            <a:avLst/>
          </a:prstGeom>
        </p:spPr>
        <p:txBody>
          <a:bodyPr wrap="none" lIns="0" tIns="0" rIns="0" bIns="0" rtlCol="0" anchor="ctr">
            <a:noAutofit/>
          </a:bodyPr>
          <a:lstStyle/>
          <a:p>
            <a:pPr algn="ctr"/>
            <a:r>
              <a:rPr lang="en-US" sz="1600" dirty="0">
                <a:solidFill>
                  <a:srgbClr val="0E376A"/>
                </a:solidFill>
                <a:latin typeface="IBM Plex Sans"/>
                <a:ea typeface="IBM Plex Sans"/>
                <a:cs typeface="IBM Plex Sans"/>
                <a:sym typeface="IBM Plex Sans"/>
              </a:rPr>
              <a:t>University Partnerships / Labs</a:t>
            </a:r>
          </a:p>
        </p:txBody>
      </p:sp>
      <p:sp>
        <p:nvSpPr>
          <p:cNvPr id="108" name="TextBox 92">
            <a:extLst>
              <a:ext uri="{FF2B5EF4-FFF2-40B4-BE49-F238E27FC236}">
                <a16:creationId xmlns:a16="http://schemas.microsoft.com/office/drawing/2014/main" id="{D6DDAA6A-1F20-C47F-0559-0E14B24EBDEB}"/>
              </a:ext>
            </a:extLst>
          </p:cNvPr>
          <p:cNvSpPr txBox="1"/>
          <p:nvPr/>
        </p:nvSpPr>
        <p:spPr>
          <a:xfrm>
            <a:off x="7902013" y="3450550"/>
            <a:ext cx="3057548" cy="242905"/>
          </a:xfrm>
          <a:prstGeom prst="rect">
            <a:avLst/>
          </a:prstGeom>
        </p:spPr>
        <p:txBody>
          <a:bodyPr wrap="none" lIns="0" tIns="0" rIns="0" bIns="0" rtlCol="0" anchor="ctr">
            <a:noAutofit/>
          </a:bodyPr>
          <a:lstStyle/>
          <a:p>
            <a:pPr algn="ctr"/>
            <a:r>
              <a:rPr lang="en-US" sz="1600" dirty="0">
                <a:solidFill>
                  <a:srgbClr val="0E376A"/>
                </a:solidFill>
                <a:latin typeface="IBM Plex Sans"/>
                <a:ea typeface="IBM Plex Sans"/>
                <a:cs typeface="IBM Plex Sans"/>
                <a:sym typeface="IBM Plex Sans"/>
              </a:rPr>
              <a:t>HBCU Network Teaming</a:t>
            </a:r>
          </a:p>
        </p:txBody>
      </p:sp>
      <p:sp>
        <p:nvSpPr>
          <p:cNvPr id="109" name="TextBox 96">
            <a:extLst>
              <a:ext uri="{FF2B5EF4-FFF2-40B4-BE49-F238E27FC236}">
                <a16:creationId xmlns:a16="http://schemas.microsoft.com/office/drawing/2014/main" id="{B96DEB53-AEDC-DC22-6F9C-9E132188E496}"/>
              </a:ext>
            </a:extLst>
          </p:cNvPr>
          <p:cNvSpPr txBox="1"/>
          <p:nvPr/>
        </p:nvSpPr>
        <p:spPr>
          <a:xfrm>
            <a:off x="2972584" y="4284247"/>
            <a:ext cx="1960442" cy="410721"/>
          </a:xfrm>
          <a:prstGeom prst="rect">
            <a:avLst/>
          </a:prstGeom>
        </p:spPr>
        <p:txBody>
          <a:bodyPr wrap="none" lIns="0" tIns="0" rIns="0" bIns="0" rtlCol="0" anchor="ctr">
            <a:noAutofit/>
          </a:bodyPr>
          <a:lstStyle/>
          <a:p>
            <a:pPr algn="ctr"/>
            <a:r>
              <a:rPr lang="en-US" sz="1600" dirty="0">
                <a:solidFill>
                  <a:srgbClr val="0E376A"/>
                </a:solidFill>
                <a:latin typeface="IBM Plex Sans"/>
                <a:ea typeface="IBM Plex Sans"/>
                <a:cs typeface="IBM Plex Sans"/>
                <a:sym typeface="IBM Plex Sans"/>
              </a:rPr>
              <a:t>SemiClubs</a:t>
            </a:r>
          </a:p>
        </p:txBody>
      </p:sp>
      <p:sp>
        <p:nvSpPr>
          <p:cNvPr id="38" name="Freeform 15">
            <a:extLst>
              <a:ext uri="{FF2B5EF4-FFF2-40B4-BE49-F238E27FC236}">
                <a16:creationId xmlns:a16="http://schemas.microsoft.com/office/drawing/2014/main" id="{96348D33-454A-A37F-2F81-7F0545BCA1FE}"/>
              </a:ext>
            </a:extLst>
          </p:cNvPr>
          <p:cNvSpPr/>
          <p:nvPr/>
        </p:nvSpPr>
        <p:spPr>
          <a:xfrm>
            <a:off x="614404" y="0"/>
            <a:ext cx="10963191" cy="814730"/>
          </a:xfrm>
          <a:custGeom>
            <a:avLst/>
            <a:gdLst/>
            <a:ahLst/>
            <a:cxnLst/>
            <a:rect l="l" t="t" r="r" b="b"/>
            <a:pathLst>
              <a:path w="1827336" h="129135">
                <a:moveTo>
                  <a:pt x="0" y="0"/>
                </a:moveTo>
                <a:lnTo>
                  <a:pt x="1827336" y="0"/>
                </a:lnTo>
                <a:lnTo>
                  <a:pt x="1827336" y="129135"/>
                </a:lnTo>
                <a:lnTo>
                  <a:pt x="0" y="129135"/>
                </a:lnTo>
                <a:close/>
              </a:path>
            </a:pathLst>
          </a:custGeom>
          <a:solidFill>
            <a:schemeClr val="tx1">
              <a:lumMod val="65000"/>
              <a:lumOff val="35000"/>
            </a:schemeClr>
          </a:solidFill>
        </p:spPr>
        <p:txBody>
          <a:bodyPr anchor="ctr"/>
          <a:lstStyle/>
          <a:p>
            <a:pPr algn="ctr"/>
            <a:r>
              <a:rPr lang="en-US" sz="4000" b="1" dirty="0">
                <a:solidFill>
                  <a:srgbClr val="FFFFFF"/>
                </a:solidFill>
                <a:ea typeface="IBM Plex Sans Bold"/>
                <a:cs typeface="IBM Plex Sans Bold"/>
                <a:sym typeface="IBM Plex Sans Bold"/>
              </a:rPr>
              <a:t>FSI Workforce Development: </a:t>
            </a:r>
            <a:r>
              <a:rPr lang="en-US" sz="4000" i="1" dirty="0">
                <a:solidFill>
                  <a:srgbClr val="FFFFFF"/>
                </a:solidFill>
                <a:ea typeface="IBM Plex Sans Bold"/>
                <a:cs typeface="IBM Plex Sans Bold"/>
                <a:sym typeface="IBM Plex Sans Bold"/>
              </a:rPr>
              <a:t>Program Matrix</a:t>
            </a:r>
          </a:p>
        </p:txBody>
      </p:sp>
      <p:pic>
        <p:nvPicPr>
          <p:cNvPr id="20" name="Picture 2" descr="Etch Logo">
            <a:extLst>
              <a:ext uri="{FF2B5EF4-FFF2-40B4-BE49-F238E27FC236}">
                <a16:creationId xmlns:a16="http://schemas.microsoft.com/office/drawing/2014/main" id="{687C5D1A-F708-A893-1E9D-226826F41FB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74502" y="1583339"/>
            <a:ext cx="688607" cy="2306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" descr="Etch Logo">
            <a:extLst>
              <a:ext uri="{FF2B5EF4-FFF2-40B4-BE49-F238E27FC236}">
                <a16:creationId xmlns:a16="http://schemas.microsoft.com/office/drawing/2014/main" id="{7ABF50C6-BFE8-3EDB-079E-CC148EB9C68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45747" y="5033883"/>
            <a:ext cx="688607" cy="2306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2" name="Freeform 12">
            <a:extLst>
              <a:ext uri="{FF2B5EF4-FFF2-40B4-BE49-F238E27FC236}">
                <a16:creationId xmlns:a16="http://schemas.microsoft.com/office/drawing/2014/main" id="{93204634-8A57-D632-BE13-B4EB9D5EA41C}"/>
              </a:ext>
            </a:extLst>
          </p:cNvPr>
          <p:cNvSpPr/>
          <p:nvPr/>
        </p:nvSpPr>
        <p:spPr>
          <a:xfrm rot="5400000">
            <a:off x="8589389" y="3157117"/>
            <a:ext cx="5330593" cy="645820"/>
          </a:xfrm>
          <a:custGeom>
            <a:avLst/>
            <a:gdLst/>
            <a:ahLst/>
            <a:cxnLst/>
            <a:rect l="l" t="t" r="r" b="b"/>
            <a:pathLst>
              <a:path w="119528" h="1250537">
                <a:moveTo>
                  <a:pt x="0" y="0"/>
                </a:moveTo>
                <a:lnTo>
                  <a:pt x="119528" y="0"/>
                </a:lnTo>
                <a:lnTo>
                  <a:pt x="119528" y="1250537"/>
                </a:lnTo>
                <a:lnTo>
                  <a:pt x="0" y="1250537"/>
                </a:lnTo>
                <a:close/>
              </a:path>
            </a:pathLst>
          </a:custGeom>
          <a:solidFill>
            <a:srgbClr val="326698"/>
          </a:solidFill>
        </p:spPr>
        <p:txBody>
          <a:bodyPr anchor="ctr"/>
          <a:lstStyle/>
          <a:p>
            <a:pPr algn="ctr"/>
            <a:r>
              <a:rPr lang="en-US" sz="3200" b="1" dirty="0">
                <a:solidFill>
                  <a:schemeClr val="bg1"/>
                </a:solidFill>
              </a:rPr>
              <a:t>PROGRAMS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D0C4A933-0471-6E20-41EC-0124C8202B6F}"/>
              </a:ext>
            </a:extLst>
          </p:cNvPr>
          <p:cNvSpPr txBox="1"/>
          <p:nvPr/>
        </p:nvSpPr>
        <p:spPr>
          <a:xfrm>
            <a:off x="9577436" y="4990794"/>
            <a:ext cx="138050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>
                <a:solidFill>
                  <a:srgbClr val="0E376A"/>
                </a:solidFill>
                <a:ea typeface="IBM Plex Sans"/>
                <a:cs typeface="IBM Plex Sans"/>
                <a:sym typeface="IBM Plex Sans"/>
              </a:rPr>
              <a:t>Workforce.org</a:t>
            </a: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116572206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9D6460E-FA5A-72AE-8A63-2F7E2A385F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group of people standing in front of a building&#10;&#10;AI-generated content may be incorrect.">
            <a:extLst>
              <a:ext uri="{FF2B5EF4-FFF2-40B4-BE49-F238E27FC236}">
                <a16:creationId xmlns:a16="http://schemas.microsoft.com/office/drawing/2014/main" id="{85BDA56F-355C-6D09-8F5E-A4D2EBD53E0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735"/>
          <a:stretch>
            <a:fillRect/>
          </a:stretch>
        </p:blipFill>
        <p:spPr>
          <a:xfrm>
            <a:off x="6888481" y="1535430"/>
            <a:ext cx="3307079" cy="2470293"/>
          </a:xfrm>
          <a:prstGeom prst="rect">
            <a:avLst/>
          </a:prstGeom>
        </p:spPr>
      </p:pic>
      <p:pic>
        <p:nvPicPr>
          <p:cNvPr id="3" name="Picture 2" descr="A group of people sitting in a room&#10;&#10;Description automatically generated">
            <a:extLst>
              <a:ext uri="{FF2B5EF4-FFF2-40B4-BE49-F238E27FC236}">
                <a16:creationId xmlns:a16="http://schemas.microsoft.com/office/drawing/2014/main" id="{7F31ECDD-7E37-7936-1FEC-22805EF7861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b="26123"/>
          <a:stretch>
            <a:fillRect/>
          </a:stretch>
        </p:blipFill>
        <p:spPr>
          <a:xfrm rot="10800000">
            <a:off x="7533640" y="4210522"/>
            <a:ext cx="4421500" cy="2449831"/>
          </a:xfrm>
          <a:prstGeom prst="rect">
            <a:avLst/>
          </a:prstGeom>
        </p:spPr>
      </p:pic>
      <p:sp>
        <p:nvSpPr>
          <p:cNvPr id="7" name="Title 6">
            <a:extLst>
              <a:ext uri="{FF2B5EF4-FFF2-40B4-BE49-F238E27FC236}">
                <a16:creationId xmlns:a16="http://schemas.microsoft.com/office/drawing/2014/main" id="{0EAD5DA1-5C8D-5184-1B90-C987B43F7AF1}"/>
              </a:ext>
            </a:extLst>
          </p:cNvPr>
          <p:cNvSpPr>
            <a:spLocks noGrp="1"/>
          </p:cNvSpPr>
          <p:nvPr>
            <p:ph type="title"/>
          </p:nvPr>
        </p:nvSpPr>
        <p:spPr>
          <a:gradFill>
            <a:gsLst>
              <a:gs pos="0">
                <a:schemeClr val="tx1"/>
              </a:gs>
              <a:gs pos="33000">
                <a:schemeClr val="accent6">
                  <a:lumMod val="75000"/>
                </a:schemeClr>
              </a:gs>
              <a:gs pos="66000">
                <a:schemeClr val="accent6">
                  <a:lumMod val="75000"/>
                </a:schemeClr>
              </a:gs>
              <a:gs pos="100000">
                <a:schemeClr val="tx1"/>
              </a:gs>
            </a:gsLst>
          </a:gradFill>
        </p:spPr>
        <p:txBody>
          <a:bodyPr/>
          <a:lstStyle/>
          <a:p>
            <a:r>
              <a:rPr lang="en-US">
                <a:ea typeface="+mn-lt"/>
                <a:cs typeface="+mn-lt"/>
              </a:rPr>
              <a:t>Awareness: </a:t>
            </a:r>
            <a:r>
              <a:rPr lang="en-US" b="0" i="1">
                <a:ea typeface="+mn-lt"/>
                <a:cs typeface="+mn-lt"/>
              </a:rPr>
              <a:t>Community &amp; Student Engagement</a:t>
            </a:r>
            <a:endParaRPr lang="en-US" b="0" i="1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90851042-55C8-36F7-36F5-32CE50B974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7681" y="2069465"/>
            <a:ext cx="6271260" cy="4351338"/>
          </a:xfrm>
        </p:spPr>
        <p:txBody>
          <a:bodyPr/>
          <a:lstStyle/>
          <a:p>
            <a:r>
              <a:rPr lang="en-US" dirty="0"/>
              <a:t>Large Community STEM Events</a:t>
            </a:r>
          </a:p>
          <a:p>
            <a:r>
              <a:rPr lang="en-US" i="1" dirty="0"/>
              <a:t>Chip In </a:t>
            </a:r>
            <a:r>
              <a:rPr lang="en-US" dirty="0"/>
              <a:t>Florida</a:t>
            </a:r>
          </a:p>
          <a:p>
            <a:r>
              <a:rPr lang="en-US" dirty="0" err="1"/>
              <a:t>SEMIClubs</a:t>
            </a:r>
            <a:r>
              <a:rPr lang="en-US" dirty="0"/>
              <a:t> (K-12 partners)</a:t>
            </a:r>
          </a:p>
          <a:p>
            <a:r>
              <a:rPr lang="en-US" dirty="0"/>
              <a:t>Industry Tours, Career Days, and Presentations</a:t>
            </a:r>
          </a:p>
          <a:p>
            <a:r>
              <a:rPr lang="en-US" dirty="0"/>
              <a:t>Expand Reacg of Student Organizations</a:t>
            </a:r>
          </a:p>
          <a:p>
            <a:r>
              <a:rPr lang="en-US" dirty="0"/>
              <a:t>Semiconductor Carrer Branding and Marketing Campaign:</a:t>
            </a:r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01ADA2B4-7C4F-8FEE-5381-CACF0D948DE1}"/>
              </a:ext>
            </a:extLst>
          </p:cNvPr>
          <p:cNvGrpSpPr/>
          <p:nvPr/>
        </p:nvGrpSpPr>
        <p:grpSpPr>
          <a:xfrm>
            <a:off x="2356703" y="7333488"/>
            <a:ext cx="3966802" cy="554340"/>
            <a:chOff x="8945747" y="5030349"/>
            <a:chExt cx="1856501" cy="259437"/>
          </a:xfrm>
        </p:grpSpPr>
        <p:pic>
          <p:nvPicPr>
            <p:cNvPr id="2" name="Picture 2" descr="Etch Logo">
              <a:extLst>
                <a:ext uri="{FF2B5EF4-FFF2-40B4-BE49-F238E27FC236}">
                  <a16:creationId xmlns:a16="http://schemas.microsoft.com/office/drawing/2014/main" id="{B1AEEA0F-A90B-FAA6-C909-F65553C9156E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945747" y="5033883"/>
              <a:ext cx="688607" cy="23068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B829824D-E4DC-ED24-886E-3AE0A825F35B}"/>
                </a:ext>
              </a:extLst>
            </p:cNvPr>
            <p:cNvSpPr txBox="1"/>
            <p:nvPr/>
          </p:nvSpPr>
          <p:spPr>
            <a:xfrm>
              <a:off x="9634354" y="5030349"/>
              <a:ext cx="1167894" cy="259437"/>
            </a:xfrm>
            <a:prstGeom prst="rect">
              <a:avLst/>
            </a:prstGeom>
            <a:noFill/>
          </p:spPr>
          <p:txBody>
            <a:bodyPr wrap="none" rtlCol="0" anchor="ctr">
              <a:spAutoFit/>
            </a:bodyPr>
            <a:lstStyle/>
            <a:p>
              <a:r>
                <a:rPr lang="en-US" sz="3200" b="1" dirty="0">
                  <a:solidFill>
                    <a:srgbClr val="0E376A"/>
                  </a:solidFill>
                  <a:ea typeface="IBM Plex Sans"/>
                  <a:cs typeface="IBM Plex Sans"/>
                  <a:sym typeface="IBM Plex Sans"/>
                </a:rPr>
                <a:t>Workforce.org</a:t>
              </a:r>
              <a:endParaRPr lang="en-US" sz="3200" b="1" dirty="0"/>
            </a:p>
          </p:txBody>
        </p:sp>
      </p:grpSp>
      <p:pic>
        <p:nvPicPr>
          <p:cNvPr id="8" name="Picture 2" descr="Etch Logo">
            <a:extLst>
              <a:ext uri="{FF2B5EF4-FFF2-40B4-BE49-F238E27FC236}">
                <a16:creationId xmlns:a16="http://schemas.microsoft.com/office/drawing/2014/main" id="{CD879D21-FCF8-82AA-94F9-DA38A068633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28759" y="5856374"/>
            <a:ext cx="965617" cy="3234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5779847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28235EC-CC03-2244-9B82-F0949D2BF80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group of kids playing with a tablet&#10;&#10;AI-generated content may be incorrect.">
            <a:extLst>
              <a:ext uri="{FF2B5EF4-FFF2-40B4-BE49-F238E27FC236}">
                <a16:creationId xmlns:a16="http://schemas.microsoft.com/office/drawing/2014/main" id="{24CBEC12-E486-B39F-40D2-FE55E3042D9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4867"/>
          <a:stretch>
            <a:fillRect/>
          </a:stretch>
        </p:blipFill>
        <p:spPr>
          <a:xfrm>
            <a:off x="7364078" y="-18"/>
            <a:ext cx="4827922" cy="6857999"/>
          </a:xfrm>
          <a:custGeom>
            <a:avLst/>
            <a:gdLst/>
            <a:ahLst/>
            <a:cxnLst/>
            <a:rect l="l" t="t" r="r" b="b"/>
            <a:pathLst>
              <a:path w="4827922" h="6858000">
                <a:moveTo>
                  <a:pt x="4441" y="0"/>
                </a:moveTo>
                <a:lnTo>
                  <a:pt x="4827922" y="0"/>
                </a:lnTo>
                <a:lnTo>
                  <a:pt x="4827922" y="6858000"/>
                </a:lnTo>
                <a:lnTo>
                  <a:pt x="0" y="6858000"/>
                </a:lnTo>
                <a:lnTo>
                  <a:pt x="106674" y="6638378"/>
                </a:lnTo>
                <a:cubicBezTo>
                  <a:pt x="530028" y="5720938"/>
                  <a:pt x="777229" y="4614948"/>
                  <a:pt x="777229" y="3424428"/>
                </a:cubicBezTo>
                <a:cubicBezTo>
                  <a:pt x="777229" y="2233909"/>
                  <a:pt x="530028" y="1127919"/>
                  <a:pt x="106674" y="210478"/>
                </a:cubicBez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57F41D5-3F97-C716-A1E2-624D0347FC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6482"/>
            <a:ext cx="3815080" cy="1375037"/>
          </a:xfrm>
          <a:gradFill>
            <a:gsLst>
              <a:gs pos="0">
                <a:schemeClr val="tx1"/>
              </a:gs>
              <a:gs pos="33000">
                <a:schemeClr val="accent6">
                  <a:lumMod val="75000"/>
                </a:schemeClr>
              </a:gs>
              <a:gs pos="66000">
                <a:schemeClr val="accent6">
                  <a:lumMod val="75000"/>
                </a:schemeClr>
              </a:gs>
              <a:gs pos="100000">
                <a:schemeClr val="tx1"/>
              </a:gs>
            </a:gsLst>
          </a:gradFill>
        </p:spPr>
        <p:txBody>
          <a:bodyPr anchor="ctr">
            <a:normAutofit/>
          </a:bodyPr>
          <a:lstStyle/>
          <a:p>
            <a:pPr algn="l"/>
            <a:r>
              <a:rPr lang="en-US" sz="4000" b="1" dirty="0">
                <a:ea typeface="Calibri"/>
                <a:cs typeface="Calibri"/>
              </a:rPr>
              <a:t>    Community</a:t>
            </a:r>
            <a:br>
              <a:rPr lang="en-US" sz="4000" b="1" dirty="0">
                <a:ea typeface="Calibri"/>
                <a:cs typeface="Calibri"/>
              </a:rPr>
            </a:br>
            <a:r>
              <a:rPr lang="en-US" sz="4000" b="1" dirty="0">
                <a:ea typeface="Calibri"/>
                <a:cs typeface="Calibri"/>
              </a:rPr>
              <a:t>    Stem Events</a:t>
            </a:r>
            <a:endParaRPr lang="en-US" sz="28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239DEA-E588-BD3E-3E87-507AB226A0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4800" y="1657928"/>
            <a:ext cx="3510280" cy="475506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000" dirty="0">
                <a:ea typeface="Calibri"/>
                <a:cs typeface="Calibri"/>
              </a:rPr>
              <a:t>Event for everyone</a:t>
            </a:r>
          </a:p>
          <a:p>
            <a:r>
              <a:rPr lang="en-US" sz="2000" dirty="0">
                <a:ea typeface="Calibri"/>
                <a:cs typeface="Calibri"/>
              </a:rPr>
              <a:t>Targets families with K12</a:t>
            </a:r>
          </a:p>
          <a:p>
            <a:r>
              <a:rPr lang="en-US" sz="2000" dirty="0">
                <a:ea typeface="Calibri"/>
                <a:cs typeface="Calibri"/>
              </a:rPr>
              <a:t>Hands-on STEM activities: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US" sz="2000" b="1" dirty="0">
                <a:ea typeface="Calibri"/>
                <a:cs typeface="Calibri"/>
              </a:rPr>
              <a:t>Robotics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US" sz="2000" b="1" dirty="0">
                <a:ea typeface="Calibri"/>
                <a:cs typeface="Calibri"/>
              </a:rPr>
              <a:t>Semiconductors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US" sz="2000" b="1" dirty="0">
                <a:ea typeface="Calibri"/>
                <a:cs typeface="Calibri"/>
              </a:rPr>
              <a:t>Lego Education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US" sz="2000" b="1" dirty="0">
                <a:ea typeface="Calibri"/>
                <a:cs typeface="Calibri"/>
              </a:rPr>
              <a:t>Waz Ed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US" sz="2000" b="1" dirty="0">
                <a:ea typeface="Calibri"/>
                <a:cs typeface="Calibri"/>
              </a:rPr>
              <a:t>VR advancements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US" sz="2000" b="1" dirty="0">
                <a:ea typeface="Calibri"/>
                <a:cs typeface="Calibri"/>
              </a:rPr>
              <a:t>…</a:t>
            </a:r>
          </a:p>
          <a:p>
            <a:r>
              <a:rPr lang="en-US" sz="2000" dirty="0">
                <a:ea typeface="Calibri"/>
                <a:cs typeface="Calibri"/>
              </a:rPr>
              <a:t>2024 – </a:t>
            </a:r>
            <a:r>
              <a:rPr lang="en-US" sz="2000" dirty="0" err="1">
                <a:ea typeface="Calibri"/>
                <a:cs typeface="Calibri"/>
              </a:rPr>
              <a:t>Neocity</a:t>
            </a:r>
            <a:r>
              <a:rPr lang="en-US" sz="2000" dirty="0">
                <a:ea typeface="Calibri"/>
                <a:cs typeface="Calibri"/>
              </a:rPr>
              <a:t> (1200+)</a:t>
            </a:r>
          </a:p>
          <a:p>
            <a:r>
              <a:rPr lang="en-US" sz="2000" dirty="0">
                <a:ea typeface="Calibri"/>
                <a:cs typeface="Calibri"/>
              </a:rPr>
              <a:t>2025 – UF (900+)</a:t>
            </a:r>
          </a:p>
          <a:p>
            <a:r>
              <a:rPr lang="en-US" sz="2000" dirty="0">
                <a:ea typeface="Calibri"/>
                <a:cs typeface="Calibri"/>
              </a:rPr>
              <a:t>Future Dates near you!</a:t>
            </a:r>
          </a:p>
        </p:txBody>
      </p:sp>
      <p:pic>
        <p:nvPicPr>
          <p:cNvPr id="4" name="Picture 3" descr="A person in a white suit and gloves holding a sign&#10;&#10;AI-generated content may be incorrect.">
            <a:extLst>
              <a:ext uri="{FF2B5EF4-FFF2-40B4-BE49-F238E27FC236}">
                <a16:creationId xmlns:a16="http://schemas.microsoft.com/office/drawing/2014/main" id="{F9FA81F8-A903-614C-1360-36DB91183A8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7217" r="10022"/>
          <a:stretch>
            <a:fillRect/>
          </a:stretch>
        </p:blipFill>
        <p:spPr>
          <a:xfrm>
            <a:off x="3275668" y="18"/>
            <a:ext cx="4966290" cy="6857999"/>
          </a:xfrm>
          <a:custGeom>
            <a:avLst/>
            <a:gdLst/>
            <a:ahLst/>
            <a:cxnLst/>
            <a:rect l="l" t="t" r="r" b="b"/>
            <a:pathLst>
              <a:path w="4966290" h="6857999">
                <a:moveTo>
                  <a:pt x="0" y="0"/>
                </a:moveTo>
                <a:lnTo>
                  <a:pt x="4188230" y="0"/>
                </a:lnTo>
                <a:lnTo>
                  <a:pt x="4295735" y="210478"/>
                </a:lnTo>
                <a:cubicBezTo>
                  <a:pt x="4719089" y="1127919"/>
                  <a:pt x="4966290" y="2233909"/>
                  <a:pt x="4966290" y="3424428"/>
                </a:cubicBezTo>
                <a:cubicBezTo>
                  <a:pt x="4966290" y="4614948"/>
                  <a:pt x="4719089" y="5720938"/>
                  <a:pt x="4295735" y="6638378"/>
                </a:cubicBezTo>
                <a:lnTo>
                  <a:pt x="4183560" y="6857999"/>
                </a:lnTo>
                <a:lnTo>
                  <a:pt x="53039" y="6857999"/>
                </a:lnTo>
                <a:lnTo>
                  <a:pt x="132047" y="6695338"/>
                </a:lnTo>
                <a:cubicBezTo>
                  <a:pt x="555401" y="5777898"/>
                  <a:pt x="802602" y="4671908"/>
                  <a:pt x="802602" y="3481388"/>
                </a:cubicBezTo>
                <a:cubicBezTo>
                  <a:pt x="802602" y="2191659"/>
                  <a:pt x="512484" y="1001134"/>
                  <a:pt x="22579" y="42066"/>
                </a:cubicBezTo>
                <a:close/>
              </a:path>
            </a:pathLst>
          </a:custGeom>
        </p:spPr>
      </p:pic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B3A82F89-F43E-68A2-0E62-7C7D1D416C85}"/>
              </a:ext>
            </a:extLst>
          </p:cNvPr>
          <p:cNvSpPr txBox="1">
            <a:spLocks/>
          </p:cNvSpPr>
          <p:nvPr/>
        </p:nvSpPr>
        <p:spPr>
          <a:xfrm>
            <a:off x="10223682" y="2513142"/>
            <a:ext cx="1978287" cy="1205233"/>
          </a:xfrm>
          <a:prstGeom prst="rect">
            <a:avLst/>
          </a:prstGeom>
          <a:solidFill>
            <a:srgbClr val="FFFF00"/>
          </a:solidFill>
        </p:spPr>
        <p:txBody>
          <a:bodyPr vert="horz" lIns="91440" tIns="45720" rIns="91440" bIns="45720" rtlCol="0" anchor="ctr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-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SzPct val="75000"/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SzPct val="75000"/>
              <a:buFont typeface="Wingdings" panose="05000000000000000000" pitchFamily="2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1400" b="0" i="1" dirty="0">
                <a:solidFill>
                  <a:schemeClr val="tx1">
                    <a:lumMod val="75000"/>
                    <a:lumOff val="25000"/>
                  </a:schemeClr>
                </a:solidFill>
                <a:latin typeface="Century Gothic" panose="020B0502020202020204" pitchFamily="34" charset="0"/>
                <a:ea typeface="Calibri"/>
                <a:cs typeface="Calibri"/>
              </a:rPr>
              <a:t>“Early exposure builds parent buy-in, which is critical for long-term pathway decisions.”</a:t>
            </a:r>
            <a:endParaRPr lang="en-US" sz="1400" i="1" dirty="0">
              <a:solidFill>
                <a:schemeClr val="tx1">
                  <a:lumMod val="75000"/>
                  <a:lumOff val="25000"/>
                </a:schemeClr>
              </a:solidFill>
              <a:latin typeface="Century Gothic" panose="020B0502020202020204" pitchFamily="34" charset="0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20558537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186414F-9F86-0F31-20AF-4D2BC2425E8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C88EC0-0605-9077-B895-6818828B78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2192000" cy="1375037"/>
          </a:xfrm>
          <a:gradFill>
            <a:gsLst>
              <a:gs pos="0">
                <a:schemeClr val="tx1"/>
              </a:gs>
              <a:gs pos="33000">
                <a:schemeClr val="accent6">
                  <a:lumMod val="75000"/>
                </a:schemeClr>
              </a:gs>
              <a:gs pos="66000">
                <a:schemeClr val="accent6">
                  <a:lumMod val="75000"/>
                </a:schemeClr>
              </a:gs>
              <a:gs pos="100000">
                <a:schemeClr val="tx1"/>
              </a:gs>
            </a:gsLst>
          </a:gradFill>
        </p:spPr>
        <p:txBody>
          <a:bodyPr>
            <a:normAutofit/>
          </a:bodyPr>
          <a:lstStyle/>
          <a:p>
            <a:r>
              <a:rPr lang="en-US" sz="3800" b="1" dirty="0">
                <a:ea typeface="Calibri"/>
                <a:cs typeface="Calibri"/>
              </a:rPr>
              <a:t>K-12: </a:t>
            </a:r>
            <a:r>
              <a:rPr lang="en-US" sz="3800" i="1" dirty="0">
                <a:ea typeface="Calibri"/>
                <a:cs typeface="Calibri"/>
              </a:rPr>
              <a:t>Chip In Florida (</a:t>
            </a:r>
            <a:r>
              <a:rPr lang="en-US" sz="3800" b="0" i="1" dirty="0">
                <a:ea typeface="Calibri"/>
                <a:cs typeface="Calibri"/>
              </a:rPr>
              <a:t>Semiconductor Education Challenge)</a:t>
            </a:r>
            <a:endParaRPr lang="en-US" sz="3800" b="0" i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E385B17-1763-BA87-8B6F-3268784E26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6240" y="1567761"/>
            <a:ext cx="6400800" cy="5290239"/>
          </a:xfrm>
        </p:spPr>
        <p:txBody>
          <a:bodyPr/>
          <a:lstStyle/>
          <a:p>
            <a:r>
              <a:rPr lang="en-US" dirty="0"/>
              <a:t>Bringing Semiconductor Education </a:t>
            </a:r>
            <a:br>
              <a:rPr lang="en-US" dirty="0"/>
            </a:br>
            <a:r>
              <a:rPr lang="en-US" dirty="0"/>
              <a:t>to Florida Classrooms!</a:t>
            </a:r>
          </a:p>
          <a:p>
            <a:r>
              <a:rPr lang="en-US" dirty="0"/>
              <a:t>FSI invites teachers across Florida to incorporate semiconductor-focused modules into STEM program</a:t>
            </a:r>
          </a:p>
          <a:p>
            <a:pPr lvl="1"/>
            <a:r>
              <a:rPr lang="en-US" dirty="0"/>
              <a:t>Elementary, Middle, and High School</a:t>
            </a:r>
          </a:p>
          <a:p>
            <a:r>
              <a:rPr lang="en-US" dirty="0"/>
              <a:t>Process</a:t>
            </a:r>
          </a:p>
          <a:p>
            <a:pPr lvl="1"/>
            <a:r>
              <a:rPr lang="en-US" dirty="0"/>
              <a:t>Register classroom</a:t>
            </a:r>
          </a:p>
          <a:p>
            <a:pPr lvl="1"/>
            <a:r>
              <a:rPr lang="en-US" dirty="0"/>
              <a:t>Select Lesson</a:t>
            </a:r>
          </a:p>
          <a:p>
            <a:pPr lvl="1"/>
            <a:r>
              <a:rPr lang="en-US" dirty="0"/>
              <a:t>Capture Student Engagement</a:t>
            </a:r>
          </a:p>
          <a:p>
            <a:pPr lvl="1"/>
            <a:r>
              <a:rPr lang="en-US" dirty="0"/>
              <a:t>Submit Entries</a:t>
            </a:r>
          </a:p>
          <a:p>
            <a:pPr lvl="1"/>
            <a:r>
              <a:rPr lang="en-US" dirty="0"/>
              <a:t>Win Recognition and Prizes</a:t>
            </a:r>
          </a:p>
          <a:p>
            <a:endParaRPr lang="en-US" dirty="0"/>
          </a:p>
        </p:txBody>
      </p:sp>
      <p:pic>
        <p:nvPicPr>
          <p:cNvPr id="3" name="Picture 2" descr="A group of people posing for a photo&#10;&#10;AI-generated content may be incorrect.">
            <a:extLst>
              <a:ext uri="{FF2B5EF4-FFF2-40B4-BE49-F238E27FC236}">
                <a16:creationId xmlns:a16="http://schemas.microsoft.com/office/drawing/2014/main" id="{AAD260A8-C49A-B370-915B-4B7A66231EC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8502" t="2165" r="35910" b="-215"/>
          <a:stretch>
            <a:fillRect/>
          </a:stretch>
        </p:blipFill>
        <p:spPr>
          <a:xfrm rot="5400000">
            <a:off x="8229759" y="246182"/>
            <a:ext cx="2478680" cy="5121838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64C87518-7363-2707-E232-DD76AC15075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-574" t="9802" r="-622" b="23188"/>
          <a:stretch>
            <a:fillRect/>
          </a:stretch>
        </p:blipFill>
        <p:spPr>
          <a:xfrm>
            <a:off x="6531762" y="4309946"/>
            <a:ext cx="5598616" cy="21131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605999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8159232-71D3-E1F4-FC81-349641CDB78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3D34D9-116D-A763-E187-053A3698C0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K-12: Tiggbee Semiconductor Career Videos</a:t>
            </a:r>
          </a:p>
        </p:txBody>
      </p:sp>
      <p:sp>
        <p:nvSpPr>
          <p:cNvPr id="3" name="Content Placeholder 7">
            <a:extLst>
              <a:ext uri="{FF2B5EF4-FFF2-40B4-BE49-F238E27FC236}">
                <a16:creationId xmlns:a16="http://schemas.microsoft.com/office/drawing/2014/main" id="{1CF80388-8F71-F727-55CF-91B6D71FF6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0500" y="1613140"/>
            <a:ext cx="6680164" cy="4950392"/>
          </a:xfrm>
        </p:spPr>
        <p:txBody>
          <a:bodyPr>
            <a:normAutofit fontScale="92500" lnSpcReduction="20000"/>
          </a:bodyPr>
          <a:lstStyle/>
          <a:p>
            <a:pPr>
              <a:buFont typeface="Wingdings" pitchFamily="2" charset="2"/>
              <a:buChar char="§"/>
            </a:pPr>
            <a:r>
              <a:rPr lang="en-US" b="1" dirty="0"/>
              <a:t>Free virtual career exploration platform</a:t>
            </a:r>
          </a:p>
          <a:p>
            <a:pPr lvl="1">
              <a:buFont typeface="Wingdings" pitchFamily="2" charset="2"/>
              <a:buChar char="§"/>
            </a:pPr>
            <a:r>
              <a:rPr lang="en-US" dirty="0"/>
              <a:t>removes barriers for schools and teachers</a:t>
            </a:r>
          </a:p>
          <a:p>
            <a:pPr lvl="1">
              <a:buFont typeface="Wingdings" pitchFamily="2" charset="2"/>
              <a:buChar char="§"/>
            </a:pPr>
            <a:r>
              <a:rPr lang="en-US" dirty="0"/>
              <a:t>features industry professionals</a:t>
            </a:r>
          </a:p>
          <a:p>
            <a:pPr>
              <a:buFont typeface="Wingdings" pitchFamily="2" charset="2"/>
              <a:buChar char="§"/>
            </a:pPr>
            <a:r>
              <a:rPr lang="en-US" b="1" dirty="0"/>
              <a:t>Format</a:t>
            </a:r>
          </a:p>
          <a:p>
            <a:pPr lvl="1">
              <a:buFont typeface="Wingdings" pitchFamily="2" charset="2"/>
              <a:buChar char="§"/>
            </a:pPr>
            <a:r>
              <a:rPr lang="en-US" dirty="0"/>
              <a:t>short rapid-cut videos to engage students</a:t>
            </a:r>
          </a:p>
          <a:p>
            <a:pPr lvl="1">
              <a:buFont typeface="Wingdings" pitchFamily="2" charset="2"/>
              <a:buChar char="§"/>
            </a:pPr>
            <a:r>
              <a:rPr lang="en-US" dirty="0"/>
              <a:t>students engage in Q&amp;A with subjects of video</a:t>
            </a:r>
          </a:p>
          <a:p>
            <a:pPr lvl="1">
              <a:buFont typeface="Wingdings" pitchFamily="2" charset="2"/>
              <a:buChar char="§"/>
            </a:pPr>
            <a:r>
              <a:rPr lang="en-US" dirty="0"/>
              <a:t>Experience is interactive, not passive</a:t>
            </a:r>
          </a:p>
          <a:p>
            <a:pPr>
              <a:buFont typeface="Wingdings" pitchFamily="2" charset="2"/>
              <a:buChar char="§"/>
            </a:pPr>
            <a:r>
              <a:rPr lang="en-US" b="1" dirty="0"/>
              <a:t>Impact</a:t>
            </a:r>
          </a:p>
          <a:p>
            <a:pPr lvl="1">
              <a:buFont typeface="Wingdings" pitchFamily="2" charset="2"/>
              <a:buChar char="§"/>
            </a:pPr>
            <a:r>
              <a:rPr lang="en-US" dirty="0"/>
              <a:t>14 Florida districts</a:t>
            </a:r>
          </a:p>
          <a:p>
            <a:pPr lvl="1">
              <a:buFont typeface="Wingdings" pitchFamily="2" charset="2"/>
              <a:buChar char="§"/>
            </a:pPr>
            <a:r>
              <a:rPr lang="en-US" dirty="0"/>
              <a:t>56,258 students </a:t>
            </a:r>
          </a:p>
          <a:p>
            <a:pPr lvl="1">
              <a:buFont typeface="Wingdings" pitchFamily="2" charset="2"/>
              <a:buChar char="§"/>
            </a:pPr>
            <a:r>
              <a:rPr lang="en-US" dirty="0"/>
              <a:t>students have interacted with industry speakers</a:t>
            </a:r>
            <a:br>
              <a:rPr lang="en-US" dirty="0"/>
            </a:br>
            <a:r>
              <a:rPr lang="en-US" dirty="0"/>
              <a:t>&amp; classroom materials &gt;1.4 million times</a:t>
            </a:r>
          </a:p>
          <a:p>
            <a:pPr lvl="1">
              <a:buFont typeface="Wingdings" pitchFamily="2" charset="2"/>
              <a:buChar char="§"/>
            </a:pPr>
            <a:r>
              <a:rPr lang="en-US" dirty="0"/>
              <a:t>12,339 hours of work-based learning</a:t>
            </a:r>
          </a:p>
          <a:p>
            <a:pPr lvl="1">
              <a:buFont typeface="Wingdings" pitchFamily="2" charset="2"/>
              <a:buChar char="§"/>
            </a:pPr>
            <a:r>
              <a:rPr lang="en-US" dirty="0"/>
              <a:t>students rate experience ~4.5 of 5 stars</a:t>
            </a:r>
          </a:p>
        </p:txBody>
      </p:sp>
      <p:pic>
        <p:nvPicPr>
          <p:cNvPr id="1026" name="Picture 2" descr="Tiggbee">
            <a:extLst>
              <a:ext uri="{FF2B5EF4-FFF2-40B4-BE49-F238E27FC236}">
                <a16:creationId xmlns:a16="http://schemas.microsoft.com/office/drawing/2014/main" id="{EF21DACD-C34E-CCC9-3B7E-7EE7F4F8430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5641" y="1800824"/>
            <a:ext cx="3636279" cy="13750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Tiggbee Promo Video Example">
            <a:hlinkClick r:id="" action="ppaction://media"/>
            <a:extLst>
              <a:ext uri="{FF2B5EF4-FFF2-40B4-BE49-F238E27FC236}">
                <a16:creationId xmlns:a16="http://schemas.microsoft.com/office/drawing/2014/main" id="{638FF819-193D-115D-EDF1-95BA2EE6F9EE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6727778" y="3429000"/>
            <a:ext cx="5272007" cy="2881393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B73AD42E-8F22-3789-0852-A7A17DE9B9DD}"/>
              </a:ext>
            </a:extLst>
          </p:cNvPr>
          <p:cNvSpPr txBox="1">
            <a:spLocks/>
          </p:cNvSpPr>
          <p:nvPr/>
        </p:nvSpPr>
        <p:spPr>
          <a:xfrm>
            <a:off x="0" y="0"/>
            <a:ext cx="12192000" cy="1375037"/>
          </a:xfrm>
          <a:prstGeom prst="rect">
            <a:avLst/>
          </a:prstGeom>
          <a:gradFill>
            <a:gsLst>
              <a:gs pos="0">
                <a:schemeClr val="tx1"/>
              </a:gs>
              <a:gs pos="33000">
                <a:schemeClr val="accent6">
                  <a:lumMod val="75000"/>
                </a:schemeClr>
              </a:gs>
              <a:gs pos="66000">
                <a:schemeClr val="accent6">
                  <a:lumMod val="75000"/>
                </a:schemeClr>
              </a:gs>
              <a:gs pos="100000">
                <a:schemeClr val="tx1"/>
              </a:gs>
            </a:gsLst>
            <a:lin ang="2700000" scaled="0"/>
          </a:gradFill>
        </p:spPr>
        <p:txBody>
          <a:bodyPr vert="horz" lIns="91440" tIns="45720" rIns="91440" bIns="45720" rtlCol="0" anchor="ctr">
            <a:normAutofit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bg1"/>
                </a:solidFill>
                <a:latin typeface="Gentona TT" panose="020B0003060000000004" pitchFamily="34" charset="0"/>
                <a:ea typeface="+mj-ea"/>
                <a:cs typeface="+mj-cs"/>
              </a:defRPr>
            </a:lvl1pPr>
          </a:lstStyle>
          <a:p>
            <a:r>
              <a:rPr lang="en-US" sz="4800" b="1" dirty="0"/>
              <a:t>K-12: Tiggbee Semiconductor Career Videos</a:t>
            </a:r>
            <a:endParaRPr lang="en-US" i="1" dirty="0"/>
          </a:p>
        </p:txBody>
      </p:sp>
    </p:spTree>
    <p:extLst>
      <p:ext uri="{BB962C8B-B14F-4D97-AF65-F5344CB8AC3E}">
        <p14:creationId xmlns:p14="http://schemas.microsoft.com/office/powerpoint/2010/main" val="25165840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2783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video>
              <p:cMediaNode>
                <p:cTn id="12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EF2609B-12EB-17A5-E6C4-FF811F88D2B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2CEBAC-9477-02A4-69CD-2CD592DE00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Student Organizations (Universities </a:t>
            </a:r>
            <a:r>
              <a:rPr lang="en-US" b="1" dirty="0">
                <a:sym typeface="Wingdings" panose="05000000000000000000" pitchFamily="2" charset="2"/>
              </a:rPr>
              <a:t> K-12</a:t>
            </a:r>
            <a:r>
              <a:rPr lang="en-US" b="1" dirty="0"/>
              <a:t>)</a:t>
            </a:r>
          </a:p>
        </p:txBody>
      </p:sp>
      <p:pic>
        <p:nvPicPr>
          <p:cNvPr id="4" name="Picture 3" descr="A group of kids looking at a computer&#10;&#10;AI-generated content may be incorrect.">
            <a:extLst>
              <a:ext uri="{FF2B5EF4-FFF2-40B4-BE49-F238E27FC236}">
                <a16:creationId xmlns:a16="http://schemas.microsoft.com/office/drawing/2014/main" id="{A110F444-2F3C-C4BF-AC42-9E8D7BE828A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7265" y="4223180"/>
            <a:ext cx="4113084" cy="2314172"/>
          </a:xfrm>
          <a:prstGeom prst="rect">
            <a:avLst/>
          </a:prstGeom>
        </p:spPr>
      </p:pic>
      <p:pic>
        <p:nvPicPr>
          <p:cNvPr id="5" name="Picture 4" descr="A logo with text on it&#10;&#10;AI-generated content may be incorrect.">
            <a:extLst>
              <a:ext uri="{FF2B5EF4-FFF2-40B4-BE49-F238E27FC236}">
                <a16:creationId xmlns:a16="http://schemas.microsoft.com/office/drawing/2014/main" id="{28E022D5-A134-F703-ADFA-A57452E6CD3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8838" y="1663199"/>
            <a:ext cx="4305654" cy="2252203"/>
          </a:xfrm>
          <a:prstGeom prst="rect">
            <a:avLst/>
          </a:prstGeom>
        </p:spPr>
      </p:pic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2A40245-D6F9-D67F-EE9B-077BF63821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07141" y="1663198"/>
            <a:ext cx="7138737" cy="5139937"/>
          </a:xfrm>
          <a:noFill/>
        </p:spPr>
        <p:txBody>
          <a:bodyPr>
            <a:normAutofit fontScale="92500" lnSpcReduction="20000"/>
          </a:bodyPr>
          <a:lstStyle/>
          <a:p>
            <a:r>
              <a:rPr lang="en-US" b="1" dirty="0"/>
              <a:t>University Student Engagement (SCRO)</a:t>
            </a:r>
          </a:p>
          <a:p>
            <a:pPr lvl="1"/>
            <a:r>
              <a:rPr lang="en-US" dirty="0"/>
              <a:t>student-led, semiconductor-Industry focused</a:t>
            </a:r>
          </a:p>
          <a:p>
            <a:pPr lvl="1"/>
            <a:r>
              <a:rPr lang="en-US" dirty="0"/>
              <a:t>FSI supports improved group structure, </a:t>
            </a:r>
            <a:br>
              <a:rPr lang="en-US" dirty="0"/>
            </a:br>
            <a:r>
              <a:rPr lang="en-US" dirty="0"/>
              <a:t>membership, and industry engagement</a:t>
            </a:r>
          </a:p>
          <a:p>
            <a:pPr lvl="1"/>
            <a:r>
              <a:rPr lang="en-US" dirty="0"/>
              <a:t>founded at UF, now expanding to UCF</a:t>
            </a:r>
          </a:p>
          <a:p>
            <a:pPr lvl="1"/>
            <a:r>
              <a:rPr lang="en-US" dirty="0"/>
              <a:t>student volunteers at major semiconductor events</a:t>
            </a:r>
          </a:p>
          <a:p>
            <a:pPr lvl="2"/>
            <a:endParaRPr lang="en-US" dirty="0"/>
          </a:p>
          <a:p>
            <a:pPr lvl="2"/>
            <a:endParaRPr lang="en-US" dirty="0"/>
          </a:p>
          <a:p>
            <a:r>
              <a:rPr lang="en-US" b="1" dirty="0"/>
              <a:t>K12 Pipeline Extension (SemiClubs)</a:t>
            </a:r>
          </a:p>
          <a:p>
            <a:pPr lvl="1"/>
            <a:r>
              <a:rPr lang="en-US" dirty="0"/>
              <a:t>school-based clubs inspired by SCRO</a:t>
            </a:r>
          </a:p>
          <a:p>
            <a:pPr lvl="1"/>
            <a:r>
              <a:rPr lang="en-US" dirty="0"/>
              <a:t>designed for scalable early exposure</a:t>
            </a:r>
          </a:p>
          <a:p>
            <a:pPr lvl="1"/>
            <a:r>
              <a:rPr lang="en-US" dirty="0"/>
              <a:t>10 extracurricular clubs across 8 K–12 districts</a:t>
            </a:r>
          </a:p>
          <a:p>
            <a:pPr lvl="1"/>
            <a:r>
              <a:rPr lang="en-US" dirty="0"/>
              <a:t>hands-on activities, seminars, and field trips</a:t>
            </a:r>
          </a:p>
          <a:p>
            <a:pPr lvl="1"/>
            <a:r>
              <a:rPr lang="en-US" dirty="0"/>
              <a:t>FSI provides free lesson plans, implementation tools, and statewide coordination</a:t>
            </a:r>
          </a:p>
          <a:p>
            <a:pPr lvl="1"/>
            <a:r>
              <a:rPr lang="en-US" dirty="0"/>
              <a:t>early entry points for industry mentorship, </a:t>
            </a:r>
            <a:br>
              <a:rPr lang="en-US" dirty="0"/>
            </a:br>
            <a:r>
              <a:rPr lang="en-US" dirty="0"/>
              <a:t>classroom visits, and facility tours</a:t>
            </a:r>
          </a:p>
        </p:txBody>
      </p:sp>
    </p:spTree>
    <p:extLst>
      <p:ext uri="{BB962C8B-B14F-4D97-AF65-F5344CB8AC3E}">
        <p14:creationId xmlns:p14="http://schemas.microsoft.com/office/powerpoint/2010/main" val="388580004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AEC421C-15B0-9E96-BFBA-67CEEACA164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group of people sitting in a room&#10;&#10;AI-generated content may be incorrect.">
            <a:extLst>
              <a:ext uri="{FF2B5EF4-FFF2-40B4-BE49-F238E27FC236}">
                <a16:creationId xmlns:a16="http://schemas.microsoft.com/office/drawing/2014/main" id="{3236164D-2E82-2D94-3438-BA2D71DFD4D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5882" b="-1"/>
          <a:stretch>
            <a:fillRect/>
          </a:stretch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27" name="Rectangle 26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599FD480-D1EF-F5DF-0BCA-DEFDE3562CA0}"/>
              </a:ext>
            </a:extLst>
          </p:cNvPr>
          <p:cNvSpPr txBox="1">
            <a:spLocks/>
          </p:cNvSpPr>
          <p:nvPr/>
        </p:nvSpPr>
        <p:spPr>
          <a:xfrm>
            <a:off x="0" y="-6482"/>
            <a:ext cx="12192000" cy="1375037"/>
          </a:xfrm>
          <a:prstGeom prst="rect">
            <a:avLst/>
          </a:prstGeom>
          <a:gradFill>
            <a:gsLst>
              <a:gs pos="0">
                <a:schemeClr val="tx1"/>
              </a:gs>
              <a:gs pos="33000">
                <a:schemeClr val="accent1">
                  <a:lumMod val="75000"/>
                </a:schemeClr>
              </a:gs>
              <a:gs pos="66000">
                <a:schemeClr val="accent1">
                  <a:lumMod val="75000"/>
                </a:schemeClr>
              </a:gs>
              <a:gs pos="100000">
                <a:schemeClr val="tx1"/>
              </a:gs>
            </a:gsLst>
            <a:lin ang="2700000" scaled="0"/>
          </a:gradFill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bg1"/>
                </a:solidFill>
                <a:latin typeface="Gentona TT" panose="020B0003060000000004" pitchFamily="34" charset="0"/>
                <a:ea typeface="+mj-ea"/>
                <a:cs typeface="+mj-cs"/>
              </a:defRPr>
            </a:lvl1pPr>
          </a:lstStyle>
          <a:p>
            <a:r>
              <a:rPr lang="en-US" b="1"/>
              <a:t>Educator Development: </a:t>
            </a:r>
            <a:r>
              <a:rPr lang="en-US" i="1"/>
              <a:t>Building Capacity at Scale</a:t>
            </a:r>
            <a:endParaRPr lang="en-US" i="1" dirty="0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EE01FFBB-1E84-28B7-EE0D-86E854B623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Educator Development: </a:t>
            </a:r>
            <a:r>
              <a:rPr lang="en-US" i="1" dirty="0"/>
              <a:t>Building Capacity at Scale</a:t>
            </a:r>
            <a:endParaRPr lang="en-US" dirty="0"/>
          </a:p>
        </p:txBody>
      </p:sp>
      <p:sp>
        <p:nvSpPr>
          <p:cNvPr id="10" name="Content Placeholder 6">
            <a:extLst>
              <a:ext uri="{FF2B5EF4-FFF2-40B4-BE49-F238E27FC236}">
                <a16:creationId xmlns:a16="http://schemas.microsoft.com/office/drawing/2014/main" id="{39C7E545-1F0E-A6D3-FDA9-350AD957F413}"/>
              </a:ext>
            </a:extLst>
          </p:cNvPr>
          <p:cNvSpPr txBox="1">
            <a:spLocks/>
          </p:cNvSpPr>
          <p:nvPr/>
        </p:nvSpPr>
        <p:spPr>
          <a:xfrm>
            <a:off x="8388626" y="1663198"/>
            <a:ext cx="3757252" cy="5201283"/>
          </a:xfrm>
          <a:prstGeom prst="rect">
            <a:avLst/>
          </a:prstGeom>
          <a:noFill/>
        </p:spPr>
        <p:txBody>
          <a:bodyPr vert="horz" lIns="91440" tIns="45720" rIns="91440" bIns="45720" rtlCol="0">
            <a:normAutofit fontScale="700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b="0" i="0" kern="1200">
                <a:solidFill>
                  <a:schemeClr val="tx1"/>
                </a:solidFill>
                <a:latin typeface="Gentona TT" panose="020B0003060000000004" pitchFamily="34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-"/>
              <a:defRPr sz="2400" b="0" i="0" kern="1200">
                <a:solidFill>
                  <a:schemeClr val="tx1"/>
                </a:solidFill>
                <a:latin typeface="Gentona TT" panose="020B00030600000000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SzPct val="75000"/>
              <a:buFont typeface="Courier New" panose="02070309020205020404" pitchFamily="49" charset="0"/>
              <a:buChar char="o"/>
              <a:defRPr sz="2000" b="0" i="0" kern="1200">
                <a:solidFill>
                  <a:schemeClr val="tx1"/>
                </a:solidFill>
                <a:latin typeface="Gentona TT" panose="020B00030600000000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SzPct val="75000"/>
              <a:buFont typeface="Wingdings" panose="05000000000000000000" pitchFamily="2" charset="2"/>
              <a:buChar char="§"/>
              <a:defRPr sz="1800" b="0" i="0" kern="1200">
                <a:solidFill>
                  <a:schemeClr val="tx1"/>
                </a:solidFill>
                <a:latin typeface="Gentona TT" panose="020B00030600000000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Gentona TT" panose="020B0003060000000004" pitchFamily="34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Regional convenings led by FSI for educators</a:t>
            </a:r>
          </a:p>
          <a:p>
            <a:r>
              <a:rPr lang="en-US" dirty="0"/>
              <a:t>Focus on pathways, curriculum alignment, and workforce awareness</a:t>
            </a:r>
          </a:p>
          <a:p>
            <a:r>
              <a:rPr lang="en-US" dirty="0"/>
              <a:t>Support for K–12 and postsecondary educators</a:t>
            </a:r>
          </a:p>
          <a:p>
            <a:r>
              <a:rPr lang="en-US" dirty="0"/>
              <a:t>Exposure to industry environments, labs, and programs</a:t>
            </a:r>
          </a:p>
          <a:p>
            <a:r>
              <a:rPr lang="en-US" dirty="0"/>
              <a:t>Shared learning across districts and colleges</a:t>
            </a:r>
          </a:p>
          <a:p>
            <a:r>
              <a:rPr lang="en-US" b="1" dirty="0"/>
              <a:t>Impact:</a:t>
            </a:r>
          </a:p>
          <a:p>
            <a:pPr lvl="1"/>
            <a:r>
              <a:rPr lang="en-US" dirty="0"/>
              <a:t>68 educators</a:t>
            </a:r>
          </a:p>
          <a:p>
            <a:pPr lvl="1"/>
            <a:r>
              <a:rPr lang="en-US" dirty="0"/>
              <a:t>41 institutions</a:t>
            </a:r>
          </a:p>
          <a:p>
            <a:pPr lvl="1"/>
            <a:r>
              <a:rPr lang="en-US" dirty="0"/>
              <a:t>UF + USF regional convenings</a:t>
            </a:r>
          </a:p>
          <a:p>
            <a:r>
              <a:rPr lang="en-US" dirty="0"/>
              <a:t>Next event in Miami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983297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6EA066-1186-C1DD-F1C2-879E352599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b="1" dirty="0">
                <a:latin typeface="Gentona TT"/>
              </a:rPr>
              <a:t>Aligning CTE with Advanced Manufacturing Needs</a:t>
            </a:r>
            <a:endParaRPr lang="en-US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FFB1A48F-9662-50AA-B174-9873FC56F6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8883" y="1932432"/>
            <a:ext cx="6270266" cy="4419459"/>
          </a:xfrm>
        </p:spPr>
        <p:txBody>
          <a:bodyPr>
            <a:normAutofit fontScale="92500" lnSpcReduction="20000"/>
          </a:bodyPr>
          <a:lstStyle/>
          <a:p>
            <a:r>
              <a:rPr lang="en-US" b="1" dirty="0"/>
              <a:t>Supporting CTE programs at high schools, state colleges, tech colleges</a:t>
            </a:r>
          </a:p>
          <a:p>
            <a:r>
              <a:rPr lang="en-US" b="1" dirty="0"/>
              <a:t>FSI WFD Team has supported the launch of new CTE semiconductor programming</a:t>
            </a:r>
          </a:p>
          <a:p>
            <a:pPr lvl="1"/>
            <a:r>
              <a:rPr lang="en-US" dirty="0"/>
              <a:t>St. Petersburg College</a:t>
            </a:r>
          </a:p>
          <a:p>
            <a:pPr lvl="1"/>
            <a:r>
              <a:rPr lang="en-US" dirty="0"/>
              <a:t>Sante Fe State College </a:t>
            </a:r>
          </a:p>
          <a:p>
            <a:r>
              <a:rPr lang="en-US" b="1" dirty="0"/>
              <a:t>Heavily engaging across the state</a:t>
            </a:r>
          </a:p>
          <a:p>
            <a:pPr lvl="1"/>
            <a:r>
              <a:rPr lang="en-US" dirty="0"/>
              <a:t>39 visits to district / state colleges in 2025</a:t>
            </a:r>
          </a:p>
          <a:p>
            <a:pPr lvl="1"/>
            <a:r>
              <a:rPr lang="en-US" dirty="0"/>
              <a:t>grew highly engaged school districts from</a:t>
            </a:r>
            <a:br>
              <a:rPr lang="en-US" dirty="0"/>
            </a:br>
            <a:r>
              <a:rPr lang="en-US" dirty="0"/>
              <a:t>1 in 2024 to 14 in 2025</a:t>
            </a:r>
          </a:p>
          <a:p>
            <a:pPr lvl="1"/>
            <a:r>
              <a:rPr lang="en-US" dirty="0"/>
              <a:t>grew highly engaged state/tech colleges from</a:t>
            </a:r>
            <a:br>
              <a:rPr lang="en-US" dirty="0"/>
            </a:br>
            <a:r>
              <a:rPr lang="en-US" dirty="0"/>
              <a:t>1 in 2024 to 11 in 2025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pic>
        <p:nvPicPr>
          <p:cNvPr id="4" name="Picture 3" descr="A diagram of a diagram of a group of people&#10;&#10;AI-generated content may be incorrect.">
            <a:extLst>
              <a:ext uri="{FF2B5EF4-FFF2-40B4-BE49-F238E27FC236}">
                <a16:creationId xmlns:a16="http://schemas.microsoft.com/office/drawing/2014/main" id="{381D73AA-76C7-DED1-3E4F-CCE2CA88D03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59557" y="2000553"/>
            <a:ext cx="4785628" cy="40062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748669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892372F-C441-3003-B438-3FCE0F36951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7E3FA5B5-1C79-CA29-F2ED-0AFE03D223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800" b="1" dirty="0"/>
              <a:t>Industry-Driven Certification</a:t>
            </a: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8C8FCC96-3AC3-C426-D8E3-F9B4B93C28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0832" y="1949986"/>
            <a:ext cx="8298587" cy="4351338"/>
          </a:xfrm>
        </p:spPr>
        <p:txBody>
          <a:bodyPr>
            <a:normAutofit fontScale="92500"/>
          </a:bodyPr>
          <a:lstStyle/>
          <a:p>
            <a:r>
              <a:rPr lang="en-US" b="1" dirty="0"/>
              <a:t>Partner: Smart Automation Certification Alliance</a:t>
            </a:r>
          </a:p>
          <a:p>
            <a:r>
              <a:rPr lang="en-US" b="1" dirty="0"/>
              <a:t>Developed industry-prioritized list of certifications</a:t>
            </a:r>
          </a:p>
          <a:p>
            <a:r>
              <a:rPr lang="en-US" b="1" dirty="0"/>
              <a:t>First certificate draft nearly completed</a:t>
            </a:r>
          </a:p>
          <a:p>
            <a:pPr lvl="1"/>
            <a:r>
              <a:rPr lang="en-US" dirty="0"/>
              <a:t>“Cleanroom Protocols and Safety”</a:t>
            </a:r>
          </a:p>
          <a:p>
            <a:pPr lvl="2"/>
            <a:r>
              <a:rPr lang="en-US" dirty="0"/>
              <a:t>industry engagement led to list of standards, knowledge/performance indicators</a:t>
            </a:r>
          </a:p>
          <a:p>
            <a:pPr lvl="2"/>
            <a:r>
              <a:rPr lang="en-US" dirty="0"/>
              <a:t>to be adopted by state CTE programs</a:t>
            </a:r>
          </a:p>
          <a:p>
            <a:r>
              <a:rPr lang="en-US" b="1" dirty="0"/>
              <a:t>Two other being developed</a:t>
            </a:r>
          </a:p>
          <a:p>
            <a:pPr lvl="1"/>
            <a:r>
              <a:rPr lang="en-US" dirty="0"/>
              <a:t>“Semiconductor Equipment Installation and Maintenance”</a:t>
            </a:r>
          </a:p>
          <a:p>
            <a:pPr lvl="1"/>
            <a:r>
              <a:rPr lang="en-US" dirty="0"/>
              <a:t>“Semiconductor Facility Operation and Maintenance”</a:t>
            </a:r>
            <a:endParaRPr lang="en-US" b="1" dirty="0"/>
          </a:p>
        </p:txBody>
      </p:sp>
      <p:grpSp>
        <p:nvGrpSpPr>
          <p:cNvPr id="34" name="Group 33">
            <a:extLst>
              <a:ext uri="{FF2B5EF4-FFF2-40B4-BE49-F238E27FC236}">
                <a16:creationId xmlns:a16="http://schemas.microsoft.com/office/drawing/2014/main" id="{D7E04507-D7BE-9D6B-9686-D9DA91E6B1A7}"/>
              </a:ext>
            </a:extLst>
          </p:cNvPr>
          <p:cNvGrpSpPr/>
          <p:nvPr/>
        </p:nvGrpSpPr>
        <p:grpSpPr>
          <a:xfrm>
            <a:off x="8961112" y="2878885"/>
            <a:ext cx="3064000" cy="3804609"/>
            <a:chOff x="9412018" y="3438781"/>
            <a:chExt cx="2613094" cy="3244713"/>
          </a:xfrm>
        </p:grpSpPr>
        <p:pic>
          <p:nvPicPr>
            <p:cNvPr id="15" name="Picture 10" descr="About Our Mission - Empyrean Medical Systems">
              <a:extLst>
                <a:ext uri="{FF2B5EF4-FFF2-40B4-BE49-F238E27FC236}">
                  <a16:creationId xmlns:a16="http://schemas.microsoft.com/office/drawing/2014/main" id="{329971E5-3919-162F-FAD2-2FBAF66D1D15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328653" y="5645115"/>
              <a:ext cx="659285" cy="35683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6" name="Picture 12" descr="IC2 | Precision Measurement Solutions For Aerospace Research">
              <a:extLst>
                <a:ext uri="{FF2B5EF4-FFF2-40B4-BE49-F238E27FC236}">
                  <a16:creationId xmlns:a16="http://schemas.microsoft.com/office/drawing/2014/main" id="{2969FED2-728D-4441-6B17-6AB0DE2AEA0E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422266" y="5525375"/>
              <a:ext cx="764241" cy="24623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7" name="Picture 14">
              <a:extLst>
                <a:ext uri="{FF2B5EF4-FFF2-40B4-BE49-F238E27FC236}">
                  <a16:creationId xmlns:a16="http://schemas.microsoft.com/office/drawing/2014/main" id="{AD72F658-5E91-A6BF-E631-8B8950CB97D7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5198" t="25089" r="15409" b="26327"/>
            <a:stretch/>
          </p:blipFill>
          <p:spPr bwMode="auto">
            <a:xfrm>
              <a:off x="10422266" y="5102942"/>
              <a:ext cx="764241" cy="26753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9" name="Picture 18" descr="Magnetics Corporation">
              <a:extLst>
                <a:ext uri="{FF2B5EF4-FFF2-40B4-BE49-F238E27FC236}">
                  <a16:creationId xmlns:a16="http://schemas.microsoft.com/office/drawing/2014/main" id="{61BC5EF7-7FDF-F991-27F1-AC3E40F06C78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00705" y="6202293"/>
              <a:ext cx="515181" cy="42549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0" name="Picture 20" descr="Technical Resources - Mattrix Technologies">
              <a:extLst>
                <a:ext uri="{FF2B5EF4-FFF2-40B4-BE49-F238E27FC236}">
                  <a16:creationId xmlns:a16="http://schemas.microsoft.com/office/drawing/2014/main" id="{2EABD1AE-FA3A-F8F7-3E75-2C88ABDF6C3D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453130" y="5923374"/>
              <a:ext cx="702514" cy="34595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2" name="Picture 24" descr="PICadvanced - HFA">
              <a:extLst>
                <a:ext uri="{FF2B5EF4-FFF2-40B4-BE49-F238E27FC236}">
                  <a16:creationId xmlns:a16="http://schemas.microsoft.com/office/drawing/2014/main" id="{698D8932-FFE9-D4CF-3EFA-85DE6F34375A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433739" y="6377987"/>
              <a:ext cx="741296" cy="24442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4" name="Picture 28" descr="PQSecure Technologies - Florida ...">
              <a:extLst>
                <a:ext uri="{FF2B5EF4-FFF2-40B4-BE49-F238E27FC236}">
                  <a16:creationId xmlns:a16="http://schemas.microsoft.com/office/drawing/2014/main" id="{46F8E359-318F-3D0D-9BD9-161F06F76C44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291480" y="5133769"/>
              <a:ext cx="733632" cy="24943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6" name="Picture 32" descr="Rogue Valley Microdevices | MEMS Foundry | Thin Film Processes">
              <a:extLst>
                <a:ext uri="{FF2B5EF4-FFF2-40B4-BE49-F238E27FC236}">
                  <a16:creationId xmlns:a16="http://schemas.microsoft.com/office/drawing/2014/main" id="{E8A34428-61A5-0D91-7905-7A03AFE70672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462384" y="5566004"/>
              <a:ext cx="786932" cy="35683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7" name="Picture 34" descr="Silicon Assurance - Software to Secure Hardware Designs">
              <a:extLst>
                <a:ext uri="{FF2B5EF4-FFF2-40B4-BE49-F238E27FC236}">
                  <a16:creationId xmlns:a16="http://schemas.microsoft.com/office/drawing/2014/main" id="{2D78BEB6-077E-81A4-6317-B7BB33A6B1C3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458300" y="6381914"/>
              <a:ext cx="795099" cy="30158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grpSp>
          <p:nvGrpSpPr>
            <p:cNvPr id="33" name="Group 32">
              <a:extLst>
                <a:ext uri="{FF2B5EF4-FFF2-40B4-BE49-F238E27FC236}">
                  <a16:creationId xmlns:a16="http://schemas.microsoft.com/office/drawing/2014/main" id="{5D3A0203-AAD7-D200-536F-87C1648ACEDB}"/>
                </a:ext>
              </a:extLst>
            </p:cNvPr>
            <p:cNvGrpSpPr/>
            <p:nvPr/>
          </p:nvGrpSpPr>
          <p:grpSpPr>
            <a:xfrm>
              <a:off x="9458300" y="3438781"/>
              <a:ext cx="2470706" cy="1494647"/>
              <a:chOff x="6817031" y="5163437"/>
              <a:chExt cx="2470706" cy="1494647"/>
            </a:xfrm>
          </p:grpSpPr>
          <p:pic>
            <p:nvPicPr>
              <p:cNvPr id="13" name="Picture 6">
                <a:extLst>
                  <a:ext uri="{FF2B5EF4-FFF2-40B4-BE49-F238E27FC236}">
                    <a16:creationId xmlns:a16="http://schemas.microsoft.com/office/drawing/2014/main" id="{3E34FBC6-767F-2C8E-AACD-DA08E6780B12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12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6818734" y="5629477"/>
                <a:ext cx="1117743" cy="130404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14" name="Picture 8">
                <a:extLst>
                  <a:ext uri="{FF2B5EF4-FFF2-40B4-BE49-F238E27FC236}">
                    <a16:creationId xmlns:a16="http://schemas.microsoft.com/office/drawing/2014/main" id="{D8B86A0F-169B-170F-E0E7-C5B0D13137DF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1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8158282" y="5932573"/>
                <a:ext cx="1129455" cy="281109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18" name="Picture 16">
                <a:extLst>
                  <a:ext uri="{FF2B5EF4-FFF2-40B4-BE49-F238E27FC236}">
                    <a16:creationId xmlns:a16="http://schemas.microsoft.com/office/drawing/2014/main" id="{B03F8B3E-6B84-E0C1-5C01-BD27277D2E48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 rotWithShape="1">
              <a:blip r:embed="rId1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r="5220"/>
              <a:stretch/>
            </p:blipFill>
            <p:spPr bwMode="auto">
              <a:xfrm>
                <a:off x="6817031" y="5163437"/>
                <a:ext cx="1121148" cy="253130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21" name="Picture 22" descr="File:Northrop Grumman logo blue-on ...">
                <a:extLst>
                  <a:ext uri="{FF2B5EF4-FFF2-40B4-BE49-F238E27FC236}">
                    <a16:creationId xmlns:a16="http://schemas.microsoft.com/office/drawing/2014/main" id="{58B7C4C2-BC16-D802-E02E-2C8E6C086296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 rotWithShape="1">
              <a:blip r:embed="rId15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5948" t="16560" r="5354" b="15916"/>
              <a:stretch/>
            </p:blipFill>
            <p:spPr bwMode="auto">
              <a:xfrm>
                <a:off x="6890398" y="6405675"/>
                <a:ext cx="974414" cy="252409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23" name="Picture 26" descr="PlasmaTherm - Mid IR Alliance">
                <a:extLst>
                  <a:ext uri="{FF2B5EF4-FFF2-40B4-BE49-F238E27FC236}">
                    <a16:creationId xmlns:a16="http://schemas.microsoft.com/office/drawing/2014/main" id="{7E27E146-1DE9-9554-C4EE-99E992F389DB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1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8158282" y="6392362"/>
                <a:ext cx="1062730" cy="256794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25" name="Picture 30">
                <a:extLst>
                  <a:ext uri="{FF2B5EF4-FFF2-40B4-BE49-F238E27FC236}">
                    <a16:creationId xmlns:a16="http://schemas.microsoft.com/office/drawing/2014/main" id="{70C70051-604E-F795-8274-48F573A0DA97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17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8134930" y="5194027"/>
                <a:ext cx="1109435" cy="185830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28" name="Picture 36" descr="SkyWater Technology | MANUFACTURERS - The Osceola Chamber">
                <a:extLst>
                  <a:ext uri="{FF2B5EF4-FFF2-40B4-BE49-F238E27FC236}">
                    <a16:creationId xmlns:a16="http://schemas.microsoft.com/office/drawing/2014/main" id="{68E64337-A539-EF80-83CA-B81BEB1E2B9E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18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8129073" y="5541039"/>
                <a:ext cx="1121148" cy="228220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29" name="Picture 38">
                <a:extLst>
                  <a:ext uri="{FF2B5EF4-FFF2-40B4-BE49-F238E27FC236}">
                    <a16:creationId xmlns:a16="http://schemas.microsoft.com/office/drawing/2014/main" id="{EB19509C-ABAE-E82C-5BAD-7F4B8E3F1740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 rotWithShape="1">
              <a:blip r:embed="rId19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r="4954"/>
              <a:stretch/>
            </p:blipFill>
            <p:spPr bwMode="auto">
              <a:xfrm>
                <a:off x="6854621" y="5977400"/>
                <a:ext cx="1045968" cy="249329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</p:grpSp>
        <p:pic>
          <p:nvPicPr>
            <p:cNvPr id="30" name="Picture 42">
              <a:extLst>
                <a:ext uri="{FF2B5EF4-FFF2-40B4-BE49-F238E27FC236}">
                  <a16:creationId xmlns:a16="http://schemas.microsoft.com/office/drawing/2014/main" id="{63B989D9-264A-3248-6EB9-CA6E40DF8A23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412018" y="5134068"/>
              <a:ext cx="887663" cy="32627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1" name="Picture 30" descr="Risk and ESG Analytics Solution | Vertaeon">
              <a:extLst>
                <a:ext uri="{FF2B5EF4-FFF2-40B4-BE49-F238E27FC236}">
                  <a16:creationId xmlns:a16="http://schemas.microsoft.com/office/drawing/2014/main" id="{5608409F-23C0-F2FC-132D-DD88F36DF129}"/>
                </a:ext>
              </a:extLst>
            </p:cNvPr>
            <p:cNvPicPr>
              <a:picLocks noChangeAspect="1"/>
            </p:cNvPicPr>
            <p:nvPr/>
          </p:nvPicPr>
          <p:blipFill>
            <a:blip r:embed="rId21"/>
            <a:stretch>
              <a:fillRect/>
            </a:stretch>
          </p:blipFill>
          <p:spPr>
            <a:xfrm>
              <a:off x="9459334" y="6034150"/>
              <a:ext cx="793032" cy="235175"/>
            </a:xfrm>
            <a:prstGeom prst="rect">
              <a:avLst/>
            </a:prstGeom>
          </p:spPr>
        </p:pic>
      </p:grpSp>
      <p:pic>
        <p:nvPicPr>
          <p:cNvPr id="32" name="Picture 26" descr="About Us | Smart Automation Certification Alliance - SACA">
            <a:extLst>
              <a:ext uri="{FF2B5EF4-FFF2-40B4-BE49-F238E27FC236}">
                <a16:creationId xmlns:a16="http://schemas.microsoft.com/office/drawing/2014/main" id="{065BCEE4-FF8B-92C3-0563-C2590EFD693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46342" y="1582239"/>
            <a:ext cx="2883459" cy="1081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6186044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357965F-0D6E-61F5-184A-B96227BFDCA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C5E03B-423D-EAD2-27EE-11B20EA738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latin typeface="Gentona TT"/>
              </a:rPr>
              <a:t>University: </a:t>
            </a:r>
            <a:r>
              <a:rPr lang="en-US" i="1" dirty="0">
                <a:latin typeface="Gentona TT"/>
              </a:rPr>
              <a:t>Access to Hands-On Fab Labs </a:t>
            </a:r>
            <a:endParaRPr lang="en-US" i="1" dirty="0">
              <a:solidFill>
                <a:srgbClr val="000000"/>
              </a:solidFill>
              <a:latin typeface="Gentona T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7E4CE8-6CD3-42B9-B33E-49761E605C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0224" y="1592826"/>
            <a:ext cx="10663575" cy="4584137"/>
          </a:xfrm>
        </p:spPr>
        <p:txBody>
          <a:bodyPr>
            <a:normAutofit/>
          </a:bodyPr>
          <a:lstStyle/>
          <a:p>
            <a:r>
              <a:rPr lang="en-US" sz="2400" b="1" dirty="0"/>
              <a:t>Semiconductor Device Fabrication Laboratories</a:t>
            </a:r>
          </a:p>
          <a:p>
            <a:pPr lvl="1"/>
            <a:r>
              <a:rPr lang="en-US" sz="2000" dirty="0"/>
              <a:t>versions taught at UF, UCF, USF, and FIU (see posters)</a:t>
            </a:r>
          </a:p>
          <a:p>
            <a:r>
              <a:rPr lang="en-US" sz="2400" b="1" dirty="0"/>
              <a:t>Access to Facilities for HBCU students</a:t>
            </a:r>
          </a:p>
          <a:p>
            <a:pPr lvl="1"/>
            <a:r>
              <a:rPr lang="en-US" sz="2000" dirty="0"/>
              <a:t>semi program lacks hands-on fabrication training</a:t>
            </a:r>
          </a:p>
          <a:p>
            <a:r>
              <a:rPr lang="en-US" sz="2400" b="1" dirty="0"/>
              <a:t>FSI Summer Short-Course on Fabrication</a:t>
            </a:r>
          </a:p>
          <a:p>
            <a:pPr lvl="1"/>
            <a:r>
              <a:rPr lang="en-US" sz="2000" dirty="0"/>
              <a:t>8 FAMU students completed 16-hour (2-day) course at UF</a:t>
            </a:r>
          </a:p>
          <a:p>
            <a:pPr lvl="1"/>
            <a:r>
              <a:rPr lang="en-US" sz="2000" dirty="0"/>
              <a:t>produced and tested NMOS devices, diodes, etc.</a:t>
            </a:r>
          </a:p>
          <a:p>
            <a:pPr lvl="1"/>
            <a:r>
              <a:rPr lang="en-US" sz="2000" dirty="0"/>
              <a:t>student satisfaction extremely high</a:t>
            </a:r>
          </a:p>
          <a:p>
            <a:pPr lvl="1"/>
            <a:r>
              <a:rPr lang="en-US" sz="2000" dirty="0"/>
              <a:t>opportunity to expand to other Florida Universities</a:t>
            </a:r>
          </a:p>
        </p:txBody>
      </p:sp>
      <p:pic>
        <p:nvPicPr>
          <p:cNvPr id="5" name="Picture 4" descr="A group of people in white coats and goggles&#10;&#10;AI-generated content may be incorrect.">
            <a:extLst>
              <a:ext uri="{FF2B5EF4-FFF2-40B4-BE49-F238E27FC236}">
                <a16:creationId xmlns:a16="http://schemas.microsoft.com/office/drawing/2014/main" id="{332DB45D-782A-7CDF-FAF8-8CA698F9A72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71658" y="1592826"/>
            <a:ext cx="3785016" cy="5041207"/>
          </a:xfrm>
          <a:prstGeom prst="rect">
            <a:avLst/>
          </a:prstGeom>
        </p:spPr>
      </p:pic>
      <p:grpSp>
        <p:nvGrpSpPr>
          <p:cNvPr id="7" name="Group 6">
            <a:extLst>
              <a:ext uri="{FF2B5EF4-FFF2-40B4-BE49-F238E27FC236}">
                <a16:creationId xmlns:a16="http://schemas.microsoft.com/office/drawing/2014/main" id="{1E948F20-4C06-2AB1-B182-E525C526BB25}"/>
              </a:ext>
            </a:extLst>
          </p:cNvPr>
          <p:cNvGrpSpPr/>
          <p:nvPr/>
        </p:nvGrpSpPr>
        <p:grpSpPr>
          <a:xfrm>
            <a:off x="1213104" y="5025887"/>
            <a:ext cx="6089640" cy="1608145"/>
            <a:chOff x="762274" y="4906833"/>
            <a:chExt cx="6540470" cy="1727200"/>
          </a:xfrm>
        </p:grpSpPr>
        <p:pic>
          <p:nvPicPr>
            <p:cNvPr id="4" name="Picture 3" descr="A group of people in white coats&#10;&#10;AI-generated content may be incorrect.">
              <a:extLst>
                <a:ext uri="{FF2B5EF4-FFF2-40B4-BE49-F238E27FC236}">
                  <a16:creationId xmlns:a16="http://schemas.microsoft.com/office/drawing/2014/main" id="{AB009F99-0265-A234-A003-6E21A5DCEA9E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rcRect t="22665" b="13885"/>
            <a:stretch>
              <a:fillRect/>
            </a:stretch>
          </p:blipFill>
          <p:spPr>
            <a:xfrm>
              <a:off x="762274" y="4906833"/>
              <a:ext cx="3615562" cy="1727200"/>
            </a:xfrm>
            <a:prstGeom prst="rect">
              <a:avLst/>
            </a:prstGeom>
          </p:spPr>
        </p:pic>
        <p:pic>
          <p:nvPicPr>
            <p:cNvPr id="6" name="Picture 5">
              <a:extLst>
                <a:ext uri="{FF2B5EF4-FFF2-40B4-BE49-F238E27FC236}">
                  <a16:creationId xmlns:a16="http://schemas.microsoft.com/office/drawing/2014/main" id="{C8A8E93F-B8D4-1EDD-B0C6-6ED3542FDAB2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4889255" y="4906833"/>
              <a:ext cx="2413489" cy="1727200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27510494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3E4275D-EEE0-B1DC-EBC5-4B23FA9E973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7DE47D-CA19-1A46-D49E-0300ACD0CC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6482"/>
            <a:ext cx="12192000" cy="1375037"/>
          </a:xfrm>
        </p:spPr>
        <p:txBody>
          <a:bodyPr/>
          <a:lstStyle/>
          <a:p>
            <a:pPr algn="l"/>
            <a:r>
              <a:rPr lang="en-US" b="1" dirty="0"/>
              <a:t>     Industry: FSI-Engine Internships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6B142E9-7FAF-B856-08F8-E8D9DF1ABB8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3019" y="1447091"/>
            <a:ext cx="4121191" cy="1097885"/>
          </a:xfrm>
          <a:prstGeom prst="rect">
            <a:avLst/>
          </a:prstGeom>
        </p:spPr>
      </p:pic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657ADA-FE69-440F-AFF5-C8B8091E1F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8912" y="1604626"/>
            <a:ext cx="7200753" cy="4816494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US" b="1" dirty="0"/>
              <a:t>Teaming with Florida Advanced Technology Education Center (FLATE)</a:t>
            </a:r>
          </a:p>
          <a:p>
            <a:pPr lvl="1"/>
            <a:r>
              <a:rPr lang="en-US" dirty="0"/>
              <a:t>established by NSF funding</a:t>
            </a:r>
          </a:p>
          <a:p>
            <a:r>
              <a:rPr lang="en-US" b="1" dirty="0"/>
              <a:t>Program highly appealing to Florida students</a:t>
            </a:r>
          </a:p>
          <a:p>
            <a:pPr lvl="1"/>
            <a:r>
              <a:rPr lang="en-US" dirty="0">
                <a:solidFill>
                  <a:srgbClr val="000000"/>
                </a:solidFill>
                <a:latin typeface="Gentona TT"/>
              </a:rPr>
              <a:t>800</a:t>
            </a:r>
            <a:r>
              <a:rPr lang="en-US" dirty="0">
                <a:latin typeface="Gentona TT"/>
              </a:rPr>
              <a:t> students applied for internship</a:t>
            </a:r>
          </a:p>
          <a:p>
            <a:r>
              <a:rPr lang="en-US" b="1" dirty="0"/>
              <a:t>Engaged with semi companies across state</a:t>
            </a:r>
          </a:p>
          <a:p>
            <a:pPr lvl="1"/>
            <a:r>
              <a:rPr lang="en-US" dirty="0">
                <a:latin typeface="Gentona TT"/>
              </a:rPr>
              <a:t>2025: 27 interns supported across 16 companies </a:t>
            </a:r>
          </a:p>
          <a:p>
            <a:pPr lvl="1"/>
            <a:r>
              <a:rPr lang="en-US" dirty="0">
                <a:latin typeface="Gentona TT"/>
              </a:rPr>
              <a:t>2026: 64 interns requested by 19 of 63 companies</a:t>
            </a:r>
          </a:p>
          <a:p>
            <a:pPr lvl="1"/>
            <a:r>
              <a:rPr lang="en-US" dirty="0">
                <a:latin typeface="Gentona TT"/>
              </a:rPr>
              <a:t>awaiting budget approval to commit funds</a:t>
            </a:r>
          </a:p>
        </p:txBody>
      </p:sp>
      <p:pic>
        <p:nvPicPr>
          <p:cNvPr id="9" name="Picture 8" descr="A logo for a computer company&#10;&#10;Description automatically generated">
            <a:extLst>
              <a:ext uri="{FF2B5EF4-FFF2-40B4-BE49-F238E27FC236}">
                <a16:creationId xmlns:a16="http://schemas.microsoft.com/office/drawing/2014/main" id="{AB7149C5-4881-97F9-5472-C1D16DB1725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938849" y="201891"/>
            <a:ext cx="3094027" cy="958289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F8F436B5-2A86-EE4B-B035-66687A02D62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94687" y="2588954"/>
            <a:ext cx="3858401" cy="2811534"/>
          </a:xfrm>
          <a:prstGeom prst="rect">
            <a:avLst/>
          </a:prstGeom>
        </p:spPr>
      </p:pic>
      <p:grpSp>
        <p:nvGrpSpPr>
          <p:cNvPr id="30" name="Group 29">
            <a:extLst>
              <a:ext uri="{FF2B5EF4-FFF2-40B4-BE49-F238E27FC236}">
                <a16:creationId xmlns:a16="http://schemas.microsoft.com/office/drawing/2014/main" id="{832DB635-6B67-6025-DE69-DBFBD8FA9CD9}"/>
              </a:ext>
            </a:extLst>
          </p:cNvPr>
          <p:cNvGrpSpPr/>
          <p:nvPr/>
        </p:nvGrpSpPr>
        <p:grpSpPr>
          <a:xfrm>
            <a:off x="8197985" y="5578588"/>
            <a:ext cx="3191257" cy="1024701"/>
            <a:chOff x="203999" y="5473873"/>
            <a:chExt cx="3910525" cy="1265442"/>
          </a:xfrm>
        </p:grpSpPr>
        <p:pic>
          <p:nvPicPr>
            <p:cNvPr id="11" name="Picture 14">
              <a:extLst>
                <a:ext uri="{FF2B5EF4-FFF2-40B4-BE49-F238E27FC236}">
                  <a16:creationId xmlns:a16="http://schemas.microsoft.com/office/drawing/2014/main" id="{C3B44D28-4C70-7984-8AEB-11A86103D64B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5198" t="25089" r="15409" b="26327"/>
            <a:stretch/>
          </p:blipFill>
          <p:spPr bwMode="auto">
            <a:xfrm>
              <a:off x="1687025" y="6361255"/>
              <a:ext cx="896116" cy="31370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4" name="Picture 24" descr="PICadvanced - HFA">
              <a:extLst>
                <a:ext uri="{FF2B5EF4-FFF2-40B4-BE49-F238E27FC236}">
                  <a16:creationId xmlns:a16="http://schemas.microsoft.com/office/drawing/2014/main" id="{9EE06D34-0DAC-4964-379D-1C0D5D602739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062314" y="5473873"/>
              <a:ext cx="1035964" cy="34157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6" name="Picture 32" descr="Rogue Valley Microdevices | MEMS Foundry | Thin Film Processes">
              <a:extLst>
                <a:ext uri="{FF2B5EF4-FFF2-40B4-BE49-F238E27FC236}">
                  <a16:creationId xmlns:a16="http://schemas.microsoft.com/office/drawing/2014/main" id="{72ADDAF7-1492-408F-CE33-2ABB32AEE5E4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687025" y="5894741"/>
              <a:ext cx="922722" cy="41841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7" name="Picture 34" descr="Silicon Assurance - Software to Secure Hardware Designs">
              <a:extLst>
                <a:ext uri="{FF2B5EF4-FFF2-40B4-BE49-F238E27FC236}">
                  <a16:creationId xmlns:a16="http://schemas.microsoft.com/office/drawing/2014/main" id="{BD04C949-A8E5-0A4D-88B0-EB17B2AF9A98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800499" y="6385695"/>
              <a:ext cx="932298" cy="35362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2" name="Picture 8">
              <a:extLst>
                <a:ext uri="{FF2B5EF4-FFF2-40B4-BE49-F238E27FC236}">
                  <a16:creationId xmlns:a16="http://schemas.microsoft.com/office/drawing/2014/main" id="{676682F2-038A-5610-F6B7-B1ADBF74B54F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790174" y="5939139"/>
              <a:ext cx="1324350" cy="32961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3" name="Picture 16">
              <a:extLst>
                <a:ext uri="{FF2B5EF4-FFF2-40B4-BE49-F238E27FC236}">
                  <a16:creationId xmlns:a16="http://schemas.microsoft.com/office/drawing/2014/main" id="{BA9A4409-80FD-15B8-4425-C1564E55F084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1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5220"/>
            <a:stretch/>
          </p:blipFill>
          <p:spPr bwMode="auto">
            <a:xfrm>
              <a:off x="221554" y="5527391"/>
              <a:ext cx="1314609" cy="29680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5" name="Picture 26" descr="PlasmaTherm - Mid IR Alliance">
              <a:extLst>
                <a:ext uri="{FF2B5EF4-FFF2-40B4-BE49-F238E27FC236}">
                  <a16:creationId xmlns:a16="http://schemas.microsoft.com/office/drawing/2014/main" id="{46DB8069-4FB8-12BF-19FC-0CCA1F5E5C64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687025" y="5496649"/>
              <a:ext cx="1246111" cy="30110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6" name="Picture 30">
              <a:extLst>
                <a:ext uri="{FF2B5EF4-FFF2-40B4-BE49-F238E27FC236}">
                  <a16:creationId xmlns:a16="http://schemas.microsoft.com/office/drawing/2014/main" id="{71D48A4C-129C-2362-17CE-722552BAFC30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03999" y="6430687"/>
              <a:ext cx="1300875" cy="21789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7" name="Picture 36" descr="SkyWater Technology | MANUFACTURERS - The Osceola Chamber">
              <a:extLst>
                <a:ext uri="{FF2B5EF4-FFF2-40B4-BE49-F238E27FC236}">
                  <a16:creationId xmlns:a16="http://schemas.microsoft.com/office/drawing/2014/main" id="{281A9736-4903-1BEA-EC14-122048456457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27452" y="5981945"/>
              <a:ext cx="1314609" cy="26760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29" name="TextBox 28">
            <a:extLst>
              <a:ext uri="{FF2B5EF4-FFF2-40B4-BE49-F238E27FC236}">
                <a16:creationId xmlns:a16="http://schemas.microsoft.com/office/drawing/2014/main" id="{500FD0B3-4BF6-1C18-338B-6BA1C7CA5750}"/>
              </a:ext>
            </a:extLst>
          </p:cNvPr>
          <p:cNvSpPr txBox="1"/>
          <p:nvPr/>
        </p:nvSpPr>
        <p:spPr>
          <a:xfrm>
            <a:off x="4322834" y="7232304"/>
            <a:ext cx="3197335" cy="3427556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en-US" b="1" dirty="0"/>
              <a:t>Company Name (paste below):</a:t>
            </a:r>
          </a:p>
          <a:p>
            <a:r>
              <a:rPr lang="en-US" b="1" dirty="0"/>
              <a:t>AAA Engineering</a:t>
            </a:r>
          </a:p>
          <a:p>
            <a:r>
              <a:rPr lang="en-US" b="1" dirty="0" err="1"/>
              <a:t>Ancorp</a:t>
            </a:r>
            <a:endParaRPr lang="en-US" b="1" dirty="0"/>
          </a:p>
          <a:p>
            <a:r>
              <a:rPr lang="en-US" b="1" dirty="0"/>
              <a:t>CFD-Research</a:t>
            </a:r>
          </a:p>
          <a:p>
            <a:r>
              <a:rPr lang="en-US" b="1" dirty="0" err="1"/>
              <a:t>Flapmax</a:t>
            </a:r>
            <a:endParaRPr lang="en-US" b="1" dirty="0"/>
          </a:p>
          <a:p>
            <a:r>
              <a:rPr lang="en-US" b="1" dirty="0"/>
              <a:t>Jabil</a:t>
            </a:r>
          </a:p>
          <a:p>
            <a:r>
              <a:rPr lang="en-US" b="1" dirty="0"/>
              <a:t>Jacobs</a:t>
            </a:r>
          </a:p>
          <a:p>
            <a:r>
              <a:rPr lang="en-US" b="1" dirty="0" err="1"/>
              <a:t>Micross</a:t>
            </a:r>
            <a:endParaRPr lang="en-US" b="1" dirty="0"/>
          </a:p>
          <a:p>
            <a:r>
              <a:rPr lang="en-US" b="1" dirty="0" err="1"/>
              <a:t>Nanospective</a:t>
            </a:r>
            <a:endParaRPr lang="en-US" b="1" dirty="0"/>
          </a:p>
          <a:p>
            <a:r>
              <a:rPr lang="en-US" b="1" dirty="0"/>
              <a:t>Orbits Edge</a:t>
            </a:r>
          </a:p>
          <a:p>
            <a:r>
              <a:rPr lang="en-US" b="1" dirty="0" err="1"/>
              <a:t>Spartronics</a:t>
            </a:r>
            <a:endParaRPr lang="en-US" b="1" dirty="0"/>
          </a:p>
          <a:p>
            <a:r>
              <a:rPr lang="en-US" b="1" dirty="0"/>
              <a:t>Tampa Microwave </a:t>
            </a:r>
          </a:p>
        </p:txBody>
      </p:sp>
    </p:spTree>
    <p:extLst>
      <p:ext uri="{BB962C8B-B14F-4D97-AF65-F5344CB8AC3E}">
        <p14:creationId xmlns:p14="http://schemas.microsoft.com/office/powerpoint/2010/main" val="47174779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1E7E82-2496-39E8-253E-2F353495E0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640"/>
            <a:ext cx="12192000" cy="1375037"/>
          </a:xfrm>
        </p:spPr>
        <p:txBody>
          <a:bodyPr/>
          <a:lstStyle/>
          <a:p>
            <a:r>
              <a:rPr lang="en-US" b="1" i="1" dirty="0">
                <a:ea typeface="Calibri"/>
                <a:cs typeface="Calibri"/>
              </a:rPr>
              <a:t>                 </a:t>
            </a:r>
            <a:r>
              <a:rPr lang="en-US" b="0" i="1" dirty="0">
                <a:ea typeface="Calibri"/>
                <a:cs typeface="Calibri"/>
              </a:rPr>
              <a:t>Workforce Campaign for Semiconductors</a:t>
            </a:r>
            <a:endParaRPr lang="en-US" b="0" i="1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401AC9B-1078-6642-5BDC-FB20240582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0466" y="1808932"/>
            <a:ext cx="6298425" cy="4776713"/>
          </a:xfrm>
        </p:spPr>
        <p:txBody>
          <a:bodyPr>
            <a:normAutofit lnSpcReduction="10000"/>
          </a:bodyPr>
          <a:lstStyle/>
          <a:p>
            <a:r>
              <a:rPr lang="en-US" dirty="0"/>
              <a:t>Statewide semiconductor workforce branding and marketing campaign:</a:t>
            </a:r>
          </a:p>
          <a:p>
            <a:pPr lvl="3"/>
            <a:endParaRPr lang="en-US" dirty="0"/>
          </a:p>
          <a:p>
            <a:pPr marL="0" indent="0" algn="ctr">
              <a:buNone/>
            </a:pPr>
            <a:r>
              <a:rPr lang="en-US" b="1" dirty="0">
                <a:solidFill>
                  <a:srgbClr val="0070C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etchworkforce.org</a:t>
            </a:r>
          </a:p>
          <a:p>
            <a:pPr lvl="3"/>
            <a:endParaRPr lang="en-US" dirty="0"/>
          </a:p>
          <a:p>
            <a:r>
              <a:rPr lang="en-US" dirty="0"/>
              <a:t>FSI and FSE created Etch to:</a:t>
            </a:r>
          </a:p>
          <a:p>
            <a:pPr lvl="1"/>
            <a:r>
              <a:rPr lang="en-US" dirty="0"/>
              <a:t>engage and support key stakeholders</a:t>
            </a:r>
          </a:p>
          <a:p>
            <a:pPr lvl="1"/>
            <a:r>
              <a:rPr lang="en-US" dirty="0"/>
              <a:t>students unsure about next steps</a:t>
            </a:r>
          </a:p>
          <a:p>
            <a:pPr lvl="1"/>
            <a:r>
              <a:rPr lang="en-US" dirty="0"/>
              <a:t>adults looking to reskill or upskill</a:t>
            </a:r>
          </a:p>
          <a:p>
            <a:pPr lvl="1"/>
            <a:r>
              <a:rPr lang="en-US" dirty="0"/>
              <a:t>parents seeking better futures for kids</a:t>
            </a:r>
          </a:p>
          <a:p>
            <a:pPr lvl="1"/>
            <a:r>
              <a:rPr lang="en-US" dirty="0"/>
              <a:t>teachers/advisors guiding career choices</a:t>
            </a:r>
          </a:p>
          <a:p>
            <a:endParaRPr lang="en-US" dirty="0"/>
          </a:p>
        </p:txBody>
      </p:sp>
      <p:pic>
        <p:nvPicPr>
          <p:cNvPr id="7" name="Picture 6" descr="A group of people standing in a factory&#10;&#10;AI-generated content may be incorrect.">
            <a:extLst>
              <a:ext uri="{FF2B5EF4-FFF2-40B4-BE49-F238E27FC236}">
                <a16:creationId xmlns:a16="http://schemas.microsoft.com/office/drawing/2014/main" id="{150A86C3-8858-3C3F-1E72-18A64AF590D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10932" y="1997895"/>
            <a:ext cx="5580602" cy="3854266"/>
          </a:xfrm>
          <a:prstGeom prst="rect">
            <a:avLst/>
          </a:prstGeom>
          <a:ln w="28575">
            <a:noFill/>
          </a:ln>
        </p:spPr>
      </p:pic>
      <p:pic>
        <p:nvPicPr>
          <p:cNvPr id="8" name="Picture 7" descr="A screenshot of a computer&#10;&#10;AI-generated content may be incorrect.">
            <a:extLst>
              <a:ext uri="{FF2B5EF4-FFF2-40B4-BE49-F238E27FC236}">
                <a16:creationId xmlns:a16="http://schemas.microsoft.com/office/drawing/2014/main" id="{9C44267C-4AB2-B6CA-BEEA-F47BE5628FA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7481" t="15879" r="57317" b="45357"/>
          <a:stretch>
            <a:fillRect/>
          </a:stretch>
        </p:blipFill>
        <p:spPr>
          <a:xfrm>
            <a:off x="7733299" y="2484544"/>
            <a:ext cx="766550" cy="1351206"/>
          </a:xfrm>
          <a:prstGeom prst="roundRect">
            <a:avLst/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9" name="Picture 8" descr="A close-up of a machine&#10;&#10;AI-generated content may be incorrect.">
            <a:extLst>
              <a:ext uri="{FF2B5EF4-FFF2-40B4-BE49-F238E27FC236}">
                <a16:creationId xmlns:a16="http://schemas.microsoft.com/office/drawing/2014/main" id="{C454C63F-6F35-2A98-D17B-977A6D797E99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54244" t="25863" r="10288" b="11457"/>
          <a:stretch>
            <a:fillRect/>
          </a:stretch>
        </p:blipFill>
        <p:spPr>
          <a:xfrm>
            <a:off x="8562171" y="2499791"/>
            <a:ext cx="1265830" cy="1143330"/>
          </a:xfrm>
          <a:prstGeom prst="roundRect">
            <a:avLst/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sp>
        <p:nvSpPr>
          <p:cNvPr id="10" name="Down Arrow 23">
            <a:extLst>
              <a:ext uri="{FF2B5EF4-FFF2-40B4-BE49-F238E27FC236}">
                <a16:creationId xmlns:a16="http://schemas.microsoft.com/office/drawing/2014/main" id="{EE6C2E80-6C24-DF3E-1D84-A812F335481D}"/>
              </a:ext>
            </a:extLst>
          </p:cNvPr>
          <p:cNvSpPr/>
          <p:nvPr/>
        </p:nvSpPr>
        <p:spPr>
          <a:xfrm>
            <a:off x="8039228" y="2386556"/>
            <a:ext cx="77346" cy="171133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Down Arrow 24">
            <a:extLst>
              <a:ext uri="{FF2B5EF4-FFF2-40B4-BE49-F238E27FC236}">
                <a16:creationId xmlns:a16="http://schemas.microsoft.com/office/drawing/2014/main" id="{310E34D8-B1A1-C7B0-90CE-A40B3B57C5B9}"/>
              </a:ext>
            </a:extLst>
          </p:cNvPr>
          <p:cNvSpPr/>
          <p:nvPr/>
        </p:nvSpPr>
        <p:spPr>
          <a:xfrm>
            <a:off x="9033098" y="2386556"/>
            <a:ext cx="77346" cy="171133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DAE4DDAB-3C51-9752-BEA8-C30994AB66F1}"/>
              </a:ext>
            </a:extLst>
          </p:cNvPr>
          <p:cNvGrpSpPr/>
          <p:nvPr/>
        </p:nvGrpSpPr>
        <p:grpSpPr>
          <a:xfrm>
            <a:off x="7691821" y="4989683"/>
            <a:ext cx="3941955" cy="400110"/>
            <a:chOff x="8077901" y="4963011"/>
            <a:chExt cx="3941955" cy="400110"/>
          </a:xfrm>
        </p:grpSpPr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7AD2335C-E5C8-6564-B24A-9A0D878C5595}"/>
                </a:ext>
              </a:extLst>
            </p:cNvPr>
            <p:cNvSpPr txBox="1"/>
            <p:nvPr/>
          </p:nvSpPr>
          <p:spPr>
            <a:xfrm>
              <a:off x="8603536" y="4963011"/>
              <a:ext cx="3416320" cy="400110"/>
            </a:xfrm>
            <a:prstGeom prst="rect">
              <a:avLst/>
            </a:prstGeom>
            <a:solidFill>
              <a:srgbClr val="FFFF00"/>
            </a:solidFill>
          </p:spPr>
          <p:txBody>
            <a:bodyPr wrap="none" rtlCol="0" anchor="ctr">
              <a:spAutoFit/>
            </a:bodyPr>
            <a:lstStyle/>
            <a:p>
              <a:pPr algn="l"/>
              <a:r>
                <a:rPr lang="en-US" sz="2000" b="1" dirty="0">
                  <a:solidFill>
                    <a:srgbClr val="0E376A"/>
                  </a:solidFill>
                  <a:latin typeface="Courier New" panose="02070309020205020404" pitchFamily="49" charset="0"/>
                  <a:ea typeface="IBM Plex Sans"/>
                  <a:cs typeface="Courier New" panose="02070309020205020404" pitchFamily="49" charset="0"/>
                  <a:sym typeface="IBM Plex Sans"/>
                </a:rPr>
                <a:t>etchtalentnetwork.org</a:t>
              </a:r>
            </a:p>
          </p:txBody>
        </p:sp>
        <p:cxnSp>
          <p:nvCxnSpPr>
            <p:cNvPr id="16" name="Straight Arrow Connector 15">
              <a:extLst>
                <a:ext uri="{FF2B5EF4-FFF2-40B4-BE49-F238E27FC236}">
                  <a16:creationId xmlns:a16="http://schemas.microsoft.com/office/drawing/2014/main" id="{74A8F66F-E0C9-A834-720B-DB9633FC95FB}"/>
                </a:ext>
              </a:extLst>
            </p:cNvPr>
            <p:cNvCxnSpPr>
              <a:cxnSpLocks/>
              <a:stCxn id="14" idx="1"/>
            </p:cNvCxnSpPr>
            <p:nvPr/>
          </p:nvCxnSpPr>
          <p:spPr>
            <a:xfrm flipH="1">
              <a:off x="8077901" y="5163066"/>
              <a:ext cx="525635" cy="0"/>
            </a:xfrm>
            <a:prstGeom prst="straightConnector1">
              <a:avLst/>
            </a:prstGeom>
            <a:ln w="57150">
              <a:solidFill>
                <a:srgbClr val="FFFF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21" name="Picture 20" descr="A blue and yellow letters on a black background&#10;&#10;AI-generated content may be incorrect.">
            <a:extLst>
              <a:ext uri="{FF2B5EF4-FFF2-40B4-BE49-F238E27FC236}">
                <a16:creationId xmlns:a16="http://schemas.microsoft.com/office/drawing/2014/main" id="{47F39308-66BD-6F98-73A0-8577B316ADA4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-4193" t="-9508" r="-5554" b="-10492"/>
          <a:stretch>
            <a:fillRect/>
          </a:stretch>
        </p:blipFill>
        <p:spPr>
          <a:xfrm>
            <a:off x="271780" y="293370"/>
            <a:ext cx="2080260" cy="761999"/>
          </a:xfrm>
          <a:prstGeom prst="rect">
            <a:avLst/>
          </a:prstGeom>
          <a:solidFill>
            <a:schemeClr val="bg1"/>
          </a:solidFill>
        </p:spPr>
      </p:pic>
    </p:spTree>
    <p:extLst>
      <p:ext uri="{BB962C8B-B14F-4D97-AF65-F5344CB8AC3E}">
        <p14:creationId xmlns:p14="http://schemas.microsoft.com/office/powerpoint/2010/main" val="120314563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521D0AB-E01C-40EF-E1F2-A6C9282AFED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4DC590-AAD9-3A3D-CCC4-470EC2298B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640"/>
            <a:ext cx="12192000" cy="1375037"/>
          </a:xfrm>
        </p:spPr>
        <p:txBody>
          <a:bodyPr/>
          <a:lstStyle/>
          <a:p>
            <a:pPr algn="l"/>
            <a:r>
              <a:rPr lang="en-US" b="1" i="1" dirty="0">
                <a:ea typeface="Calibri"/>
                <a:cs typeface="Calibri"/>
              </a:rPr>
              <a:t>                    </a:t>
            </a:r>
            <a:r>
              <a:rPr lang="en-US" i="1" dirty="0">
                <a:ea typeface="Calibri"/>
                <a:cs typeface="Calibri"/>
              </a:rPr>
              <a:t>Anonymous Talent Network</a:t>
            </a:r>
            <a:endParaRPr lang="en-US" b="0" i="1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C835733-AE7B-A8B2-AABC-971A9D4DCC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77760" y="2336800"/>
            <a:ext cx="4714241" cy="3748154"/>
          </a:xfrm>
        </p:spPr>
        <p:txBody>
          <a:bodyPr>
            <a:noAutofit/>
          </a:bodyPr>
          <a:lstStyle/>
          <a:p>
            <a:r>
              <a:rPr lang="en-US" sz="2400" dirty="0"/>
              <a:t>Connecting Students to Semiconductor Careers</a:t>
            </a:r>
          </a:p>
          <a:p>
            <a:pPr lvl="1"/>
            <a:r>
              <a:rPr lang="en-US" sz="2000" dirty="0"/>
              <a:t>Ability to remain anonymous</a:t>
            </a:r>
          </a:p>
          <a:p>
            <a:pPr lvl="1"/>
            <a:r>
              <a:rPr lang="en-US" sz="2000" dirty="0"/>
              <a:t>Link students to semiconductor company hiring managers</a:t>
            </a:r>
          </a:p>
          <a:p>
            <a:pPr lvl="1"/>
            <a:r>
              <a:rPr lang="en-US" sz="2000" dirty="0"/>
              <a:t>300+ students already registered </a:t>
            </a:r>
          </a:p>
          <a:p>
            <a:pPr lvl="1"/>
            <a:r>
              <a:rPr lang="en-US" sz="2000" dirty="0"/>
              <a:t>6 companies already on platform engaging with candidates</a:t>
            </a:r>
          </a:p>
          <a:p>
            <a:pPr lvl="1"/>
            <a:r>
              <a:rPr lang="en-US" sz="2000" dirty="0"/>
              <a:t>FSI WFD Team visiting education partners to support student registration</a:t>
            </a:r>
          </a:p>
        </p:txBody>
      </p:sp>
      <p:pic>
        <p:nvPicPr>
          <p:cNvPr id="3" name="Picture 2" descr="A blue and yellow letters on a black background&#10;&#10;AI-generated content may be incorrect.">
            <a:extLst>
              <a:ext uri="{FF2B5EF4-FFF2-40B4-BE49-F238E27FC236}">
                <a16:creationId xmlns:a16="http://schemas.microsoft.com/office/drawing/2014/main" id="{AB5488BE-DB35-817F-B7F1-84F0740F689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-4193" t="-9508" r="-5554" b="-10492"/>
          <a:stretch>
            <a:fillRect/>
          </a:stretch>
        </p:blipFill>
        <p:spPr>
          <a:xfrm>
            <a:off x="271780" y="293370"/>
            <a:ext cx="2080260" cy="761999"/>
          </a:xfrm>
          <a:prstGeom prst="rect">
            <a:avLst/>
          </a:prstGeom>
          <a:solidFill>
            <a:schemeClr val="bg1"/>
          </a:solidFill>
        </p:spPr>
      </p:pic>
      <p:pic>
        <p:nvPicPr>
          <p:cNvPr id="5" name="Picture 4" descr="A group of cell phones and a computer&#10;&#10;AI-generated content may be incorrect.">
            <a:extLst>
              <a:ext uri="{FF2B5EF4-FFF2-40B4-BE49-F238E27FC236}">
                <a16:creationId xmlns:a16="http://schemas.microsoft.com/office/drawing/2014/main" id="{60ADC412-E22E-AA9F-45AB-277D01C37E3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588" t="3874" r="3039" b="2192"/>
          <a:stretch>
            <a:fillRect/>
          </a:stretch>
        </p:blipFill>
        <p:spPr>
          <a:xfrm>
            <a:off x="0" y="2825120"/>
            <a:ext cx="7203056" cy="4032880"/>
          </a:xfrm>
          <a:prstGeom prst="rect">
            <a:avLst/>
          </a:prstGeom>
          <a:gradFill>
            <a:gsLst>
              <a:gs pos="0">
                <a:schemeClr val="tx1"/>
              </a:gs>
              <a:gs pos="33000">
                <a:schemeClr val="accent1">
                  <a:lumMod val="75000"/>
                </a:schemeClr>
              </a:gs>
              <a:gs pos="66000">
                <a:schemeClr val="accent1">
                  <a:lumMod val="75000"/>
                </a:schemeClr>
              </a:gs>
              <a:gs pos="100000">
                <a:schemeClr val="tx1"/>
              </a:gs>
            </a:gsLst>
            <a:lin ang="8100000" scaled="0"/>
          </a:gradFill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2E28768-E7F3-3BA4-B38F-5427B455B986}"/>
              </a:ext>
            </a:extLst>
          </p:cNvPr>
          <p:cNvSpPr txBox="1"/>
          <p:nvPr/>
        </p:nvSpPr>
        <p:spPr>
          <a:xfrm>
            <a:off x="0" y="1561789"/>
            <a:ext cx="7203056" cy="104644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3200" b="1" dirty="0">
                <a:latin typeface="Gentona TT" panose="020B0003060000000004"/>
              </a:rPr>
              <a:t>From Awareness to Action: </a:t>
            </a:r>
          </a:p>
          <a:p>
            <a:pPr algn="ctr"/>
            <a:r>
              <a:rPr lang="en-US" sz="3000" dirty="0">
                <a:latin typeface="Gentona TT" panose="020B0003060000000004"/>
              </a:rPr>
              <a:t>Etch Talent Network (powered by </a:t>
            </a:r>
            <a:r>
              <a:rPr lang="en-US" sz="3000" dirty="0" err="1">
                <a:latin typeface="Gentona TT" panose="020B0003060000000004"/>
              </a:rPr>
              <a:t>GoGig</a:t>
            </a:r>
            <a:r>
              <a:rPr lang="en-US" sz="3000" dirty="0">
                <a:latin typeface="Gentona TT" panose="020B0003060000000004"/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345437022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1FBBC3-7F39-03D6-4943-571489674E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000" b="1" dirty="0"/>
              <a:t>NNME: </a:t>
            </a:r>
            <a:r>
              <a:rPr lang="en-US" sz="4000" i="1" dirty="0"/>
              <a:t>National Network for Microelectronics Education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42DBE9-0E60-6461-DE69-2C2B99E9A8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1279" y="1825625"/>
            <a:ext cx="10912521" cy="4351338"/>
          </a:xfrm>
        </p:spPr>
        <p:txBody>
          <a:bodyPr/>
          <a:lstStyle/>
          <a:p>
            <a:r>
              <a:rPr lang="en-US" b="1" dirty="0"/>
              <a:t>NNME Hub Awarded to SEMI 2025</a:t>
            </a:r>
          </a:p>
          <a:p>
            <a:r>
              <a:rPr lang="en-US" b="1" dirty="0"/>
              <a:t>NNME Regional Node RFP</a:t>
            </a:r>
          </a:p>
          <a:p>
            <a:pPr lvl="1"/>
            <a:r>
              <a:rPr lang="en-US" dirty="0"/>
              <a:t>$20M over 5 years</a:t>
            </a:r>
          </a:p>
          <a:p>
            <a:pPr lvl="1"/>
            <a:r>
              <a:rPr lang="en-US" dirty="0"/>
              <a:t>will fund 4 in the first round</a:t>
            </a:r>
          </a:p>
          <a:p>
            <a:pPr lvl="1"/>
            <a:r>
              <a:rPr lang="en-US" dirty="0"/>
              <a:t>expect to fund 4 more in 2nd round</a:t>
            </a:r>
          </a:p>
          <a:p>
            <a:r>
              <a:rPr lang="en-US" b="1" dirty="0"/>
              <a:t>Regional Competition</a:t>
            </a:r>
          </a:p>
          <a:p>
            <a:pPr lvl="1"/>
            <a:r>
              <a:rPr lang="en-US" b="1" dirty="0">
                <a:solidFill>
                  <a:srgbClr val="0000FF"/>
                </a:solidFill>
              </a:rPr>
              <a:t>large Westcoast team: CA, AZ, OR, … </a:t>
            </a:r>
          </a:p>
          <a:p>
            <a:pPr lvl="1"/>
            <a:r>
              <a:rPr lang="en-US" b="1" dirty="0">
                <a:solidFill>
                  <a:schemeClr val="accent6">
                    <a:lumMod val="75000"/>
                  </a:schemeClr>
                </a:solidFill>
              </a:rPr>
              <a:t>strong Northeastern team: NY+</a:t>
            </a:r>
          </a:p>
          <a:p>
            <a:pPr lvl="1"/>
            <a:r>
              <a:rPr lang="en-US" dirty="0"/>
              <a:t>smaller state-specific midwestern teams</a:t>
            </a:r>
          </a:p>
        </p:txBody>
      </p:sp>
      <p:pic>
        <p:nvPicPr>
          <p:cNvPr id="1026" name="Picture 2" descr="NNME | National Network for Microelectronics Education">
            <a:extLst>
              <a:ext uri="{FF2B5EF4-FFF2-40B4-BE49-F238E27FC236}">
                <a16:creationId xmlns:a16="http://schemas.microsoft.com/office/drawing/2014/main" id="{468CECA6-D484-8ABA-9066-F5683864984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2628" y="5236191"/>
            <a:ext cx="4128093" cy="13384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9" name="Group 8">
            <a:extLst>
              <a:ext uri="{FF2B5EF4-FFF2-40B4-BE49-F238E27FC236}">
                <a16:creationId xmlns:a16="http://schemas.microsoft.com/office/drawing/2014/main" id="{F5AA8F06-8657-CC30-B5B1-A1D2A6895D5D}"/>
              </a:ext>
            </a:extLst>
          </p:cNvPr>
          <p:cNvGrpSpPr/>
          <p:nvPr/>
        </p:nvGrpSpPr>
        <p:grpSpPr>
          <a:xfrm>
            <a:off x="6242304" y="1482910"/>
            <a:ext cx="5783322" cy="3467593"/>
            <a:chOff x="246436" y="2137493"/>
            <a:chExt cx="6353750" cy="3809613"/>
          </a:xfrm>
        </p:grpSpPr>
        <p:pic>
          <p:nvPicPr>
            <p:cNvPr id="10" name="Picture 9">
              <a:extLst>
                <a:ext uri="{FF2B5EF4-FFF2-40B4-BE49-F238E27FC236}">
                  <a16:creationId xmlns:a16="http://schemas.microsoft.com/office/drawing/2014/main" id="{99834495-D145-0F9E-320F-A8F8C2D99937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246436" y="2137493"/>
              <a:ext cx="6353750" cy="3809613"/>
            </a:xfrm>
            <a:prstGeom prst="rect">
              <a:avLst/>
            </a:prstGeom>
          </p:spPr>
        </p:pic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381CF325-5A9F-9D70-8438-B97D519EECCB}"/>
                </a:ext>
              </a:extLst>
            </p:cNvPr>
            <p:cNvSpPr txBox="1"/>
            <p:nvPr/>
          </p:nvSpPr>
          <p:spPr>
            <a:xfrm>
              <a:off x="3131876" y="5434060"/>
              <a:ext cx="1156086" cy="2616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1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rPr>
                <a:t>MITRE </a:t>
              </a:r>
              <a:r>
                <a:rPr kumimoji="0" lang="en-US" sz="1100" b="0" i="0" u="none" strike="noStrike" kern="1200" cap="none" spc="0" normalizeH="0" baseline="0" noProof="0" err="1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rPr>
                <a:t>Engenuity</a:t>
              </a:r>
              <a:endParaRPr kumimoji="0" lang="en-US" sz="1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9CA3FF64-0F2A-EF18-B652-7CD91D769CF8}"/>
              </a:ext>
            </a:extLst>
          </p:cNvPr>
          <p:cNvSpPr/>
          <p:nvPr/>
        </p:nvSpPr>
        <p:spPr>
          <a:xfrm>
            <a:off x="6455850" y="1916179"/>
            <a:ext cx="1245157" cy="2043483"/>
          </a:xfrm>
          <a:custGeom>
            <a:avLst/>
            <a:gdLst>
              <a:gd name="connsiteX0" fmla="*/ 4259 w 1274559"/>
              <a:gd name="connsiteY0" fmla="*/ 815081 h 2138585"/>
              <a:gd name="connsiteX1" fmla="*/ 457649 w 1274559"/>
              <a:gd name="connsiteY1" fmla="*/ 1860926 h 2138585"/>
              <a:gd name="connsiteX2" fmla="*/ 1162499 w 1274559"/>
              <a:gd name="connsiteY2" fmla="*/ 2083811 h 2138585"/>
              <a:gd name="connsiteX3" fmla="*/ 1229174 w 1274559"/>
              <a:gd name="connsiteY3" fmla="*/ 1013201 h 2138585"/>
              <a:gd name="connsiteX4" fmla="*/ 720539 w 1274559"/>
              <a:gd name="connsiteY4" fmla="*/ 1646 h 2138585"/>
              <a:gd name="connsiteX5" fmla="*/ 4259 w 1274559"/>
              <a:gd name="connsiteY5" fmla="*/ 815081 h 2138585"/>
              <a:gd name="connsiteX0" fmla="*/ 4259 w 1274559"/>
              <a:gd name="connsiteY0" fmla="*/ 851629 h 2175133"/>
              <a:gd name="connsiteX1" fmla="*/ 457649 w 1274559"/>
              <a:gd name="connsiteY1" fmla="*/ 1897474 h 2175133"/>
              <a:gd name="connsiteX2" fmla="*/ 1162499 w 1274559"/>
              <a:gd name="connsiteY2" fmla="*/ 2120359 h 2175133"/>
              <a:gd name="connsiteX3" fmla="*/ 1229174 w 1274559"/>
              <a:gd name="connsiteY3" fmla="*/ 1049749 h 2175133"/>
              <a:gd name="connsiteX4" fmla="*/ 720539 w 1274559"/>
              <a:gd name="connsiteY4" fmla="*/ 38194 h 2175133"/>
              <a:gd name="connsiteX5" fmla="*/ 4259 w 1274559"/>
              <a:gd name="connsiteY5" fmla="*/ 851629 h 2175133"/>
              <a:gd name="connsiteX0" fmla="*/ 4468 w 1255718"/>
              <a:gd name="connsiteY0" fmla="*/ 914711 h 2134668"/>
              <a:gd name="connsiteX1" fmla="*/ 438808 w 1255718"/>
              <a:gd name="connsiteY1" fmla="*/ 1859591 h 2134668"/>
              <a:gd name="connsiteX2" fmla="*/ 1143658 w 1255718"/>
              <a:gd name="connsiteY2" fmla="*/ 2082476 h 2134668"/>
              <a:gd name="connsiteX3" fmla="*/ 1210333 w 1255718"/>
              <a:gd name="connsiteY3" fmla="*/ 1011866 h 2134668"/>
              <a:gd name="connsiteX4" fmla="*/ 701698 w 1255718"/>
              <a:gd name="connsiteY4" fmla="*/ 311 h 2134668"/>
              <a:gd name="connsiteX5" fmla="*/ 4468 w 1255718"/>
              <a:gd name="connsiteY5" fmla="*/ 914711 h 2134668"/>
              <a:gd name="connsiteX0" fmla="*/ 22 w 1251272"/>
              <a:gd name="connsiteY0" fmla="*/ 914789 h 2134746"/>
              <a:gd name="connsiteX1" fmla="*/ 434362 w 1251272"/>
              <a:gd name="connsiteY1" fmla="*/ 1859669 h 2134746"/>
              <a:gd name="connsiteX2" fmla="*/ 1139212 w 1251272"/>
              <a:gd name="connsiteY2" fmla="*/ 2082554 h 2134746"/>
              <a:gd name="connsiteX3" fmla="*/ 1205887 w 1251272"/>
              <a:gd name="connsiteY3" fmla="*/ 1011944 h 2134746"/>
              <a:gd name="connsiteX4" fmla="*/ 697252 w 1251272"/>
              <a:gd name="connsiteY4" fmla="*/ 389 h 2134746"/>
              <a:gd name="connsiteX5" fmla="*/ 22 w 1251272"/>
              <a:gd name="connsiteY5" fmla="*/ 914789 h 2134746"/>
              <a:gd name="connsiteX0" fmla="*/ 96 w 1251346"/>
              <a:gd name="connsiteY0" fmla="*/ 915202 h 2135159"/>
              <a:gd name="connsiteX1" fmla="*/ 434436 w 1251346"/>
              <a:gd name="connsiteY1" fmla="*/ 1860082 h 2135159"/>
              <a:gd name="connsiteX2" fmla="*/ 1139286 w 1251346"/>
              <a:gd name="connsiteY2" fmla="*/ 2082967 h 2135159"/>
              <a:gd name="connsiteX3" fmla="*/ 1205961 w 1251346"/>
              <a:gd name="connsiteY3" fmla="*/ 1012357 h 2135159"/>
              <a:gd name="connsiteX4" fmla="*/ 697326 w 1251346"/>
              <a:gd name="connsiteY4" fmla="*/ 802 h 2135159"/>
              <a:gd name="connsiteX5" fmla="*/ 96 w 1251346"/>
              <a:gd name="connsiteY5" fmla="*/ 915202 h 2135159"/>
              <a:gd name="connsiteX0" fmla="*/ 96 w 1251346"/>
              <a:gd name="connsiteY0" fmla="*/ 935457 h 2155414"/>
              <a:gd name="connsiteX1" fmla="*/ 434436 w 1251346"/>
              <a:gd name="connsiteY1" fmla="*/ 1880337 h 2155414"/>
              <a:gd name="connsiteX2" fmla="*/ 1139286 w 1251346"/>
              <a:gd name="connsiteY2" fmla="*/ 2103222 h 2155414"/>
              <a:gd name="connsiteX3" fmla="*/ 1205961 w 1251346"/>
              <a:gd name="connsiteY3" fmla="*/ 1032612 h 2155414"/>
              <a:gd name="connsiteX4" fmla="*/ 697326 w 1251346"/>
              <a:gd name="connsiteY4" fmla="*/ 21057 h 2155414"/>
              <a:gd name="connsiteX5" fmla="*/ 96 w 1251346"/>
              <a:gd name="connsiteY5" fmla="*/ 935457 h 2155414"/>
              <a:gd name="connsiteX0" fmla="*/ 6 w 1239903"/>
              <a:gd name="connsiteY0" fmla="*/ 926119 h 2205487"/>
              <a:gd name="connsiteX1" fmla="*/ 704856 w 1239903"/>
              <a:gd name="connsiteY1" fmla="*/ 2040544 h 2205487"/>
              <a:gd name="connsiteX2" fmla="*/ 1139196 w 1239903"/>
              <a:gd name="connsiteY2" fmla="*/ 2093884 h 2205487"/>
              <a:gd name="connsiteX3" fmla="*/ 1205871 w 1239903"/>
              <a:gd name="connsiteY3" fmla="*/ 1023274 h 2205487"/>
              <a:gd name="connsiteX4" fmla="*/ 697236 w 1239903"/>
              <a:gd name="connsiteY4" fmla="*/ 11719 h 2205487"/>
              <a:gd name="connsiteX5" fmla="*/ 6 w 1239903"/>
              <a:gd name="connsiteY5" fmla="*/ 926119 h 2205487"/>
              <a:gd name="connsiteX0" fmla="*/ 6 w 1239903"/>
              <a:gd name="connsiteY0" fmla="*/ 926119 h 2217836"/>
              <a:gd name="connsiteX1" fmla="*/ 704856 w 1239903"/>
              <a:gd name="connsiteY1" fmla="*/ 2040544 h 2217836"/>
              <a:gd name="connsiteX2" fmla="*/ 1139196 w 1239903"/>
              <a:gd name="connsiteY2" fmla="*/ 2093884 h 2217836"/>
              <a:gd name="connsiteX3" fmla="*/ 1205871 w 1239903"/>
              <a:gd name="connsiteY3" fmla="*/ 1023274 h 2217836"/>
              <a:gd name="connsiteX4" fmla="*/ 697236 w 1239903"/>
              <a:gd name="connsiteY4" fmla="*/ 11719 h 2217836"/>
              <a:gd name="connsiteX5" fmla="*/ 6 w 1239903"/>
              <a:gd name="connsiteY5" fmla="*/ 926119 h 2217836"/>
              <a:gd name="connsiteX0" fmla="*/ 6 w 1205875"/>
              <a:gd name="connsiteY0" fmla="*/ 926119 h 2040821"/>
              <a:gd name="connsiteX1" fmla="*/ 704856 w 1205875"/>
              <a:gd name="connsiteY1" fmla="*/ 2040544 h 2040821"/>
              <a:gd name="connsiteX2" fmla="*/ 1205871 w 1205875"/>
              <a:gd name="connsiteY2" fmla="*/ 1023274 h 2040821"/>
              <a:gd name="connsiteX3" fmla="*/ 697236 w 1205875"/>
              <a:gd name="connsiteY3" fmla="*/ 11719 h 2040821"/>
              <a:gd name="connsiteX4" fmla="*/ 6 w 1205875"/>
              <a:gd name="connsiteY4" fmla="*/ 926119 h 2040821"/>
              <a:gd name="connsiteX0" fmla="*/ 6 w 1205966"/>
              <a:gd name="connsiteY0" fmla="*/ 926119 h 2043989"/>
              <a:gd name="connsiteX1" fmla="*/ 704856 w 1205966"/>
              <a:gd name="connsiteY1" fmla="*/ 2040544 h 2043989"/>
              <a:gd name="connsiteX2" fmla="*/ 1205871 w 1205966"/>
              <a:gd name="connsiteY2" fmla="*/ 1023274 h 2043989"/>
              <a:gd name="connsiteX3" fmla="*/ 697236 w 1205966"/>
              <a:gd name="connsiteY3" fmla="*/ 11719 h 2043989"/>
              <a:gd name="connsiteX4" fmla="*/ 6 w 1205966"/>
              <a:gd name="connsiteY4" fmla="*/ 926119 h 2043989"/>
              <a:gd name="connsiteX0" fmla="*/ 195 w 1206973"/>
              <a:gd name="connsiteY0" fmla="*/ 926082 h 2028780"/>
              <a:gd name="connsiteX1" fmla="*/ 743145 w 1206973"/>
              <a:gd name="connsiteY1" fmla="*/ 2025267 h 2028780"/>
              <a:gd name="connsiteX2" fmla="*/ 1206060 w 1206973"/>
              <a:gd name="connsiteY2" fmla="*/ 1023237 h 2028780"/>
              <a:gd name="connsiteX3" fmla="*/ 697425 w 1206973"/>
              <a:gd name="connsiteY3" fmla="*/ 11682 h 2028780"/>
              <a:gd name="connsiteX4" fmla="*/ 195 w 1206973"/>
              <a:gd name="connsiteY4" fmla="*/ 926082 h 2028780"/>
              <a:gd name="connsiteX0" fmla="*/ 195 w 1224839"/>
              <a:gd name="connsiteY0" fmla="*/ 926082 h 2041473"/>
              <a:gd name="connsiteX1" fmla="*/ 743145 w 1224839"/>
              <a:gd name="connsiteY1" fmla="*/ 2025267 h 2041473"/>
              <a:gd name="connsiteX2" fmla="*/ 1206060 w 1224839"/>
              <a:gd name="connsiteY2" fmla="*/ 1023237 h 2041473"/>
              <a:gd name="connsiteX3" fmla="*/ 697425 w 1224839"/>
              <a:gd name="connsiteY3" fmla="*/ 11682 h 2041473"/>
              <a:gd name="connsiteX4" fmla="*/ 195 w 1224839"/>
              <a:gd name="connsiteY4" fmla="*/ 926082 h 2041473"/>
              <a:gd name="connsiteX0" fmla="*/ 195 w 1224839"/>
              <a:gd name="connsiteY0" fmla="*/ 926082 h 2041473"/>
              <a:gd name="connsiteX1" fmla="*/ 743145 w 1224839"/>
              <a:gd name="connsiteY1" fmla="*/ 2025267 h 2041473"/>
              <a:gd name="connsiteX2" fmla="*/ 1206060 w 1224839"/>
              <a:gd name="connsiteY2" fmla="*/ 1023237 h 2041473"/>
              <a:gd name="connsiteX3" fmla="*/ 697425 w 1224839"/>
              <a:gd name="connsiteY3" fmla="*/ 11682 h 2041473"/>
              <a:gd name="connsiteX4" fmla="*/ 195 w 1224839"/>
              <a:gd name="connsiteY4" fmla="*/ 926082 h 2041473"/>
              <a:gd name="connsiteX0" fmla="*/ 195 w 1262089"/>
              <a:gd name="connsiteY0" fmla="*/ 926082 h 2042477"/>
              <a:gd name="connsiteX1" fmla="*/ 743145 w 1262089"/>
              <a:gd name="connsiteY1" fmla="*/ 2025267 h 2042477"/>
              <a:gd name="connsiteX2" fmla="*/ 1206060 w 1262089"/>
              <a:gd name="connsiteY2" fmla="*/ 1023237 h 2042477"/>
              <a:gd name="connsiteX3" fmla="*/ 697425 w 1262089"/>
              <a:gd name="connsiteY3" fmla="*/ 11682 h 2042477"/>
              <a:gd name="connsiteX4" fmla="*/ 195 w 1262089"/>
              <a:gd name="connsiteY4" fmla="*/ 926082 h 2042477"/>
              <a:gd name="connsiteX0" fmla="*/ 195 w 1245157"/>
              <a:gd name="connsiteY0" fmla="*/ 926082 h 2043483"/>
              <a:gd name="connsiteX1" fmla="*/ 743145 w 1245157"/>
              <a:gd name="connsiteY1" fmla="*/ 2025267 h 2043483"/>
              <a:gd name="connsiteX2" fmla="*/ 1206060 w 1245157"/>
              <a:gd name="connsiteY2" fmla="*/ 1023237 h 2043483"/>
              <a:gd name="connsiteX3" fmla="*/ 697425 w 1245157"/>
              <a:gd name="connsiteY3" fmla="*/ 11682 h 2043483"/>
              <a:gd name="connsiteX4" fmla="*/ 195 w 1245157"/>
              <a:gd name="connsiteY4" fmla="*/ 926082 h 20434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45157" h="2043483">
                <a:moveTo>
                  <a:pt x="195" y="926082"/>
                </a:moveTo>
                <a:cubicBezTo>
                  <a:pt x="7815" y="1261679"/>
                  <a:pt x="121162" y="1885249"/>
                  <a:pt x="743145" y="2025267"/>
                </a:cubicBezTo>
                <a:cubicBezTo>
                  <a:pt x="1365128" y="2165285"/>
                  <a:pt x="1253050" y="1466149"/>
                  <a:pt x="1206060" y="1023237"/>
                </a:cubicBezTo>
                <a:cubicBezTo>
                  <a:pt x="1159070" y="580325"/>
                  <a:pt x="1187962" y="121219"/>
                  <a:pt x="697425" y="11682"/>
                </a:cubicBezTo>
                <a:cubicBezTo>
                  <a:pt x="206888" y="-97855"/>
                  <a:pt x="-7425" y="590485"/>
                  <a:pt x="195" y="926082"/>
                </a:cubicBezTo>
                <a:close/>
              </a:path>
            </a:pathLst>
          </a:custGeom>
          <a:noFill/>
          <a:ln w="28575">
            <a:solidFill>
              <a:srgbClr val="0000FF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B44FB41D-E0C1-6B15-DD27-EA22648C3DDF}"/>
              </a:ext>
            </a:extLst>
          </p:cNvPr>
          <p:cNvSpPr/>
          <p:nvPr/>
        </p:nvSpPr>
        <p:spPr>
          <a:xfrm>
            <a:off x="9968129" y="2325420"/>
            <a:ext cx="821055" cy="752980"/>
          </a:xfrm>
          <a:custGeom>
            <a:avLst/>
            <a:gdLst>
              <a:gd name="connsiteX0" fmla="*/ 4259 w 1274559"/>
              <a:gd name="connsiteY0" fmla="*/ 815081 h 2138585"/>
              <a:gd name="connsiteX1" fmla="*/ 457649 w 1274559"/>
              <a:gd name="connsiteY1" fmla="*/ 1860926 h 2138585"/>
              <a:gd name="connsiteX2" fmla="*/ 1162499 w 1274559"/>
              <a:gd name="connsiteY2" fmla="*/ 2083811 h 2138585"/>
              <a:gd name="connsiteX3" fmla="*/ 1229174 w 1274559"/>
              <a:gd name="connsiteY3" fmla="*/ 1013201 h 2138585"/>
              <a:gd name="connsiteX4" fmla="*/ 720539 w 1274559"/>
              <a:gd name="connsiteY4" fmla="*/ 1646 h 2138585"/>
              <a:gd name="connsiteX5" fmla="*/ 4259 w 1274559"/>
              <a:gd name="connsiteY5" fmla="*/ 815081 h 2138585"/>
              <a:gd name="connsiteX0" fmla="*/ 4259 w 1274559"/>
              <a:gd name="connsiteY0" fmla="*/ 851629 h 2175133"/>
              <a:gd name="connsiteX1" fmla="*/ 457649 w 1274559"/>
              <a:gd name="connsiteY1" fmla="*/ 1897474 h 2175133"/>
              <a:gd name="connsiteX2" fmla="*/ 1162499 w 1274559"/>
              <a:gd name="connsiteY2" fmla="*/ 2120359 h 2175133"/>
              <a:gd name="connsiteX3" fmla="*/ 1229174 w 1274559"/>
              <a:gd name="connsiteY3" fmla="*/ 1049749 h 2175133"/>
              <a:gd name="connsiteX4" fmla="*/ 720539 w 1274559"/>
              <a:gd name="connsiteY4" fmla="*/ 38194 h 2175133"/>
              <a:gd name="connsiteX5" fmla="*/ 4259 w 1274559"/>
              <a:gd name="connsiteY5" fmla="*/ 851629 h 2175133"/>
              <a:gd name="connsiteX0" fmla="*/ 4468 w 1255718"/>
              <a:gd name="connsiteY0" fmla="*/ 914711 h 2134668"/>
              <a:gd name="connsiteX1" fmla="*/ 438808 w 1255718"/>
              <a:gd name="connsiteY1" fmla="*/ 1859591 h 2134668"/>
              <a:gd name="connsiteX2" fmla="*/ 1143658 w 1255718"/>
              <a:gd name="connsiteY2" fmla="*/ 2082476 h 2134668"/>
              <a:gd name="connsiteX3" fmla="*/ 1210333 w 1255718"/>
              <a:gd name="connsiteY3" fmla="*/ 1011866 h 2134668"/>
              <a:gd name="connsiteX4" fmla="*/ 701698 w 1255718"/>
              <a:gd name="connsiteY4" fmla="*/ 311 h 2134668"/>
              <a:gd name="connsiteX5" fmla="*/ 4468 w 1255718"/>
              <a:gd name="connsiteY5" fmla="*/ 914711 h 2134668"/>
              <a:gd name="connsiteX0" fmla="*/ 22 w 1251272"/>
              <a:gd name="connsiteY0" fmla="*/ 914789 h 2134746"/>
              <a:gd name="connsiteX1" fmla="*/ 434362 w 1251272"/>
              <a:gd name="connsiteY1" fmla="*/ 1859669 h 2134746"/>
              <a:gd name="connsiteX2" fmla="*/ 1139212 w 1251272"/>
              <a:gd name="connsiteY2" fmla="*/ 2082554 h 2134746"/>
              <a:gd name="connsiteX3" fmla="*/ 1205887 w 1251272"/>
              <a:gd name="connsiteY3" fmla="*/ 1011944 h 2134746"/>
              <a:gd name="connsiteX4" fmla="*/ 697252 w 1251272"/>
              <a:gd name="connsiteY4" fmla="*/ 389 h 2134746"/>
              <a:gd name="connsiteX5" fmla="*/ 22 w 1251272"/>
              <a:gd name="connsiteY5" fmla="*/ 914789 h 2134746"/>
              <a:gd name="connsiteX0" fmla="*/ 96 w 1251346"/>
              <a:gd name="connsiteY0" fmla="*/ 915202 h 2135159"/>
              <a:gd name="connsiteX1" fmla="*/ 434436 w 1251346"/>
              <a:gd name="connsiteY1" fmla="*/ 1860082 h 2135159"/>
              <a:gd name="connsiteX2" fmla="*/ 1139286 w 1251346"/>
              <a:gd name="connsiteY2" fmla="*/ 2082967 h 2135159"/>
              <a:gd name="connsiteX3" fmla="*/ 1205961 w 1251346"/>
              <a:gd name="connsiteY3" fmla="*/ 1012357 h 2135159"/>
              <a:gd name="connsiteX4" fmla="*/ 697326 w 1251346"/>
              <a:gd name="connsiteY4" fmla="*/ 802 h 2135159"/>
              <a:gd name="connsiteX5" fmla="*/ 96 w 1251346"/>
              <a:gd name="connsiteY5" fmla="*/ 915202 h 2135159"/>
              <a:gd name="connsiteX0" fmla="*/ 96 w 1251346"/>
              <a:gd name="connsiteY0" fmla="*/ 935457 h 2155414"/>
              <a:gd name="connsiteX1" fmla="*/ 434436 w 1251346"/>
              <a:gd name="connsiteY1" fmla="*/ 1880337 h 2155414"/>
              <a:gd name="connsiteX2" fmla="*/ 1139286 w 1251346"/>
              <a:gd name="connsiteY2" fmla="*/ 2103222 h 2155414"/>
              <a:gd name="connsiteX3" fmla="*/ 1205961 w 1251346"/>
              <a:gd name="connsiteY3" fmla="*/ 1032612 h 2155414"/>
              <a:gd name="connsiteX4" fmla="*/ 697326 w 1251346"/>
              <a:gd name="connsiteY4" fmla="*/ 21057 h 2155414"/>
              <a:gd name="connsiteX5" fmla="*/ 96 w 1251346"/>
              <a:gd name="connsiteY5" fmla="*/ 935457 h 2155414"/>
              <a:gd name="connsiteX0" fmla="*/ 6 w 1239903"/>
              <a:gd name="connsiteY0" fmla="*/ 926119 h 2205487"/>
              <a:gd name="connsiteX1" fmla="*/ 704856 w 1239903"/>
              <a:gd name="connsiteY1" fmla="*/ 2040544 h 2205487"/>
              <a:gd name="connsiteX2" fmla="*/ 1139196 w 1239903"/>
              <a:gd name="connsiteY2" fmla="*/ 2093884 h 2205487"/>
              <a:gd name="connsiteX3" fmla="*/ 1205871 w 1239903"/>
              <a:gd name="connsiteY3" fmla="*/ 1023274 h 2205487"/>
              <a:gd name="connsiteX4" fmla="*/ 697236 w 1239903"/>
              <a:gd name="connsiteY4" fmla="*/ 11719 h 2205487"/>
              <a:gd name="connsiteX5" fmla="*/ 6 w 1239903"/>
              <a:gd name="connsiteY5" fmla="*/ 926119 h 2205487"/>
              <a:gd name="connsiteX0" fmla="*/ 6 w 1239903"/>
              <a:gd name="connsiteY0" fmla="*/ 926119 h 2217836"/>
              <a:gd name="connsiteX1" fmla="*/ 704856 w 1239903"/>
              <a:gd name="connsiteY1" fmla="*/ 2040544 h 2217836"/>
              <a:gd name="connsiteX2" fmla="*/ 1139196 w 1239903"/>
              <a:gd name="connsiteY2" fmla="*/ 2093884 h 2217836"/>
              <a:gd name="connsiteX3" fmla="*/ 1205871 w 1239903"/>
              <a:gd name="connsiteY3" fmla="*/ 1023274 h 2217836"/>
              <a:gd name="connsiteX4" fmla="*/ 697236 w 1239903"/>
              <a:gd name="connsiteY4" fmla="*/ 11719 h 2217836"/>
              <a:gd name="connsiteX5" fmla="*/ 6 w 1239903"/>
              <a:gd name="connsiteY5" fmla="*/ 926119 h 2217836"/>
              <a:gd name="connsiteX0" fmla="*/ 6 w 1205875"/>
              <a:gd name="connsiteY0" fmla="*/ 926119 h 2040821"/>
              <a:gd name="connsiteX1" fmla="*/ 704856 w 1205875"/>
              <a:gd name="connsiteY1" fmla="*/ 2040544 h 2040821"/>
              <a:gd name="connsiteX2" fmla="*/ 1205871 w 1205875"/>
              <a:gd name="connsiteY2" fmla="*/ 1023274 h 2040821"/>
              <a:gd name="connsiteX3" fmla="*/ 697236 w 1205875"/>
              <a:gd name="connsiteY3" fmla="*/ 11719 h 2040821"/>
              <a:gd name="connsiteX4" fmla="*/ 6 w 1205875"/>
              <a:gd name="connsiteY4" fmla="*/ 926119 h 2040821"/>
              <a:gd name="connsiteX0" fmla="*/ 6 w 1205966"/>
              <a:gd name="connsiteY0" fmla="*/ 926119 h 2043989"/>
              <a:gd name="connsiteX1" fmla="*/ 704856 w 1205966"/>
              <a:gd name="connsiteY1" fmla="*/ 2040544 h 2043989"/>
              <a:gd name="connsiteX2" fmla="*/ 1205871 w 1205966"/>
              <a:gd name="connsiteY2" fmla="*/ 1023274 h 2043989"/>
              <a:gd name="connsiteX3" fmla="*/ 697236 w 1205966"/>
              <a:gd name="connsiteY3" fmla="*/ 11719 h 2043989"/>
              <a:gd name="connsiteX4" fmla="*/ 6 w 1205966"/>
              <a:gd name="connsiteY4" fmla="*/ 926119 h 2043989"/>
              <a:gd name="connsiteX0" fmla="*/ 195 w 1206973"/>
              <a:gd name="connsiteY0" fmla="*/ 926082 h 2028780"/>
              <a:gd name="connsiteX1" fmla="*/ 743145 w 1206973"/>
              <a:gd name="connsiteY1" fmla="*/ 2025267 h 2028780"/>
              <a:gd name="connsiteX2" fmla="*/ 1206060 w 1206973"/>
              <a:gd name="connsiteY2" fmla="*/ 1023237 h 2028780"/>
              <a:gd name="connsiteX3" fmla="*/ 697425 w 1206973"/>
              <a:gd name="connsiteY3" fmla="*/ 11682 h 2028780"/>
              <a:gd name="connsiteX4" fmla="*/ 195 w 1206973"/>
              <a:gd name="connsiteY4" fmla="*/ 926082 h 2028780"/>
              <a:gd name="connsiteX0" fmla="*/ 195 w 1224839"/>
              <a:gd name="connsiteY0" fmla="*/ 926082 h 2041473"/>
              <a:gd name="connsiteX1" fmla="*/ 743145 w 1224839"/>
              <a:gd name="connsiteY1" fmla="*/ 2025267 h 2041473"/>
              <a:gd name="connsiteX2" fmla="*/ 1206060 w 1224839"/>
              <a:gd name="connsiteY2" fmla="*/ 1023237 h 2041473"/>
              <a:gd name="connsiteX3" fmla="*/ 697425 w 1224839"/>
              <a:gd name="connsiteY3" fmla="*/ 11682 h 2041473"/>
              <a:gd name="connsiteX4" fmla="*/ 195 w 1224839"/>
              <a:gd name="connsiteY4" fmla="*/ 926082 h 2041473"/>
              <a:gd name="connsiteX0" fmla="*/ 195 w 1224839"/>
              <a:gd name="connsiteY0" fmla="*/ 926082 h 2041473"/>
              <a:gd name="connsiteX1" fmla="*/ 743145 w 1224839"/>
              <a:gd name="connsiteY1" fmla="*/ 2025267 h 2041473"/>
              <a:gd name="connsiteX2" fmla="*/ 1206060 w 1224839"/>
              <a:gd name="connsiteY2" fmla="*/ 1023237 h 2041473"/>
              <a:gd name="connsiteX3" fmla="*/ 697425 w 1224839"/>
              <a:gd name="connsiteY3" fmla="*/ 11682 h 2041473"/>
              <a:gd name="connsiteX4" fmla="*/ 195 w 1224839"/>
              <a:gd name="connsiteY4" fmla="*/ 926082 h 2041473"/>
              <a:gd name="connsiteX0" fmla="*/ 195 w 1262089"/>
              <a:gd name="connsiteY0" fmla="*/ 926082 h 2042477"/>
              <a:gd name="connsiteX1" fmla="*/ 743145 w 1262089"/>
              <a:gd name="connsiteY1" fmla="*/ 2025267 h 2042477"/>
              <a:gd name="connsiteX2" fmla="*/ 1206060 w 1262089"/>
              <a:gd name="connsiteY2" fmla="*/ 1023237 h 2042477"/>
              <a:gd name="connsiteX3" fmla="*/ 697425 w 1262089"/>
              <a:gd name="connsiteY3" fmla="*/ 11682 h 2042477"/>
              <a:gd name="connsiteX4" fmla="*/ 195 w 1262089"/>
              <a:gd name="connsiteY4" fmla="*/ 926082 h 2042477"/>
              <a:gd name="connsiteX0" fmla="*/ 195 w 1245157"/>
              <a:gd name="connsiteY0" fmla="*/ 926082 h 2043483"/>
              <a:gd name="connsiteX1" fmla="*/ 743145 w 1245157"/>
              <a:gd name="connsiteY1" fmla="*/ 2025267 h 2043483"/>
              <a:gd name="connsiteX2" fmla="*/ 1206060 w 1245157"/>
              <a:gd name="connsiteY2" fmla="*/ 1023237 h 2043483"/>
              <a:gd name="connsiteX3" fmla="*/ 697425 w 1245157"/>
              <a:gd name="connsiteY3" fmla="*/ 11682 h 2043483"/>
              <a:gd name="connsiteX4" fmla="*/ 195 w 1245157"/>
              <a:gd name="connsiteY4" fmla="*/ 926082 h 2043483"/>
              <a:gd name="connsiteX0" fmla="*/ 3361 w 1261891"/>
              <a:gd name="connsiteY0" fmla="*/ 558611 h 1672954"/>
              <a:gd name="connsiteX1" fmla="*/ 746311 w 1261891"/>
              <a:gd name="connsiteY1" fmla="*/ 1657796 h 1672954"/>
              <a:gd name="connsiteX2" fmla="*/ 1209226 w 1261891"/>
              <a:gd name="connsiteY2" fmla="*/ 655766 h 1672954"/>
              <a:gd name="connsiteX3" fmla="*/ 919666 w 1261891"/>
              <a:gd name="connsiteY3" fmla="*/ 19496 h 1672954"/>
              <a:gd name="connsiteX4" fmla="*/ 3361 w 1261891"/>
              <a:gd name="connsiteY4" fmla="*/ 558611 h 1672954"/>
              <a:gd name="connsiteX0" fmla="*/ 3361 w 1266885"/>
              <a:gd name="connsiteY0" fmla="*/ 539414 h 1653757"/>
              <a:gd name="connsiteX1" fmla="*/ 746311 w 1266885"/>
              <a:gd name="connsiteY1" fmla="*/ 1638599 h 1653757"/>
              <a:gd name="connsiteX2" fmla="*/ 1209226 w 1266885"/>
              <a:gd name="connsiteY2" fmla="*/ 636569 h 1653757"/>
              <a:gd name="connsiteX3" fmla="*/ 919666 w 1266885"/>
              <a:gd name="connsiteY3" fmla="*/ 299 h 1653757"/>
              <a:gd name="connsiteX4" fmla="*/ 3361 w 1266885"/>
              <a:gd name="connsiteY4" fmla="*/ 539414 h 1653757"/>
              <a:gd name="connsiteX0" fmla="*/ 2275 w 830211"/>
              <a:gd name="connsiteY0" fmla="*/ 519193 h 1639713"/>
              <a:gd name="connsiteX1" fmla="*/ 364225 w 830211"/>
              <a:gd name="connsiteY1" fmla="*/ 1639333 h 1639713"/>
              <a:gd name="connsiteX2" fmla="*/ 827140 w 830211"/>
              <a:gd name="connsiteY2" fmla="*/ 637303 h 1639713"/>
              <a:gd name="connsiteX3" fmla="*/ 537580 w 830211"/>
              <a:gd name="connsiteY3" fmla="*/ 1033 h 1639713"/>
              <a:gd name="connsiteX4" fmla="*/ 2275 w 830211"/>
              <a:gd name="connsiteY4" fmla="*/ 519193 h 1639713"/>
              <a:gd name="connsiteX0" fmla="*/ 3326 w 832193"/>
              <a:gd name="connsiteY0" fmla="*/ 518865 h 841806"/>
              <a:gd name="connsiteX1" fmla="*/ 336701 w 832193"/>
              <a:gd name="connsiteY1" fmla="*/ 838905 h 841806"/>
              <a:gd name="connsiteX2" fmla="*/ 828191 w 832193"/>
              <a:gd name="connsiteY2" fmla="*/ 636975 h 841806"/>
              <a:gd name="connsiteX3" fmla="*/ 538631 w 832193"/>
              <a:gd name="connsiteY3" fmla="*/ 705 h 841806"/>
              <a:gd name="connsiteX4" fmla="*/ 3326 w 832193"/>
              <a:gd name="connsiteY4" fmla="*/ 518865 h 841806"/>
              <a:gd name="connsiteX0" fmla="*/ 3125 w 731721"/>
              <a:gd name="connsiteY0" fmla="*/ 518168 h 838223"/>
              <a:gd name="connsiteX1" fmla="*/ 336500 w 731721"/>
              <a:gd name="connsiteY1" fmla="*/ 838208 h 838223"/>
              <a:gd name="connsiteX2" fmla="*/ 725120 w 731721"/>
              <a:gd name="connsiteY2" fmla="*/ 529598 h 838223"/>
              <a:gd name="connsiteX3" fmla="*/ 538430 w 731721"/>
              <a:gd name="connsiteY3" fmla="*/ 8 h 838223"/>
              <a:gd name="connsiteX4" fmla="*/ 3125 w 731721"/>
              <a:gd name="connsiteY4" fmla="*/ 518168 h 838223"/>
              <a:gd name="connsiteX0" fmla="*/ 3125 w 751288"/>
              <a:gd name="connsiteY0" fmla="*/ 518406 h 838461"/>
              <a:gd name="connsiteX1" fmla="*/ 336500 w 751288"/>
              <a:gd name="connsiteY1" fmla="*/ 838446 h 838461"/>
              <a:gd name="connsiteX2" fmla="*/ 725120 w 751288"/>
              <a:gd name="connsiteY2" fmla="*/ 529836 h 838461"/>
              <a:gd name="connsiteX3" fmla="*/ 538430 w 751288"/>
              <a:gd name="connsiteY3" fmla="*/ 246 h 838461"/>
              <a:gd name="connsiteX4" fmla="*/ 3125 w 751288"/>
              <a:gd name="connsiteY4" fmla="*/ 518406 h 838461"/>
              <a:gd name="connsiteX0" fmla="*/ 3125 w 807862"/>
              <a:gd name="connsiteY0" fmla="*/ 518406 h 838466"/>
              <a:gd name="connsiteX1" fmla="*/ 336500 w 807862"/>
              <a:gd name="connsiteY1" fmla="*/ 838446 h 838466"/>
              <a:gd name="connsiteX2" fmla="*/ 725120 w 807862"/>
              <a:gd name="connsiteY2" fmla="*/ 529836 h 838466"/>
              <a:gd name="connsiteX3" fmla="*/ 538430 w 807862"/>
              <a:gd name="connsiteY3" fmla="*/ 246 h 838466"/>
              <a:gd name="connsiteX4" fmla="*/ 3125 w 807862"/>
              <a:gd name="connsiteY4" fmla="*/ 518406 h 838466"/>
              <a:gd name="connsiteX0" fmla="*/ 3022 w 732103"/>
              <a:gd name="connsiteY0" fmla="*/ 518590 h 840840"/>
              <a:gd name="connsiteX1" fmla="*/ 336397 w 732103"/>
              <a:gd name="connsiteY1" fmla="*/ 838630 h 840840"/>
              <a:gd name="connsiteX2" fmla="*/ 667867 w 732103"/>
              <a:gd name="connsiteY2" fmla="*/ 610030 h 840840"/>
              <a:gd name="connsiteX3" fmla="*/ 538327 w 732103"/>
              <a:gd name="connsiteY3" fmla="*/ 430 h 840840"/>
              <a:gd name="connsiteX4" fmla="*/ 3022 w 732103"/>
              <a:gd name="connsiteY4" fmla="*/ 518590 h 840840"/>
              <a:gd name="connsiteX0" fmla="*/ 3022 w 788256"/>
              <a:gd name="connsiteY0" fmla="*/ 518590 h 845654"/>
              <a:gd name="connsiteX1" fmla="*/ 336397 w 788256"/>
              <a:gd name="connsiteY1" fmla="*/ 838630 h 845654"/>
              <a:gd name="connsiteX2" fmla="*/ 667867 w 788256"/>
              <a:gd name="connsiteY2" fmla="*/ 610030 h 845654"/>
              <a:gd name="connsiteX3" fmla="*/ 538327 w 788256"/>
              <a:gd name="connsiteY3" fmla="*/ 430 h 845654"/>
              <a:gd name="connsiteX4" fmla="*/ 3022 w 788256"/>
              <a:gd name="connsiteY4" fmla="*/ 518590 h 845654"/>
              <a:gd name="connsiteX0" fmla="*/ 12377 w 696222"/>
              <a:gd name="connsiteY0" fmla="*/ 518586 h 813770"/>
              <a:gd name="connsiteX1" fmla="*/ 212402 w 696222"/>
              <a:gd name="connsiteY1" fmla="*/ 811956 h 813770"/>
              <a:gd name="connsiteX2" fmla="*/ 677222 w 696222"/>
              <a:gd name="connsiteY2" fmla="*/ 610026 h 813770"/>
              <a:gd name="connsiteX3" fmla="*/ 547682 w 696222"/>
              <a:gd name="connsiteY3" fmla="*/ 426 h 813770"/>
              <a:gd name="connsiteX4" fmla="*/ 12377 w 696222"/>
              <a:gd name="connsiteY4" fmla="*/ 518586 h 813770"/>
              <a:gd name="connsiteX0" fmla="*/ 12377 w 777159"/>
              <a:gd name="connsiteY0" fmla="*/ 518586 h 838007"/>
              <a:gd name="connsiteX1" fmla="*/ 212402 w 777159"/>
              <a:gd name="connsiteY1" fmla="*/ 811956 h 838007"/>
              <a:gd name="connsiteX2" fmla="*/ 677222 w 777159"/>
              <a:gd name="connsiteY2" fmla="*/ 610026 h 838007"/>
              <a:gd name="connsiteX3" fmla="*/ 547682 w 777159"/>
              <a:gd name="connsiteY3" fmla="*/ 426 h 838007"/>
              <a:gd name="connsiteX4" fmla="*/ 12377 w 777159"/>
              <a:gd name="connsiteY4" fmla="*/ 518586 h 838007"/>
              <a:gd name="connsiteX0" fmla="*/ 12377 w 777159"/>
              <a:gd name="connsiteY0" fmla="*/ 518586 h 838007"/>
              <a:gd name="connsiteX1" fmla="*/ 212402 w 777159"/>
              <a:gd name="connsiteY1" fmla="*/ 811956 h 838007"/>
              <a:gd name="connsiteX2" fmla="*/ 677222 w 777159"/>
              <a:gd name="connsiteY2" fmla="*/ 610026 h 838007"/>
              <a:gd name="connsiteX3" fmla="*/ 547682 w 777159"/>
              <a:gd name="connsiteY3" fmla="*/ 426 h 838007"/>
              <a:gd name="connsiteX4" fmla="*/ 12377 w 777159"/>
              <a:gd name="connsiteY4" fmla="*/ 518586 h 838007"/>
              <a:gd name="connsiteX0" fmla="*/ 12377 w 811308"/>
              <a:gd name="connsiteY0" fmla="*/ 520366 h 839787"/>
              <a:gd name="connsiteX1" fmla="*/ 212402 w 811308"/>
              <a:gd name="connsiteY1" fmla="*/ 813736 h 839787"/>
              <a:gd name="connsiteX2" fmla="*/ 677222 w 811308"/>
              <a:gd name="connsiteY2" fmla="*/ 611806 h 839787"/>
              <a:gd name="connsiteX3" fmla="*/ 547682 w 811308"/>
              <a:gd name="connsiteY3" fmla="*/ 2206 h 839787"/>
              <a:gd name="connsiteX4" fmla="*/ 12377 w 811308"/>
              <a:gd name="connsiteY4" fmla="*/ 520366 h 839787"/>
              <a:gd name="connsiteX0" fmla="*/ 12377 w 821573"/>
              <a:gd name="connsiteY0" fmla="*/ 519323 h 838744"/>
              <a:gd name="connsiteX1" fmla="*/ 212402 w 821573"/>
              <a:gd name="connsiteY1" fmla="*/ 812693 h 838744"/>
              <a:gd name="connsiteX2" fmla="*/ 677222 w 821573"/>
              <a:gd name="connsiteY2" fmla="*/ 610763 h 838744"/>
              <a:gd name="connsiteX3" fmla="*/ 547682 w 821573"/>
              <a:gd name="connsiteY3" fmla="*/ 1163 h 838744"/>
              <a:gd name="connsiteX4" fmla="*/ 12377 w 821573"/>
              <a:gd name="connsiteY4" fmla="*/ 519323 h 838744"/>
              <a:gd name="connsiteX0" fmla="*/ 0 w 745070"/>
              <a:gd name="connsiteY0" fmla="*/ 518858 h 647842"/>
              <a:gd name="connsiteX1" fmla="*/ 664845 w 745070"/>
              <a:gd name="connsiteY1" fmla="*/ 610298 h 647842"/>
              <a:gd name="connsiteX2" fmla="*/ 535305 w 745070"/>
              <a:gd name="connsiteY2" fmla="*/ 698 h 647842"/>
              <a:gd name="connsiteX3" fmla="*/ 0 w 745070"/>
              <a:gd name="connsiteY3" fmla="*/ 518858 h 647842"/>
              <a:gd name="connsiteX0" fmla="*/ 0 w 610397"/>
              <a:gd name="connsiteY0" fmla="*/ 753285 h 791557"/>
              <a:gd name="connsiteX1" fmla="*/ 584835 w 610397"/>
              <a:gd name="connsiteY1" fmla="*/ 610410 h 791557"/>
              <a:gd name="connsiteX2" fmla="*/ 455295 w 610397"/>
              <a:gd name="connsiteY2" fmla="*/ 810 h 791557"/>
              <a:gd name="connsiteX3" fmla="*/ 0 w 610397"/>
              <a:gd name="connsiteY3" fmla="*/ 753285 h 791557"/>
              <a:gd name="connsiteX0" fmla="*/ 885 w 611282"/>
              <a:gd name="connsiteY0" fmla="*/ 753285 h 791557"/>
              <a:gd name="connsiteX1" fmla="*/ 585720 w 611282"/>
              <a:gd name="connsiteY1" fmla="*/ 610410 h 791557"/>
              <a:gd name="connsiteX2" fmla="*/ 456180 w 611282"/>
              <a:gd name="connsiteY2" fmla="*/ 810 h 791557"/>
              <a:gd name="connsiteX3" fmla="*/ 885 w 611282"/>
              <a:gd name="connsiteY3" fmla="*/ 753285 h 791557"/>
              <a:gd name="connsiteX0" fmla="*/ 59920 w 670317"/>
              <a:gd name="connsiteY0" fmla="*/ 753285 h 923810"/>
              <a:gd name="connsiteX1" fmla="*/ 644755 w 670317"/>
              <a:gd name="connsiteY1" fmla="*/ 610410 h 923810"/>
              <a:gd name="connsiteX2" fmla="*/ 515215 w 670317"/>
              <a:gd name="connsiteY2" fmla="*/ 810 h 923810"/>
              <a:gd name="connsiteX3" fmla="*/ 59920 w 670317"/>
              <a:gd name="connsiteY3" fmla="*/ 753285 h 923810"/>
              <a:gd name="connsiteX0" fmla="*/ 59920 w 686351"/>
              <a:gd name="connsiteY0" fmla="*/ 753297 h 925348"/>
              <a:gd name="connsiteX1" fmla="*/ 644755 w 686351"/>
              <a:gd name="connsiteY1" fmla="*/ 610422 h 925348"/>
              <a:gd name="connsiteX2" fmla="*/ 515215 w 686351"/>
              <a:gd name="connsiteY2" fmla="*/ 822 h 925348"/>
              <a:gd name="connsiteX3" fmla="*/ 59920 w 686351"/>
              <a:gd name="connsiteY3" fmla="*/ 753297 h 925348"/>
              <a:gd name="connsiteX0" fmla="*/ 61923 w 688354"/>
              <a:gd name="connsiteY0" fmla="*/ 753297 h 864647"/>
              <a:gd name="connsiteX1" fmla="*/ 646758 w 688354"/>
              <a:gd name="connsiteY1" fmla="*/ 610422 h 864647"/>
              <a:gd name="connsiteX2" fmla="*/ 517218 w 688354"/>
              <a:gd name="connsiteY2" fmla="*/ 822 h 864647"/>
              <a:gd name="connsiteX3" fmla="*/ 61923 w 688354"/>
              <a:gd name="connsiteY3" fmla="*/ 753297 h 864647"/>
              <a:gd name="connsiteX0" fmla="*/ 58087 w 737169"/>
              <a:gd name="connsiteY0" fmla="*/ 664969 h 793650"/>
              <a:gd name="connsiteX1" fmla="*/ 705787 w 737169"/>
              <a:gd name="connsiteY1" fmla="*/ 609724 h 793650"/>
              <a:gd name="connsiteX2" fmla="*/ 576247 w 737169"/>
              <a:gd name="connsiteY2" fmla="*/ 124 h 793650"/>
              <a:gd name="connsiteX3" fmla="*/ 58087 w 737169"/>
              <a:gd name="connsiteY3" fmla="*/ 664969 h 793650"/>
              <a:gd name="connsiteX0" fmla="*/ 46171 w 725253"/>
              <a:gd name="connsiteY0" fmla="*/ 664969 h 802090"/>
              <a:gd name="connsiteX1" fmla="*/ 693871 w 725253"/>
              <a:gd name="connsiteY1" fmla="*/ 609724 h 802090"/>
              <a:gd name="connsiteX2" fmla="*/ 564331 w 725253"/>
              <a:gd name="connsiteY2" fmla="*/ 124 h 802090"/>
              <a:gd name="connsiteX3" fmla="*/ 46171 w 725253"/>
              <a:gd name="connsiteY3" fmla="*/ 664969 h 802090"/>
              <a:gd name="connsiteX0" fmla="*/ 55324 w 766681"/>
              <a:gd name="connsiteY0" fmla="*/ 666877 h 803998"/>
              <a:gd name="connsiteX1" fmla="*/ 703024 w 766681"/>
              <a:gd name="connsiteY1" fmla="*/ 611632 h 803998"/>
              <a:gd name="connsiteX2" fmla="*/ 573484 w 766681"/>
              <a:gd name="connsiteY2" fmla="*/ 2032 h 803998"/>
              <a:gd name="connsiteX3" fmla="*/ 55324 w 766681"/>
              <a:gd name="connsiteY3" fmla="*/ 666877 h 803998"/>
              <a:gd name="connsiteX0" fmla="*/ 204 w 748796"/>
              <a:gd name="connsiteY0" fmla="*/ 632069 h 684444"/>
              <a:gd name="connsiteX1" fmla="*/ 647904 w 748796"/>
              <a:gd name="connsiteY1" fmla="*/ 576824 h 684444"/>
              <a:gd name="connsiteX2" fmla="*/ 588849 w 748796"/>
              <a:gd name="connsiteY2" fmla="*/ 1514 h 684444"/>
              <a:gd name="connsiteX3" fmla="*/ 204 w 748796"/>
              <a:gd name="connsiteY3" fmla="*/ 632069 h 684444"/>
              <a:gd name="connsiteX0" fmla="*/ 330 w 806043"/>
              <a:gd name="connsiteY0" fmla="*/ 640387 h 692762"/>
              <a:gd name="connsiteX1" fmla="*/ 648030 w 806043"/>
              <a:gd name="connsiteY1" fmla="*/ 585142 h 692762"/>
              <a:gd name="connsiteX2" fmla="*/ 588975 w 806043"/>
              <a:gd name="connsiteY2" fmla="*/ 9832 h 692762"/>
              <a:gd name="connsiteX3" fmla="*/ 330 w 806043"/>
              <a:gd name="connsiteY3" fmla="*/ 640387 h 692762"/>
              <a:gd name="connsiteX0" fmla="*/ 15342 w 821055"/>
              <a:gd name="connsiteY0" fmla="*/ 642574 h 752980"/>
              <a:gd name="connsiteX1" fmla="*/ 663042 w 821055"/>
              <a:gd name="connsiteY1" fmla="*/ 587329 h 752980"/>
              <a:gd name="connsiteX2" fmla="*/ 603987 w 821055"/>
              <a:gd name="connsiteY2" fmla="*/ 12019 h 752980"/>
              <a:gd name="connsiteX3" fmla="*/ 15342 w 821055"/>
              <a:gd name="connsiteY3" fmla="*/ 642574 h 7529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1055" h="752980">
                <a:moveTo>
                  <a:pt x="15342" y="642574"/>
                </a:moveTo>
                <a:cubicBezTo>
                  <a:pt x="101384" y="869904"/>
                  <a:pt x="564935" y="692421"/>
                  <a:pt x="663042" y="587329"/>
                </a:cubicBezTo>
                <a:cubicBezTo>
                  <a:pt x="761149" y="482237"/>
                  <a:pt x="991972" y="107587"/>
                  <a:pt x="603987" y="12019"/>
                </a:cubicBezTo>
                <a:cubicBezTo>
                  <a:pt x="216002" y="-83549"/>
                  <a:pt x="-70700" y="415244"/>
                  <a:pt x="15342" y="642574"/>
                </a:cubicBezTo>
                <a:close/>
              </a:path>
            </a:pathLst>
          </a:custGeom>
          <a:noFill/>
          <a:ln w="28575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556090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5B5D4CE-8FA1-DD55-2E13-115E3FC2BE4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0F7F23-A8CF-7C5A-B376-455CF69100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US" b="1" dirty="0">
                <a:solidFill>
                  <a:srgbClr val="FFFFFF"/>
                </a:solidFill>
                <a:latin typeface="+mn-lt"/>
              </a:rPr>
              <a:t>NNME Teaming: </a:t>
            </a:r>
            <a:r>
              <a:rPr lang="en-US" i="1" dirty="0">
                <a:solidFill>
                  <a:srgbClr val="FFFFFF"/>
                </a:solidFill>
                <a:latin typeface="+mn-lt"/>
              </a:rPr>
              <a:t>Southeastern Effort</a:t>
            </a:r>
            <a:r>
              <a:rPr lang="en-US" b="1" dirty="0">
                <a:solidFill>
                  <a:srgbClr val="FFFFFF"/>
                </a:solidFill>
                <a:latin typeface="+mn-lt"/>
              </a:rPr>
              <a:t> </a:t>
            </a:r>
          </a:p>
        </p:txBody>
      </p:sp>
      <p:sp>
        <p:nvSpPr>
          <p:cNvPr id="30" name="Content Placeholder 29">
            <a:extLst>
              <a:ext uri="{FF2B5EF4-FFF2-40B4-BE49-F238E27FC236}">
                <a16:creationId xmlns:a16="http://schemas.microsoft.com/office/drawing/2014/main" id="{38A339C7-2315-3FB7-FA69-DCE7659454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1663" y="1592392"/>
            <a:ext cx="6810287" cy="1608271"/>
          </a:xfrm>
        </p:spPr>
        <p:txBody>
          <a:bodyPr/>
          <a:lstStyle/>
          <a:p>
            <a:r>
              <a:rPr lang="en-US" dirty="0"/>
              <a:t>FSI led southeastern team: FL, NC, GA, +</a:t>
            </a:r>
          </a:p>
          <a:p>
            <a:pPr lvl="1"/>
            <a:r>
              <a:rPr lang="en-US" dirty="0"/>
              <a:t>10% of the US semiconductor workforce</a:t>
            </a:r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8B4FE9F6-7673-5C8E-25A9-BFA2F49506FA}"/>
              </a:ext>
            </a:extLst>
          </p:cNvPr>
          <p:cNvGrpSpPr/>
          <p:nvPr/>
        </p:nvGrpSpPr>
        <p:grpSpPr>
          <a:xfrm>
            <a:off x="246436" y="2882933"/>
            <a:ext cx="6353750" cy="3809613"/>
            <a:chOff x="246436" y="2137493"/>
            <a:chExt cx="6353750" cy="3809613"/>
          </a:xfrm>
        </p:grpSpPr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F41A14C3-9730-6B5F-BCC8-A41FBBECAF75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246436" y="2137493"/>
              <a:ext cx="6353750" cy="3809613"/>
            </a:xfrm>
            <a:prstGeom prst="rect">
              <a:avLst/>
            </a:prstGeom>
          </p:spPr>
        </p:pic>
        <p:sp>
          <p:nvSpPr>
            <p:cNvPr id="9" name="TextBox 8">
              <a:extLst>
                <a:ext uri="{FF2B5EF4-FFF2-40B4-BE49-F238E27FC236}">
                  <a16:creationId xmlns:a16="http://schemas.microsoft.com/office/drawing/2014/main" id="{D35F0AD2-3516-7F10-1C8B-6680102ACDCF}"/>
                </a:ext>
              </a:extLst>
            </p:cNvPr>
            <p:cNvSpPr txBox="1"/>
            <p:nvPr/>
          </p:nvSpPr>
          <p:spPr>
            <a:xfrm>
              <a:off x="3131876" y="5434060"/>
              <a:ext cx="1156086" cy="2616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1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rPr>
                <a:t>MITRE </a:t>
              </a:r>
              <a:r>
                <a:rPr kumimoji="0" lang="en-US" sz="1100" b="0" i="0" u="none" strike="noStrike" kern="1200" cap="none" spc="0" normalizeH="0" baseline="0" noProof="0" err="1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rPr>
                <a:t>Engenuity</a:t>
              </a:r>
              <a:endParaRPr kumimoji="0" lang="en-US" sz="1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DFF114CA-79B0-4253-9119-17BCE5C25230}"/>
              </a:ext>
            </a:extLst>
          </p:cNvPr>
          <p:cNvGrpSpPr/>
          <p:nvPr/>
        </p:nvGrpSpPr>
        <p:grpSpPr>
          <a:xfrm>
            <a:off x="7560498" y="1592392"/>
            <a:ext cx="4255028" cy="4913209"/>
            <a:chOff x="370527" y="1592392"/>
            <a:chExt cx="4255028" cy="4913209"/>
          </a:xfrm>
        </p:grpSpPr>
        <p:pic>
          <p:nvPicPr>
            <p:cNvPr id="5" name="Picture 4">
              <a:extLst>
                <a:ext uri="{FF2B5EF4-FFF2-40B4-BE49-F238E27FC236}">
                  <a16:creationId xmlns:a16="http://schemas.microsoft.com/office/drawing/2014/main" id="{E37BA596-CE53-2CCE-BA04-9FD1A3A587DE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t="10241" r="50096"/>
            <a:stretch/>
          </p:blipFill>
          <p:spPr>
            <a:xfrm>
              <a:off x="370527" y="1592392"/>
              <a:ext cx="4249839" cy="3057572"/>
            </a:xfrm>
            <a:prstGeom prst="rect">
              <a:avLst/>
            </a:prstGeom>
          </p:spPr>
        </p:pic>
        <p:pic>
          <p:nvPicPr>
            <p:cNvPr id="8" name="Picture 7">
              <a:extLst>
                <a:ext uri="{FF2B5EF4-FFF2-40B4-BE49-F238E27FC236}">
                  <a16:creationId xmlns:a16="http://schemas.microsoft.com/office/drawing/2014/main" id="{5B539D81-7E7D-4D08-F2A4-B5982AB29F89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49996" t="29620" r="1850" b="12494"/>
            <a:stretch/>
          </p:blipFill>
          <p:spPr>
            <a:xfrm>
              <a:off x="472961" y="4508883"/>
              <a:ext cx="4152594" cy="1996718"/>
            </a:xfrm>
            <a:prstGeom prst="rect">
              <a:avLst/>
            </a:prstGeom>
          </p:spPr>
        </p:pic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2FD7A474-951E-F936-20D1-339ACB5B2026}"/>
                </a:ext>
              </a:extLst>
            </p:cNvPr>
            <p:cNvSpPr/>
            <p:nvPr/>
          </p:nvSpPr>
          <p:spPr>
            <a:xfrm>
              <a:off x="475488" y="3395471"/>
              <a:ext cx="4126992" cy="262129"/>
            </a:xfrm>
            <a:prstGeom prst="rect">
              <a:avLst/>
            </a:prstGeom>
            <a:solidFill>
              <a:srgbClr val="FF0000">
                <a:alpha val="25098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13B209AD-7201-3C06-D2B9-252A3D0E981B}"/>
                </a:ext>
              </a:extLst>
            </p:cNvPr>
            <p:cNvSpPr/>
            <p:nvPr/>
          </p:nvSpPr>
          <p:spPr>
            <a:xfrm>
              <a:off x="475488" y="4525611"/>
              <a:ext cx="4126992" cy="262129"/>
            </a:xfrm>
            <a:prstGeom prst="rect">
              <a:avLst/>
            </a:prstGeom>
            <a:solidFill>
              <a:srgbClr val="FF0000">
                <a:alpha val="25098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6C47D49C-9ED2-4ED1-BFFF-A1166E6CD68E}"/>
                </a:ext>
              </a:extLst>
            </p:cNvPr>
            <p:cNvSpPr/>
            <p:nvPr/>
          </p:nvSpPr>
          <p:spPr>
            <a:xfrm>
              <a:off x="475488" y="5661562"/>
              <a:ext cx="4126992" cy="262129"/>
            </a:xfrm>
            <a:prstGeom prst="rect">
              <a:avLst/>
            </a:prstGeom>
            <a:solidFill>
              <a:srgbClr val="FF0000">
                <a:alpha val="25098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73DEDA5C-0656-6CF8-EA2B-4159960DB025}"/>
              </a:ext>
            </a:extLst>
          </p:cNvPr>
          <p:cNvGrpSpPr/>
          <p:nvPr/>
        </p:nvGrpSpPr>
        <p:grpSpPr>
          <a:xfrm>
            <a:off x="4895564" y="3424500"/>
            <a:ext cx="2576849" cy="2459064"/>
            <a:chOff x="4895564" y="2547385"/>
            <a:chExt cx="2576849" cy="3336179"/>
          </a:xfrm>
        </p:grpSpPr>
        <p:sp>
          <p:nvSpPr>
            <p:cNvPr id="12" name="Left Brace 11">
              <a:extLst>
                <a:ext uri="{FF2B5EF4-FFF2-40B4-BE49-F238E27FC236}">
                  <a16:creationId xmlns:a16="http://schemas.microsoft.com/office/drawing/2014/main" id="{608C24E4-21C7-ACB5-8361-1E20B4B8C564}"/>
                </a:ext>
              </a:extLst>
            </p:cNvPr>
            <p:cNvSpPr/>
            <p:nvPr/>
          </p:nvSpPr>
          <p:spPr>
            <a:xfrm>
              <a:off x="6833937" y="2547385"/>
              <a:ext cx="638476" cy="3336179"/>
            </a:xfrm>
            <a:prstGeom prst="leftBrace">
              <a:avLst>
                <a:gd name="adj1" fmla="val 42504"/>
                <a:gd name="adj2" fmla="val 50000"/>
              </a:avLst>
            </a:prstGeom>
            <a:ln w="571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17" name="Straight Arrow Connector 16">
              <a:extLst>
                <a:ext uri="{FF2B5EF4-FFF2-40B4-BE49-F238E27FC236}">
                  <a16:creationId xmlns:a16="http://schemas.microsoft.com/office/drawing/2014/main" id="{7079E335-10D4-9081-DB33-2469915AAD7A}"/>
                </a:ext>
              </a:extLst>
            </p:cNvPr>
            <p:cNvCxnSpPr>
              <a:cxnSpLocks/>
              <a:stCxn id="12" idx="1"/>
            </p:cNvCxnSpPr>
            <p:nvPr/>
          </p:nvCxnSpPr>
          <p:spPr>
            <a:xfrm flipH="1">
              <a:off x="4895564" y="4215475"/>
              <a:ext cx="1938373" cy="521516"/>
            </a:xfrm>
            <a:prstGeom prst="straightConnector1">
              <a:avLst/>
            </a:prstGeom>
            <a:ln w="57150"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3" name="TextBox 22">
            <a:extLst>
              <a:ext uri="{FF2B5EF4-FFF2-40B4-BE49-F238E27FC236}">
                <a16:creationId xmlns:a16="http://schemas.microsoft.com/office/drawing/2014/main" id="{DAC25D3D-F0FA-F96C-59FA-4B47C7C01B25}"/>
              </a:ext>
            </a:extLst>
          </p:cNvPr>
          <p:cNvSpPr txBox="1"/>
          <p:nvPr/>
        </p:nvSpPr>
        <p:spPr>
          <a:xfrm>
            <a:off x="11329115" y="6480397"/>
            <a:ext cx="4812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SIA</a:t>
            </a:r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073F079B-4200-C6DD-0FA1-554173442805}"/>
              </a:ext>
            </a:extLst>
          </p:cNvPr>
          <p:cNvSpPr/>
          <p:nvPr/>
        </p:nvSpPr>
        <p:spPr>
          <a:xfrm>
            <a:off x="3475769" y="4947876"/>
            <a:ext cx="1419795" cy="1460639"/>
          </a:xfrm>
          <a:custGeom>
            <a:avLst/>
            <a:gdLst>
              <a:gd name="connsiteX0" fmla="*/ 124914 w 3362084"/>
              <a:gd name="connsiteY0" fmla="*/ 272241 h 1469307"/>
              <a:gd name="connsiteX1" fmla="*/ 103959 w 3362084"/>
              <a:gd name="connsiteY1" fmla="*/ 737061 h 1469307"/>
              <a:gd name="connsiteX2" fmla="*/ 1226004 w 3362084"/>
              <a:gd name="connsiteY2" fmla="*/ 1464771 h 1469307"/>
              <a:gd name="connsiteX3" fmla="*/ 1793694 w 3362084"/>
              <a:gd name="connsiteY3" fmla="*/ 1062816 h 1469307"/>
              <a:gd name="connsiteX4" fmla="*/ 3108144 w 3362084"/>
              <a:gd name="connsiteY4" fmla="*/ 1432386 h 1469307"/>
              <a:gd name="connsiteX5" fmla="*/ 2915739 w 3362084"/>
              <a:gd name="connsiteY5" fmla="*/ 674196 h 1469307"/>
              <a:gd name="connsiteX6" fmla="*/ 3357699 w 3362084"/>
              <a:gd name="connsiteY6" fmla="*/ 83646 h 1469307"/>
              <a:gd name="connsiteX7" fmla="*/ 3043374 w 3362084"/>
              <a:gd name="connsiteY7" fmla="*/ 9351 h 1469307"/>
              <a:gd name="connsiteX8" fmla="*/ 1635579 w 3362084"/>
              <a:gd name="connsiteY8" fmla="*/ 133176 h 1469307"/>
              <a:gd name="connsiteX9" fmla="*/ 770709 w 3362084"/>
              <a:gd name="connsiteY9" fmla="*/ 64596 h 1469307"/>
              <a:gd name="connsiteX10" fmla="*/ 124914 w 3362084"/>
              <a:gd name="connsiteY10" fmla="*/ 272241 h 1469307"/>
              <a:gd name="connsiteX0" fmla="*/ 124914 w 3362084"/>
              <a:gd name="connsiteY0" fmla="*/ 272241 h 1469307"/>
              <a:gd name="connsiteX1" fmla="*/ 103959 w 3362084"/>
              <a:gd name="connsiteY1" fmla="*/ 737061 h 1469307"/>
              <a:gd name="connsiteX2" fmla="*/ 1226004 w 3362084"/>
              <a:gd name="connsiteY2" fmla="*/ 1464771 h 1469307"/>
              <a:gd name="connsiteX3" fmla="*/ 1793694 w 3362084"/>
              <a:gd name="connsiteY3" fmla="*/ 1062816 h 1469307"/>
              <a:gd name="connsiteX4" fmla="*/ 3108144 w 3362084"/>
              <a:gd name="connsiteY4" fmla="*/ 1432386 h 1469307"/>
              <a:gd name="connsiteX5" fmla="*/ 2915739 w 3362084"/>
              <a:gd name="connsiteY5" fmla="*/ 674196 h 1469307"/>
              <a:gd name="connsiteX6" fmla="*/ 3357699 w 3362084"/>
              <a:gd name="connsiteY6" fmla="*/ 83646 h 1469307"/>
              <a:gd name="connsiteX7" fmla="*/ 3043374 w 3362084"/>
              <a:gd name="connsiteY7" fmla="*/ 9351 h 1469307"/>
              <a:gd name="connsiteX8" fmla="*/ 1635579 w 3362084"/>
              <a:gd name="connsiteY8" fmla="*/ 133176 h 1469307"/>
              <a:gd name="connsiteX9" fmla="*/ 770709 w 3362084"/>
              <a:gd name="connsiteY9" fmla="*/ 64596 h 1469307"/>
              <a:gd name="connsiteX10" fmla="*/ 124914 w 3362084"/>
              <a:gd name="connsiteY10" fmla="*/ 272241 h 1469307"/>
              <a:gd name="connsiteX0" fmla="*/ 121732 w 3364617"/>
              <a:gd name="connsiteY0" fmla="*/ 451311 h 1469307"/>
              <a:gd name="connsiteX1" fmla="*/ 106492 w 3364617"/>
              <a:gd name="connsiteY1" fmla="*/ 737061 h 1469307"/>
              <a:gd name="connsiteX2" fmla="*/ 1228537 w 3364617"/>
              <a:gd name="connsiteY2" fmla="*/ 1464771 h 1469307"/>
              <a:gd name="connsiteX3" fmla="*/ 1796227 w 3364617"/>
              <a:gd name="connsiteY3" fmla="*/ 1062816 h 1469307"/>
              <a:gd name="connsiteX4" fmla="*/ 3110677 w 3364617"/>
              <a:gd name="connsiteY4" fmla="*/ 1432386 h 1469307"/>
              <a:gd name="connsiteX5" fmla="*/ 2918272 w 3364617"/>
              <a:gd name="connsiteY5" fmla="*/ 674196 h 1469307"/>
              <a:gd name="connsiteX6" fmla="*/ 3360232 w 3364617"/>
              <a:gd name="connsiteY6" fmla="*/ 83646 h 1469307"/>
              <a:gd name="connsiteX7" fmla="*/ 3045907 w 3364617"/>
              <a:gd name="connsiteY7" fmla="*/ 9351 h 1469307"/>
              <a:gd name="connsiteX8" fmla="*/ 1638112 w 3364617"/>
              <a:gd name="connsiteY8" fmla="*/ 133176 h 1469307"/>
              <a:gd name="connsiteX9" fmla="*/ 773242 w 3364617"/>
              <a:gd name="connsiteY9" fmla="*/ 64596 h 1469307"/>
              <a:gd name="connsiteX10" fmla="*/ 121732 w 3364617"/>
              <a:gd name="connsiteY10" fmla="*/ 451311 h 1469307"/>
              <a:gd name="connsiteX0" fmla="*/ 102950 w 3345835"/>
              <a:gd name="connsiteY0" fmla="*/ 451311 h 1469307"/>
              <a:gd name="connsiteX1" fmla="*/ 87710 w 3345835"/>
              <a:gd name="connsiteY1" fmla="*/ 737061 h 1469307"/>
              <a:gd name="connsiteX2" fmla="*/ 1209755 w 3345835"/>
              <a:gd name="connsiteY2" fmla="*/ 1464771 h 1469307"/>
              <a:gd name="connsiteX3" fmla="*/ 1777445 w 3345835"/>
              <a:gd name="connsiteY3" fmla="*/ 1062816 h 1469307"/>
              <a:gd name="connsiteX4" fmla="*/ 3091895 w 3345835"/>
              <a:gd name="connsiteY4" fmla="*/ 1432386 h 1469307"/>
              <a:gd name="connsiteX5" fmla="*/ 2899490 w 3345835"/>
              <a:gd name="connsiteY5" fmla="*/ 674196 h 1469307"/>
              <a:gd name="connsiteX6" fmla="*/ 3341450 w 3345835"/>
              <a:gd name="connsiteY6" fmla="*/ 83646 h 1469307"/>
              <a:gd name="connsiteX7" fmla="*/ 3027125 w 3345835"/>
              <a:gd name="connsiteY7" fmla="*/ 9351 h 1469307"/>
              <a:gd name="connsiteX8" fmla="*/ 1619330 w 3345835"/>
              <a:gd name="connsiteY8" fmla="*/ 133176 h 1469307"/>
              <a:gd name="connsiteX9" fmla="*/ 754460 w 3345835"/>
              <a:gd name="connsiteY9" fmla="*/ 64596 h 1469307"/>
              <a:gd name="connsiteX10" fmla="*/ 102950 w 3345835"/>
              <a:gd name="connsiteY10" fmla="*/ 451311 h 1469307"/>
              <a:gd name="connsiteX0" fmla="*/ 0 w 3242885"/>
              <a:gd name="connsiteY0" fmla="*/ 451311 h 1478507"/>
              <a:gd name="connsiteX1" fmla="*/ 1106805 w 3242885"/>
              <a:gd name="connsiteY1" fmla="*/ 1464771 h 1478507"/>
              <a:gd name="connsiteX2" fmla="*/ 1674495 w 3242885"/>
              <a:gd name="connsiteY2" fmla="*/ 1062816 h 1478507"/>
              <a:gd name="connsiteX3" fmla="*/ 2988945 w 3242885"/>
              <a:gd name="connsiteY3" fmla="*/ 1432386 h 1478507"/>
              <a:gd name="connsiteX4" fmla="*/ 2796540 w 3242885"/>
              <a:gd name="connsiteY4" fmla="*/ 674196 h 1478507"/>
              <a:gd name="connsiteX5" fmla="*/ 3238500 w 3242885"/>
              <a:gd name="connsiteY5" fmla="*/ 83646 h 1478507"/>
              <a:gd name="connsiteX6" fmla="*/ 2924175 w 3242885"/>
              <a:gd name="connsiteY6" fmla="*/ 9351 h 1478507"/>
              <a:gd name="connsiteX7" fmla="*/ 1516380 w 3242885"/>
              <a:gd name="connsiteY7" fmla="*/ 133176 h 1478507"/>
              <a:gd name="connsiteX8" fmla="*/ 651510 w 3242885"/>
              <a:gd name="connsiteY8" fmla="*/ 64596 h 1478507"/>
              <a:gd name="connsiteX9" fmla="*/ 0 w 3242885"/>
              <a:gd name="connsiteY9" fmla="*/ 451311 h 1478507"/>
              <a:gd name="connsiteX0" fmla="*/ 8117 w 3251002"/>
              <a:gd name="connsiteY0" fmla="*/ 451311 h 1478507"/>
              <a:gd name="connsiteX1" fmla="*/ 1114922 w 3251002"/>
              <a:gd name="connsiteY1" fmla="*/ 1464771 h 1478507"/>
              <a:gd name="connsiteX2" fmla="*/ 1682612 w 3251002"/>
              <a:gd name="connsiteY2" fmla="*/ 1062816 h 1478507"/>
              <a:gd name="connsiteX3" fmla="*/ 2997062 w 3251002"/>
              <a:gd name="connsiteY3" fmla="*/ 1432386 h 1478507"/>
              <a:gd name="connsiteX4" fmla="*/ 2804657 w 3251002"/>
              <a:gd name="connsiteY4" fmla="*/ 674196 h 1478507"/>
              <a:gd name="connsiteX5" fmla="*/ 3246617 w 3251002"/>
              <a:gd name="connsiteY5" fmla="*/ 83646 h 1478507"/>
              <a:gd name="connsiteX6" fmla="*/ 2932292 w 3251002"/>
              <a:gd name="connsiteY6" fmla="*/ 9351 h 1478507"/>
              <a:gd name="connsiteX7" fmla="*/ 1524497 w 3251002"/>
              <a:gd name="connsiteY7" fmla="*/ 133176 h 1478507"/>
              <a:gd name="connsiteX8" fmla="*/ 659627 w 3251002"/>
              <a:gd name="connsiteY8" fmla="*/ 64596 h 1478507"/>
              <a:gd name="connsiteX9" fmla="*/ 8117 w 3251002"/>
              <a:gd name="connsiteY9" fmla="*/ 451311 h 1478507"/>
              <a:gd name="connsiteX0" fmla="*/ 6655 w 3249540"/>
              <a:gd name="connsiteY0" fmla="*/ 451311 h 1478507"/>
              <a:gd name="connsiteX1" fmla="*/ 1113460 w 3249540"/>
              <a:gd name="connsiteY1" fmla="*/ 1464771 h 1478507"/>
              <a:gd name="connsiteX2" fmla="*/ 1681150 w 3249540"/>
              <a:gd name="connsiteY2" fmla="*/ 1062816 h 1478507"/>
              <a:gd name="connsiteX3" fmla="*/ 2995600 w 3249540"/>
              <a:gd name="connsiteY3" fmla="*/ 1432386 h 1478507"/>
              <a:gd name="connsiteX4" fmla="*/ 2803195 w 3249540"/>
              <a:gd name="connsiteY4" fmla="*/ 674196 h 1478507"/>
              <a:gd name="connsiteX5" fmla="*/ 3245155 w 3249540"/>
              <a:gd name="connsiteY5" fmla="*/ 83646 h 1478507"/>
              <a:gd name="connsiteX6" fmla="*/ 2930830 w 3249540"/>
              <a:gd name="connsiteY6" fmla="*/ 9351 h 1478507"/>
              <a:gd name="connsiteX7" fmla="*/ 1523035 w 3249540"/>
              <a:gd name="connsiteY7" fmla="*/ 133176 h 1478507"/>
              <a:gd name="connsiteX8" fmla="*/ 658165 w 3249540"/>
              <a:gd name="connsiteY8" fmla="*/ 64596 h 1478507"/>
              <a:gd name="connsiteX9" fmla="*/ 6655 w 3249540"/>
              <a:gd name="connsiteY9" fmla="*/ 451311 h 1478507"/>
              <a:gd name="connsiteX0" fmla="*/ 3698 w 3246583"/>
              <a:gd name="connsiteY0" fmla="*/ 451311 h 1478507"/>
              <a:gd name="connsiteX1" fmla="*/ 1110503 w 3246583"/>
              <a:gd name="connsiteY1" fmla="*/ 1464771 h 1478507"/>
              <a:gd name="connsiteX2" fmla="*/ 1678193 w 3246583"/>
              <a:gd name="connsiteY2" fmla="*/ 1062816 h 1478507"/>
              <a:gd name="connsiteX3" fmla="*/ 2992643 w 3246583"/>
              <a:gd name="connsiteY3" fmla="*/ 1432386 h 1478507"/>
              <a:gd name="connsiteX4" fmla="*/ 2800238 w 3246583"/>
              <a:gd name="connsiteY4" fmla="*/ 674196 h 1478507"/>
              <a:gd name="connsiteX5" fmla="*/ 3242198 w 3246583"/>
              <a:gd name="connsiteY5" fmla="*/ 83646 h 1478507"/>
              <a:gd name="connsiteX6" fmla="*/ 2927873 w 3246583"/>
              <a:gd name="connsiteY6" fmla="*/ 9351 h 1478507"/>
              <a:gd name="connsiteX7" fmla="*/ 1520078 w 3246583"/>
              <a:gd name="connsiteY7" fmla="*/ 133176 h 1478507"/>
              <a:gd name="connsiteX8" fmla="*/ 3698 w 3246583"/>
              <a:gd name="connsiteY8" fmla="*/ 451311 h 1478507"/>
              <a:gd name="connsiteX0" fmla="*/ 5613 w 3248498"/>
              <a:gd name="connsiteY0" fmla="*/ 451311 h 1478507"/>
              <a:gd name="connsiteX1" fmla="*/ 1112418 w 3248498"/>
              <a:gd name="connsiteY1" fmla="*/ 1464771 h 1478507"/>
              <a:gd name="connsiteX2" fmla="*/ 1680108 w 3248498"/>
              <a:gd name="connsiteY2" fmla="*/ 1062816 h 1478507"/>
              <a:gd name="connsiteX3" fmla="*/ 2994558 w 3248498"/>
              <a:gd name="connsiteY3" fmla="*/ 1432386 h 1478507"/>
              <a:gd name="connsiteX4" fmla="*/ 2802153 w 3248498"/>
              <a:gd name="connsiteY4" fmla="*/ 674196 h 1478507"/>
              <a:gd name="connsiteX5" fmla="*/ 3244113 w 3248498"/>
              <a:gd name="connsiteY5" fmla="*/ 83646 h 1478507"/>
              <a:gd name="connsiteX6" fmla="*/ 2929788 w 3248498"/>
              <a:gd name="connsiteY6" fmla="*/ 9351 h 1478507"/>
              <a:gd name="connsiteX7" fmla="*/ 1521993 w 3248498"/>
              <a:gd name="connsiteY7" fmla="*/ 133176 h 1478507"/>
              <a:gd name="connsiteX8" fmla="*/ 5613 w 3248498"/>
              <a:gd name="connsiteY8" fmla="*/ 451311 h 1478507"/>
              <a:gd name="connsiteX0" fmla="*/ 5613 w 3248498"/>
              <a:gd name="connsiteY0" fmla="*/ 451311 h 1478507"/>
              <a:gd name="connsiteX1" fmla="*/ 1112418 w 3248498"/>
              <a:gd name="connsiteY1" fmla="*/ 1464771 h 1478507"/>
              <a:gd name="connsiteX2" fmla="*/ 1680108 w 3248498"/>
              <a:gd name="connsiteY2" fmla="*/ 1062816 h 1478507"/>
              <a:gd name="connsiteX3" fmla="*/ 2994558 w 3248498"/>
              <a:gd name="connsiteY3" fmla="*/ 1432386 h 1478507"/>
              <a:gd name="connsiteX4" fmla="*/ 2802153 w 3248498"/>
              <a:gd name="connsiteY4" fmla="*/ 674196 h 1478507"/>
              <a:gd name="connsiteX5" fmla="*/ 3244113 w 3248498"/>
              <a:gd name="connsiteY5" fmla="*/ 83646 h 1478507"/>
              <a:gd name="connsiteX6" fmla="*/ 2929788 w 3248498"/>
              <a:gd name="connsiteY6" fmla="*/ 9351 h 1478507"/>
              <a:gd name="connsiteX7" fmla="*/ 1521993 w 3248498"/>
              <a:gd name="connsiteY7" fmla="*/ 133176 h 1478507"/>
              <a:gd name="connsiteX8" fmla="*/ 5613 w 3248498"/>
              <a:gd name="connsiteY8" fmla="*/ 451311 h 1478507"/>
              <a:gd name="connsiteX0" fmla="*/ 5613 w 3248498"/>
              <a:gd name="connsiteY0" fmla="*/ 451311 h 1478507"/>
              <a:gd name="connsiteX1" fmla="*/ 1112418 w 3248498"/>
              <a:gd name="connsiteY1" fmla="*/ 1464771 h 1478507"/>
              <a:gd name="connsiteX2" fmla="*/ 1680108 w 3248498"/>
              <a:gd name="connsiteY2" fmla="*/ 1062816 h 1478507"/>
              <a:gd name="connsiteX3" fmla="*/ 2994558 w 3248498"/>
              <a:gd name="connsiteY3" fmla="*/ 1432386 h 1478507"/>
              <a:gd name="connsiteX4" fmla="*/ 2802153 w 3248498"/>
              <a:gd name="connsiteY4" fmla="*/ 674196 h 1478507"/>
              <a:gd name="connsiteX5" fmla="*/ 3244113 w 3248498"/>
              <a:gd name="connsiteY5" fmla="*/ 83646 h 1478507"/>
              <a:gd name="connsiteX6" fmla="*/ 2929788 w 3248498"/>
              <a:gd name="connsiteY6" fmla="*/ 9351 h 1478507"/>
              <a:gd name="connsiteX7" fmla="*/ 1521993 w 3248498"/>
              <a:gd name="connsiteY7" fmla="*/ 133176 h 1478507"/>
              <a:gd name="connsiteX8" fmla="*/ 5613 w 3248498"/>
              <a:gd name="connsiteY8" fmla="*/ 451311 h 1478507"/>
              <a:gd name="connsiteX0" fmla="*/ 3994 w 3246753"/>
              <a:gd name="connsiteY0" fmla="*/ 448548 h 1475744"/>
              <a:gd name="connsiteX1" fmla="*/ 1110799 w 3246753"/>
              <a:gd name="connsiteY1" fmla="*/ 1462008 h 1475744"/>
              <a:gd name="connsiteX2" fmla="*/ 1678489 w 3246753"/>
              <a:gd name="connsiteY2" fmla="*/ 1060053 h 1475744"/>
              <a:gd name="connsiteX3" fmla="*/ 2992939 w 3246753"/>
              <a:gd name="connsiteY3" fmla="*/ 1429623 h 1475744"/>
              <a:gd name="connsiteX4" fmla="*/ 2800534 w 3246753"/>
              <a:gd name="connsiteY4" fmla="*/ 671433 h 1475744"/>
              <a:gd name="connsiteX5" fmla="*/ 3242494 w 3246753"/>
              <a:gd name="connsiteY5" fmla="*/ 80883 h 1475744"/>
              <a:gd name="connsiteX6" fmla="*/ 2928169 w 3246753"/>
              <a:gd name="connsiteY6" fmla="*/ 6588 h 1475744"/>
              <a:gd name="connsiteX7" fmla="*/ 1537519 w 3246753"/>
              <a:gd name="connsiteY7" fmla="*/ 92313 h 1475744"/>
              <a:gd name="connsiteX8" fmla="*/ 3994 w 3246753"/>
              <a:gd name="connsiteY8" fmla="*/ 448548 h 1475744"/>
              <a:gd name="connsiteX0" fmla="*/ 8260 w 3251019"/>
              <a:gd name="connsiteY0" fmla="*/ 448548 h 1475744"/>
              <a:gd name="connsiteX1" fmla="*/ 1115065 w 3251019"/>
              <a:gd name="connsiteY1" fmla="*/ 1462008 h 1475744"/>
              <a:gd name="connsiteX2" fmla="*/ 1682755 w 3251019"/>
              <a:gd name="connsiteY2" fmla="*/ 1060053 h 1475744"/>
              <a:gd name="connsiteX3" fmla="*/ 2997205 w 3251019"/>
              <a:gd name="connsiteY3" fmla="*/ 1429623 h 1475744"/>
              <a:gd name="connsiteX4" fmla="*/ 2804800 w 3251019"/>
              <a:gd name="connsiteY4" fmla="*/ 671433 h 1475744"/>
              <a:gd name="connsiteX5" fmla="*/ 3246760 w 3251019"/>
              <a:gd name="connsiteY5" fmla="*/ 80883 h 1475744"/>
              <a:gd name="connsiteX6" fmla="*/ 2932435 w 3251019"/>
              <a:gd name="connsiteY6" fmla="*/ 6588 h 1475744"/>
              <a:gd name="connsiteX7" fmla="*/ 1541785 w 3251019"/>
              <a:gd name="connsiteY7" fmla="*/ 92313 h 1475744"/>
              <a:gd name="connsiteX8" fmla="*/ 8260 w 3251019"/>
              <a:gd name="connsiteY8" fmla="*/ 448548 h 1475744"/>
              <a:gd name="connsiteX0" fmla="*/ 8777 w 3251536"/>
              <a:gd name="connsiteY0" fmla="*/ 448548 h 1464713"/>
              <a:gd name="connsiteX1" fmla="*/ 1115582 w 3251536"/>
              <a:gd name="connsiteY1" fmla="*/ 1462008 h 1464713"/>
              <a:gd name="connsiteX2" fmla="*/ 1683272 w 3251536"/>
              <a:gd name="connsiteY2" fmla="*/ 1060053 h 1464713"/>
              <a:gd name="connsiteX3" fmla="*/ 2997722 w 3251536"/>
              <a:gd name="connsiteY3" fmla="*/ 1429623 h 1464713"/>
              <a:gd name="connsiteX4" fmla="*/ 2805317 w 3251536"/>
              <a:gd name="connsiteY4" fmla="*/ 671433 h 1464713"/>
              <a:gd name="connsiteX5" fmla="*/ 3247277 w 3251536"/>
              <a:gd name="connsiteY5" fmla="*/ 80883 h 1464713"/>
              <a:gd name="connsiteX6" fmla="*/ 2932952 w 3251536"/>
              <a:gd name="connsiteY6" fmla="*/ 6588 h 1464713"/>
              <a:gd name="connsiteX7" fmla="*/ 1542302 w 3251536"/>
              <a:gd name="connsiteY7" fmla="*/ 92313 h 1464713"/>
              <a:gd name="connsiteX8" fmla="*/ 8777 w 3251536"/>
              <a:gd name="connsiteY8" fmla="*/ 448548 h 1464713"/>
              <a:gd name="connsiteX0" fmla="*/ 9078 w 3251837"/>
              <a:gd name="connsiteY0" fmla="*/ 448548 h 1462009"/>
              <a:gd name="connsiteX1" fmla="*/ 1115883 w 3251837"/>
              <a:gd name="connsiteY1" fmla="*/ 1462008 h 1462009"/>
              <a:gd name="connsiteX2" fmla="*/ 1683573 w 3251837"/>
              <a:gd name="connsiteY2" fmla="*/ 1060053 h 1462009"/>
              <a:gd name="connsiteX3" fmla="*/ 2998023 w 3251837"/>
              <a:gd name="connsiteY3" fmla="*/ 1429623 h 1462009"/>
              <a:gd name="connsiteX4" fmla="*/ 2805618 w 3251837"/>
              <a:gd name="connsiteY4" fmla="*/ 671433 h 1462009"/>
              <a:gd name="connsiteX5" fmla="*/ 3247578 w 3251837"/>
              <a:gd name="connsiteY5" fmla="*/ 80883 h 1462009"/>
              <a:gd name="connsiteX6" fmla="*/ 2933253 w 3251837"/>
              <a:gd name="connsiteY6" fmla="*/ 6588 h 1462009"/>
              <a:gd name="connsiteX7" fmla="*/ 1542603 w 3251837"/>
              <a:gd name="connsiteY7" fmla="*/ 92313 h 1462009"/>
              <a:gd name="connsiteX8" fmla="*/ 9078 w 3251837"/>
              <a:gd name="connsiteY8" fmla="*/ 448548 h 1462009"/>
              <a:gd name="connsiteX0" fmla="*/ 8560 w 3251319"/>
              <a:gd name="connsiteY0" fmla="*/ 448548 h 1474708"/>
              <a:gd name="connsiteX1" fmla="*/ 1115365 w 3251319"/>
              <a:gd name="connsiteY1" fmla="*/ 1462008 h 1474708"/>
              <a:gd name="connsiteX2" fmla="*/ 1900225 w 3251319"/>
              <a:gd name="connsiteY2" fmla="*/ 1042908 h 1474708"/>
              <a:gd name="connsiteX3" fmla="*/ 2997505 w 3251319"/>
              <a:gd name="connsiteY3" fmla="*/ 1429623 h 1474708"/>
              <a:gd name="connsiteX4" fmla="*/ 2805100 w 3251319"/>
              <a:gd name="connsiteY4" fmla="*/ 671433 h 1474708"/>
              <a:gd name="connsiteX5" fmla="*/ 3247060 w 3251319"/>
              <a:gd name="connsiteY5" fmla="*/ 80883 h 1474708"/>
              <a:gd name="connsiteX6" fmla="*/ 2932735 w 3251319"/>
              <a:gd name="connsiteY6" fmla="*/ 6588 h 1474708"/>
              <a:gd name="connsiteX7" fmla="*/ 1542085 w 3251319"/>
              <a:gd name="connsiteY7" fmla="*/ 92313 h 1474708"/>
              <a:gd name="connsiteX8" fmla="*/ 8560 w 3251319"/>
              <a:gd name="connsiteY8" fmla="*/ 448548 h 1474708"/>
              <a:gd name="connsiteX0" fmla="*/ 8560 w 3251319"/>
              <a:gd name="connsiteY0" fmla="*/ 448548 h 1475082"/>
              <a:gd name="connsiteX1" fmla="*/ 1115365 w 3251319"/>
              <a:gd name="connsiteY1" fmla="*/ 1462008 h 1475082"/>
              <a:gd name="connsiteX2" fmla="*/ 1900225 w 3251319"/>
              <a:gd name="connsiteY2" fmla="*/ 1042908 h 1475082"/>
              <a:gd name="connsiteX3" fmla="*/ 2997505 w 3251319"/>
              <a:gd name="connsiteY3" fmla="*/ 1429623 h 1475082"/>
              <a:gd name="connsiteX4" fmla="*/ 2805100 w 3251319"/>
              <a:gd name="connsiteY4" fmla="*/ 671433 h 1475082"/>
              <a:gd name="connsiteX5" fmla="*/ 3247060 w 3251319"/>
              <a:gd name="connsiteY5" fmla="*/ 80883 h 1475082"/>
              <a:gd name="connsiteX6" fmla="*/ 2932735 w 3251319"/>
              <a:gd name="connsiteY6" fmla="*/ 6588 h 1475082"/>
              <a:gd name="connsiteX7" fmla="*/ 1542085 w 3251319"/>
              <a:gd name="connsiteY7" fmla="*/ 92313 h 1475082"/>
              <a:gd name="connsiteX8" fmla="*/ 8560 w 3251319"/>
              <a:gd name="connsiteY8" fmla="*/ 448548 h 1475082"/>
              <a:gd name="connsiteX0" fmla="*/ 8485 w 3251244"/>
              <a:gd name="connsiteY0" fmla="*/ 448548 h 1476784"/>
              <a:gd name="connsiteX1" fmla="*/ 1115290 w 3251244"/>
              <a:gd name="connsiteY1" fmla="*/ 1462008 h 1476784"/>
              <a:gd name="connsiteX2" fmla="*/ 1846810 w 3251244"/>
              <a:gd name="connsiteY2" fmla="*/ 1069578 h 1476784"/>
              <a:gd name="connsiteX3" fmla="*/ 2997430 w 3251244"/>
              <a:gd name="connsiteY3" fmla="*/ 1429623 h 1476784"/>
              <a:gd name="connsiteX4" fmla="*/ 2805025 w 3251244"/>
              <a:gd name="connsiteY4" fmla="*/ 671433 h 1476784"/>
              <a:gd name="connsiteX5" fmla="*/ 3246985 w 3251244"/>
              <a:gd name="connsiteY5" fmla="*/ 80883 h 1476784"/>
              <a:gd name="connsiteX6" fmla="*/ 2932660 w 3251244"/>
              <a:gd name="connsiteY6" fmla="*/ 6588 h 1476784"/>
              <a:gd name="connsiteX7" fmla="*/ 1542010 w 3251244"/>
              <a:gd name="connsiteY7" fmla="*/ 92313 h 1476784"/>
              <a:gd name="connsiteX8" fmla="*/ 8485 w 3251244"/>
              <a:gd name="connsiteY8" fmla="*/ 448548 h 1476784"/>
              <a:gd name="connsiteX0" fmla="*/ 8485 w 3251244"/>
              <a:gd name="connsiteY0" fmla="*/ 448548 h 1476784"/>
              <a:gd name="connsiteX1" fmla="*/ 1115290 w 3251244"/>
              <a:gd name="connsiteY1" fmla="*/ 1462008 h 1476784"/>
              <a:gd name="connsiteX2" fmla="*/ 1846810 w 3251244"/>
              <a:gd name="connsiteY2" fmla="*/ 1069578 h 1476784"/>
              <a:gd name="connsiteX3" fmla="*/ 2997430 w 3251244"/>
              <a:gd name="connsiteY3" fmla="*/ 1429623 h 1476784"/>
              <a:gd name="connsiteX4" fmla="*/ 2805025 w 3251244"/>
              <a:gd name="connsiteY4" fmla="*/ 671433 h 1476784"/>
              <a:gd name="connsiteX5" fmla="*/ 3246985 w 3251244"/>
              <a:gd name="connsiteY5" fmla="*/ 80883 h 1476784"/>
              <a:gd name="connsiteX6" fmla="*/ 2932660 w 3251244"/>
              <a:gd name="connsiteY6" fmla="*/ 6588 h 1476784"/>
              <a:gd name="connsiteX7" fmla="*/ 1542010 w 3251244"/>
              <a:gd name="connsiteY7" fmla="*/ 92313 h 1476784"/>
              <a:gd name="connsiteX8" fmla="*/ 8485 w 3251244"/>
              <a:gd name="connsiteY8" fmla="*/ 448548 h 1476784"/>
              <a:gd name="connsiteX0" fmla="*/ 8485 w 3251244"/>
              <a:gd name="connsiteY0" fmla="*/ 448548 h 1476403"/>
              <a:gd name="connsiteX1" fmla="*/ 1115290 w 3251244"/>
              <a:gd name="connsiteY1" fmla="*/ 1462008 h 1476403"/>
              <a:gd name="connsiteX2" fmla="*/ 1846810 w 3251244"/>
              <a:gd name="connsiteY2" fmla="*/ 1069578 h 1476403"/>
              <a:gd name="connsiteX3" fmla="*/ 3026005 w 3251244"/>
              <a:gd name="connsiteY3" fmla="*/ 1416288 h 1476403"/>
              <a:gd name="connsiteX4" fmla="*/ 2805025 w 3251244"/>
              <a:gd name="connsiteY4" fmla="*/ 671433 h 1476403"/>
              <a:gd name="connsiteX5" fmla="*/ 3246985 w 3251244"/>
              <a:gd name="connsiteY5" fmla="*/ 80883 h 1476403"/>
              <a:gd name="connsiteX6" fmla="*/ 2932660 w 3251244"/>
              <a:gd name="connsiteY6" fmla="*/ 6588 h 1476403"/>
              <a:gd name="connsiteX7" fmla="*/ 1542010 w 3251244"/>
              <a:gd name="connsiteY7" fmla="*/ 92313 h 1476403"/>
              <a:gd name="connsiteX8" fmla="*/ 8485 w 3251244"/>
              <a:gd name="connsiteY8" fmla="*/ 448548 h 1476403"/>
              <a:gd name="connsiteX0" fmla="*/ 8485 w 3248718"/>
              <a:gd name="connsiteY0" fmla="*/ 447844 h 1475699"/>
              <a:gd name="connsiteX1" fmla="*/ 1115290 w 3248718"/>
              <a:gd name="connsiteY1" fmla="*/ 1461304 h 1475699"/>
              <a:gd name="connsiteX2" fmla="*/ 1846810 w 3248718"/>
              <a:gd name="connsiteY2" fmla="*/ 1068874 h 1475699"/>
              <a:gd name="connsiteX3" fmla="*/ 3026005 w 3248718"/>
              <a:gd name="connsiteY3" fmla="*/ 1415584 h 1475699"/>
              <a:gd name="connsiteX4" fmla="*/ 2862175 w 3248718"/>
              <a:gd name="connsiteY4" fmla="*/ 655489 h 1475699"/>
              <a:gd name="connsiteX5" fmla="*/ 3246985 w 3248718"/>
              <a:gd name="connsiteY5" fmla="*/ 80179 h 1475699"/>
              <a:gd name="connsiteX6" fmla="*/ 2932660 w 3248718"/>
              <a:gd name="connsiteY6" fmla="*/ 5884 h 1475699"/>
              <a:gd name="connsiteX7" fmla="*/ 1542010 w 3248718"/>
              <a:gd name="connsiteY7" fmla="*/ 91609 h 1475699"/>
              <a:gd name="connsiteX8" fmla="*/ 8485 w 3248718"/>
              <a:gd name="connsiteY8" fmla="*/ 447844 h 1475699"/>
              <a:gd name="connsiteX0" fmla="*/ 8485 w 3251619"/>
              <a:gd name="connsiteY0" fmla="*/ 448192 h 1476047"/>
              <a:gd name="connsiteX1" fmla="*/ 1115290 w 3251619"/>
              <a:gd name="connsiteY1" fmla="*/ 1461652 h 1476047"/>
              <a:gd name="connsiteX2" fmla="*/ 1846810 w 3251619"/>
              <a:gd name="connsiteY2" fmla="*/ 1069222 h 1476047"/>
              <a:gd name="connsiteX3" fmla="*/ 3026005 w 3251619"/>
              <a:gd name="connsiteY3" fmla="*/ 1415932 h 1476047"/>
              <a:gd name="connsiteX4" fmla="*/ 2797405 w 3251619"/>
              <a:gd name="connsiteY4" fmla="*/ 663457 h 1476047"/>
              <a:gd name="connsiteX5" fmla="*/ 3246985 w 3251619"/>
              <a:gd name="connsiteY5" fmla="*/ 80527 h 1476047"/>
              <a:gd name="connsiteX6" fmla="*/ 2932660 w 3251619"/>
              <a:gd name="connsiteY6" fmla="*/ 6232 h 1476047"/>
              <a:gd name="connsiteX7" fmla="*/ 1542010 w 3251619"/>
              <a:gd name="connsiteY7" fmla="*/ 91957 h 1476047"/>
              <a:gd name="connsiteX8" fmla="*/ 8485 w 3251619"/>
              <a:gd name="connsiteY8" fmla="*/ 448192 h 1476047"/>
              <a:gd name="connsiteX0" fmla="*/ 8485 w 3251619"/>
              <a:gd name="connsiteY0" fmla="*/ 448192 h 1476047"/>
              <a:gd name="connsiteX1" fmla="*/ 1115290 w 3251619"/>
              <a:gd name="connsiteY1" fmla="*/ 1461652 h 1476047"/>
              <a:gd name="connsiteX2" fmla="*/ 1846810 w 3251619"/>
              <a:gd name="connsiteY2" fmla="*/ 1069222 h 1476047"/>
              <a:gd name="connsiteX3" fmla="*/ 3026005 w 3251619"/>
              <a:gd name="connsiteY3" fmla="*/ 1415932 h 1476047"/>
              <a:gd name="connsiteX4" fmla="*/ 2797405 w 3251619"/>
              <a:gd name="connsiteY4" fmla="*/ 663457 h 1476047"/>
              <a:gd name="connsiteX5" fmla="*/ 3246985 w 3251619"/>
              <a:gd name="connsiteY5" fmla="*/ 80527 h 1476047"/>
              <a:gd name="connsiteX6" fmla="*/ 2932660 w 3251619"/>
              <a:gd name="connsiteY6" fmla="*/ 6232 h 1476047"/>
              <a:gd name="connsiteX7" fmla="*/ 1542010 w 3251619"/>
              <a:gd name="connsiteY7" fmla="*/ 91957 h 1476047"/>
              <a:gd name="connsiteX8" fmla="*/ 8485 w 3251619"/>
              <a:gd name="connsiteY8" fmla="*/ 448192 h 1476047"/>
              <a:gd name="connsiteX0" fmla="*/ 8485 w 3251619"/>
              <a:gd name="connsiteY0" fmla="*/ 448192 h 1476047"/>
              <a:gd name="connsiteX1" fmla="*/ 1115290 w 3251619"/>
              <a:gd name="connsiteY1" fmla="*/ 1461652 h 1476047"/>
              <a:gd name="connsiteX2" fmla="*/ 1846810 w 3251619"/>
              <a:gd name="connsiteY2" fmla="*/ 1069222 h 1476047"/>
              <a:gd name="connsiteX3" fmla="*/ 3026005 w 3251619"/>
              <a:gd name="connsiteY3" fmla="*/ 1415932 h 1476047"/>
              <a:gd name="connsiteX4" fmla="*/ 2797405 w 3251619"/>
              <a:gd name="connsiteY4" fmla="*/ 663457 h 1476047"/>
              <a:gd name="connsiteX5" fmla="*/ 3246985 w 3251619"/>
              <a:gd name="connsiteY5" fmla="*/ 80527 h 1476047"/>
              <a:gd name="connsiteX6" fmla="*/ 2932660 w 3251619"/>
              <a:gd name="connsiteY6" fmla="*/ 6232 h 1476047"/>
              <a:gd name="connsiteX7" fmla="*/ 1542010 w 3251619"/>
              <a:gd name="connsiteY7" fmla="*/ 91957 h 1476047"/>
              <a:gd name="connsiteX8" fmla="*/ 8485 w 3251619"/>
              <a:gd name="connsiteY8" fmla="*/ 448192 h 1476047"/>
              <a:gd name="connsiteX0" fmla="*/ 8485 w 3250080"/>
              <a:gd name="connsiteY0" fmla="*/ 448280 h 1476135"/>
              <a:gd name="connsiteX1" fmla="*/ 1115290 w 3250080"/>
              <a:gd name="connsiteY1" fmla="*/ 1461740 h 1476135"/>
              <a:gd name="connsiteX2" fmla="*/ 1846810 w 3250080"/>
              <a:gd name="connsiteY2" fmla="*/ 1069310 h 1476135"/>
              <a:gd name="connsiteX3" fmla="*/ 3026005 w 3250080"/>
              <a:gd name="connsiteY3" fmla="*/ 1416020 h 1476135"/>
              <a:gd name="connsiteX4" fmla="*/ 2829790 w 3250080"/>
              <a:gd name="connsiteY4" fmla="*/ 665450 h 1476135"/>
              <a:gd name="connsiteX5" fmla="*/ 3246985 w 3250080"/>
              <a:gd name="connsiteY5" fmla="*/ 80615 h 1476135"/>
              <a:gd name="connsiteX6" fmla="*/ 2932660 w 3250080"/>
              <a:gd name="connsiteY6" fmla="*/ 6320 h 1476135"/>
              <a:gd name="connsiteX7" fmla="*/ 1542010 w 3250080"/>
              <a:gd name="connsiteY7" fmla="*/ 92045 h 1476135"/>
              <a:gd name="connsiteX8" fmla="*/ 8485 w 3250080"/>
              <a:gd name="connsiteY8" fmla="*/ 448280 h 1476135"/>
              <a:gd name="connsiteX0" fmla="*/ 8485 w 3249908"/>
              <a:gd name="connsiteY0" fmla="*/ 432812 h 1460667"/>
              <a:gd name="connsiteX1" fmla="*/ 1115290 w 3249908"/>
              <a:gd name="connsiteY1" fmla="*/ 1446272 h 1460667"/>
              <a:gd name="connsiteX2" fmla="*/ 1846810 w 3249908"/>
              <a:gd name="connsiteY2" fmla="*/ 1053842 h 1460667"/>
              <a:gd name="connsiteX3" fmla="*/ 3026005 w 3249908"/>
              <a:gd name="connsiteY3" fmla="*/ 1400552 h 1460667"/>
              <a:gd name="connsiteX4" fmla="*/ 2829790 w 3249908"/>
              <a:gd name="connsiteY4" fmla="*/ 649982 h 1460667"/>
              <a:gd name="connsiteX5" fmla="*/ 3246985 w 3249908"/>
              <a:gd name="connsiteY5" fmla="*/ 65147 h 1460667"/>
              <a:gd name="connsiteX6" fmla="*/ 2568805 w 3249908"/>
              <a:gd name="connsiteY6" fmla="*/ 15617 h 1460667"/>
              <a:gd name="connsiteX7" fmla="*/ 1542010 w 3249908"/>
              <a:gd name="connsiteY7" fmla="*/ 76577 h 1460667"/>
              <a:gd name="connsiteX8" fmla="*/ 8485 w 3249908"/>
              <a:gd name="connsiteY8" fmla="*/ 432812 h 1460667"/>
              <a:gd name="connsiteX0" fmla="*/ 8485 w 3249908"/>
              <a:gd name="connsiteY0" fmla="*/ 444683 h 1472538"/>
              <a:gd name="connsiteX1" fmla="*/ 1115290 w 3249908"/>
              <a:gd name="connsiteY1" fmla="*/ 1458143 h 1472538"/>
              <a:gd name="connsiteX2" fmla="*/ 1846810 w 3249908"/>
              <a:gd name="connsiteY2" fmla="*/ 1065713 h 1472538"/>
              <a:gd name="connsiteX3" fmla="*/ 3026005 w 3249908"/>
              <a:gd name="connsiteY3" fmla="*/ 1412423 h 1472538"/>
              <a:gd name="connsiteX4" fmla="*/ 2829790 w 3249908"/>
              <a:gd name="connsiteY4" fmla="*/ 661853 h 1472538"/>
              <a:gd name="connsiteX5" fmla="*/ 3246985 w 3249908"/>
              <a:gd name="connsiteY5" fmla="*/ 77018 h 1472538"/>
              <a:gd name="connsiteX6" fmla="*/ 2568805 w 3249908"/>
              <a:gd name="connsiteY6" fmla="*/ 27488 h 1472538"/>
              <a:gd name="connsiteX7" fmla="*/ 1542010 w 3249908"/>
              <a:gd name="connsiteY7" fmla="*/ 88448 h 1472538"/>
              <a:gd name="connsiteX8" fmla="*/ 8485 w 3249908"/>
              <a:gd name="connsiteY8" fmla="*/ 444683 h 1472538"/>
              <a:gd name="connsiteX0" fmla="*/ 8485 w 3249908"/>
              <a:gd name="connsiteY0" fmla="*/ 444683 h 1472538"/>
              <a:gd name="connsiteX1" fmla="*/ 1115290 w 3249908"/>
              <a:gd name="connsiteY1" fmla="*/ 1458143 h 1472538"/>
              <a:gd name="connsiteX2" fmla="*/ 1846810 w 3249908"/>
              <a:gd name="connsiteY2" fmla="*/ 1065713 h 1472538"/>
              <a:gd name="connsiteX3" fmla="*/ 3026005 w 3249908"/>
              <a:gd name="connsiteY3" fmla="*/ 1412423 h 1472538"/>
              <a:gd name="connsiteX4" fmla="*/ 2829790 w 3249908"/>
              <a:gd name="connsiteY4" fmla="*/ 661853 h 1472538"/>
              <a:gd name="connsiteX5" fmla="*/ 3246985 w 3249908"/>
              <a:gd name="connsiteY5" fmla="*/ 77018 h 1472538"/>
              <a:gd name="connsiteX6" fmla="*/ 2568805 w 3249908"/>
              <a:gd name="connsiteY6" fmla="*/ 27488 h 1472538"/>
              <a:gd name="connsiteX7" fmla="*/ 1542010 w 3249908"/>
              <a:gd name="connsiteY7" fmla="*/ 88448 h 1472538"/>
              <a:gd name="connsiteX8" fmla="*/ 8485 w 3249908"/>
              <a:gd name="connsiteY8" fmla="*/ 444683 h 1472538"/>
              <a:gd name="connsiteX0" fmla="*/ 8485 w 3229283"/>
              <a:gd name="connsiteY0" fmla="*/ 476835 h 1504690"/>
              <a:gd name="connsiteX1" fmla="*/ 1115290 w 3229283"/>
              <a:gd name="connsiteY1" fmla="*/ 1490295 h 1504690"/>
              <a:gd name="connsiteX2" fmla="*/ 1846810 w 3229283"/>
              <a:gd name="connsiteY2" fmla="*/ 1097865 h 1504690"/>
              <a:gd name="connsiteX3" fmla="*/ 3026005 w 3229283"/>
              <a:gd name="connsiteY3" fmla="*/ 1444575 h 1504690"/>
              <a:gd name="connsiteX4" fmla="*/ 2829790 w 3229283"/>
              <a:gd name="connsiteY4" fmla="*/ 694005 h 1504690"/>
              <a:gd name="connsiteX5" fmla="*/ 3226030 w 3229283"/>
              <a:gd name="connsiteY5" fmla="*/ 46305 h 1504690"/>
              <a:gd name="connsiteX6" fmla="*/ 2568805 w 3229283"/>
              <a:gd name="connsiteY6" fmla="*/ 59640 h 1504690"/>
              <a:gd name="connsiteX7" fmla="*/ 1542010 w 3229283"/>
              <a:gd name="connsiteY7" fmla="*/ 120600 h 1504690"/>
              <a:gd name="connsiteX8" fmla="*/ 8485 w 3229283"/>
              <a:gd name="connsiteY8" fmla="*/ 476835 h 1504690"/>
              <a:gd name="connsiteX0" fmla="*/ 8485 w 3259584"/>
              <a:gd name="connsiteY0" fmla="*/ 478339 h 1506194"/>
              <a:gd name="connsiteX1" fmla="*/ 1115290 w 3259584"/>
              <a:gd name="connsiteY1" fmla="*/ 1491799 h 1506194"/>
              <a:gd name="connsiteX2" fmla="*/ 1846810 w 3259584"/>
              <a:gd name="connsiteY2" fmla="*/ 1099369 h 1506194"/>
              <a:gd name="connsiteX3" fmla="*/ 3026005 w 3259584"/>
              <a:gd name="connsiteY3" fmla="*/ 1446079 h 1506194"/>
              <a:gd name="connsiteX4" fmla="*/ 2829790 w 3259584"/>
              <a:gd name="connsiteY4" fmla="*/ 695509 h 1506194"/>
              <a:gd name="connsiteX5" fmla="*/ 3256510 w 3259584"/>
              <a:gd name="connsiteY5" fmla="*/ 45904 h 1506194"/>
              <a:gd name="connsiteX6" fmla="*/ 2568805 w 3259584"/>
              <a:gd name="connsiteY6" fmla="*/ 61144 h 1506194"/>
              <a:gd name="connsiteX7" fmla="*/ 1542010 w 3259584"/>
              <a:gd name="connsiteY7" fmla="*/ 122104 h 1506194"/>
              <a:gd name="connsiteX8" fmla="*/ 8485 w 3259584"/>
              <a:gd name="connsiteY8" fmla="*/ 478339 h 1506194"/>
              <a:gd name="connsiteX0" fmla="*/ 8485 w 3261216"/>
              <a:gd name="connsiteY0" fmla="*/ 504570 h 1532425"/>
              <a:gd name="connsiteX1" fmla="*/ 1115290 w 3261216"/>
              <a:gd name="connsiteY1" fmla="*/ 1518030 h 1532425"/>
              <a:gd name="connsiteX2" fmla="*/ 1846810 w 3261216"/>
              <a:gd name="connsiteY2" fmla="*/ 1125600 h 1532425"/>
              <a:gd name="connsiteX3" fmla="*/ 3026005 w 3261216"/>
              <a:gd name="connsiteY3" fmla="*/ 1472310 h 1532425"/>
              <a:gd name="connsiteX4" fmla="*/ 2829790 w 3261216"/>
              <a:gd name="connsiteY4" fmla="*/ 721740 h 1532425"/>
              <a:gd name="connsiteX5" fmla="*/ 3256510 w 3261216"/>
              <a:gd name="connsiteY5" fmla="*/ 72135 h 1532425"/>
              <a:gd name="connsiteX6" fmla="*/ 2568805 w 3261216"/>
              <a:gd name="connsiteY6" fmla="*/ 87375 h 1532425"/>
              <a:gd name="connsiteX7" fmla="*/ 1542010 w 3261216"/>
              <a:gd name="connsiteY7" fmla="*/ 148335 h 1532425"/>
              <a:gd name="connsiteX8" fmla="*/ 8485 w 3261216"/>
              <a:gd name="connsiteY8" fmla="*/ 504570 h 1532425"/>
              <a:gd name="connsiteX0" fmla="*/ 8485 w 3261176"/>
              <a:gd name="connsiteY0" fmla="*/ 504570 h 1532425"/>
              <a:gd name="connsiteX1" fmla="*/ 1115290 w 3261176"/>
              <a:gd name="connsiteY1" fmla="*/ 1518030 h 1532425"/>
              <a:gd name="connsiteX2" fmla="*/ 1846810 w 3261176"/>
              <a:gd name="connsiteY2" fmla="*/ 1125600 h 1532425"/>
              <a:gd name="connsiteX3" fmla="*/ 3050770 w 3261176"/>
              <a:gd name="connsiteY3" fmla="*/ 1472310 h 1532425"/>
              <a:gd name="connsiteX4" fmla="*/ 2829790 w 3261176"/>
              <a:gd name="connsiteY4" fmla="*/ 721740 h 1532425"/>
              <a:gd name="connsiteX5" fmla="*/ 3256510 w 3261176"/>
              <a:gd name="connsiteY5" fmla="*/ 72135 h 1532425"/>
              <a:gd name="connsiteX6" fmla="*/ 2568805 w 3261176"/>
              <a:gd name="connsiteY6" fmla="*/ 87375 h 1532425"/>
              <a:gd name="connsiteX7" fmla="*/ 1542010 w 3261176"/>
              <a:gd name="connsiteY7" fmla="*/ 148335 h 1532425"/>
              <a:gd name="connsiteX8" fmla="*/ 8485 w 3261176"/>
              <a:gd name="connsiteY8" fmla="*/ 504570 h 1532425"/>
              <a:gd name="connsiteX0" fmla="*/ 8485 w 3261176"/>
              <a:gd name="connsiteY0" fmla="*/ 504570 h 1532425"/>
              <a:gd name="connsiteX1" fmla="*/ 1115290 w 3261176"/>
              <a:gd name="connsiteY1" fmla="*/ 1518030 h 1532425"/>
              <a:gd name="connsiteX2" fmla="*/ 1846810 w 3261176"/>
              <a:gd name="connsiteY2" fmla="*/ 1125600 h 1532425"/>
              <a:gd name="connsiteX3" fmla="*/ 3050770 w 3261176"/>
              <a:gd name="connsiteY3" fmla="*/ 1472310 h 1532425"/>
              <a:gd name="connsiteX4" fmla="*/ 2829790 w 3261176"/>
              <a:gd name="connsiteY4" fmla="*/ 721740 h 1532425"/>
              <a:gd name="connsiteX5" fmla="*/ 3256510 w 3261176"/>
              <a:gd name="connsiteY5" fmla="*/ 72135 h 1532425"/>
              <a:gd name="connsiteX6" fmla="*/ 2568805 w 3261176"/>
              <a:gd name="connsiteY6" fmla="*/ 87375 h 1532425"/>
              <a:gd name="connsiteX7" fmla="*/ 1542010 w 3261176"/>
              <a:gd name="connsiteY7" fmla="*/ 148335 h 1532425"/>
              <a:gd name="connsiteX8" fmla="*/ 8485 w 3261176"/>
              <a:gd name="connsiteY8" fmla="*/ 504570 h 1532425"/>
              <a:gd name="connsiteX0" fmla="*/ 8485 w 3259776"/>
              <a:gd name="connsiteY0" fmla="*/ 476930 h 1504785"/>
              <a:gd name="connsiteX1" fmla="*/ 1115290 w 3259776"/>
              <a:gd name="connsiteY1" fmla="*/ 1490390 h 1504785"/>
              <a:gd name="connsiteX2" fmla="*/ 1846810 w 3259776"/>
              <a:gd name="connsiteY2" fmla="*/ 1097960 h 1504785"/>
              <a:gd name="connsiteX3" fmla="*/ 3050770 w 3259776"/>
              <a:gd name="connsiteY3" fmla="*/ 1444670 h 1504785"/>
              <a:gd name="connsiteX4" fmla="*/ 2837410 w 3259776"/>
              <a:gd name="connsiteY4" fmla="*/ 675050 h 1504785"/>
              <a:gd name="connsiteX5" fmla="*/ 3256510 w 3259776"/>
              <a:gd name="connsiteY5" fmla="*/ 44495 h 1504785"/>
              <a:gd name="connsiteX6" fmla="*/ 2568805 w 3259776"/>
              <a:gd name="connsiteY6" fmla="*/ 59735 h 1504785"/>
              <a:gd name="connsiteX7" fmla="*/ 1542010 w 3259776"/>
              <a:gd name="connsiteY7" fmla="*/ 120695 h 1504785"/>
              <a:gd name="connsiteX8" fmla="*/ 8485 w 3259776"/>
              <a:gd name="connsiteY8" fmla="*/ 476930 h 1504785"/>
              <a:gd name="connsiteX0" fmla="*/ 689730 w 2144548"/>
              <a:gd name="connsiteY0" fmla="*/ 509257 h 1503539"/>
              <a:gd name="connsiteX1" fmla="*/ 62 w 2144548"/>
              <a:gd name="connsiteY1" fmla="*/ 1490390 h 1503539"/>
              <a:gd name="connsiteX2" fmla="*/ 731582 w 2144548"/>
              <a:gd name="connsiteY2" fmla="*/ 1097960 h 1503539"/>
              <a:gd name="connsiteX3" fmla="*/ 1935542 w 2144548"/>
              <a:gd name="connsiteY3" fmla="*/ 1444670 h 1503539"/>
              <a:gd name="connsiteX4" fmla="*/ 1722182 w 2144548"/>
              <a:gd name="connsiteY4" fmla="*/ 675050 h 1503539"/>
              <a:gd name="connsiteX5" fmla="*/ 2141282 w 2144548"/>
              <a:gd name="connsiteY5" fmla="*/ 44495 h 1503539"/>
              <a:gd name="connsiteX6" fmla="*/ 1453577 w 2144548"/>
              <a:gd name="connsiteY6" fmla="*/ 59735 h 1503539"/>
              <a:gd name="connsiteX7" fmla="*/ 426782 w 2144548"/>
              <a:gd name="connsiteY7" fmla="*/ 120695 h 1503539"/>
              <a:gd name="connsiteX8" fmla="*/ 689730 w 2144548"/>
              <a:gd name="connsiteY8" fmla="*/ 509257 h 1503539"/>
              <a:gd name="connsiteX0" fmla="*/ 689747 w 2144565"/>
              <a:gd name="connsiteY0" fmla="*/ 509257 h 1503539"/>
              <a:gd name="connsiteX1" fmla="*/ 79 w 2144565"/>
              <a:gd name="connsiteY1" fmla="*/ 1490390 h 1503539"/>
              <a:gd name="connsiteX2" fmla="*/ 731599 w 2144565"/>
              <a:gd name="connsiteY2" fmla="*/ 1097960 h 1503539"/>
              <a:gd name="connsiteX3" fmla="*/ 1935559 w 2144565"/>
              <a:gd name="connsiteY3" fmla="*/ 1444670 h 1503539"/>
              <a:gd name="connsiteX4" fmla="*/ 1722199 w 2144565"/>
              <a:gd name="connsiteY4" fmla="*/ 675050 h 1503539"/>
              <a:gd name="connsiteX5" fmla="*/ 2141299 w 2144565"/>
              <a:gd name="connsiteY5" fmla="*/ 44495 h 1503539"/>
              <a:gd name="connsiteX6" fmla="*/ 1453594 w 2144565"/>
              <a:gd name="connsiteY6" fmla="*/ 59735 h 1503539"/>
              <a:gd name="connsiteX7" fmla="*/ 689747 w 2144565"/>
              <a:gd name="connsiteY7" fmla="*/ 509257 h 1503539"/>
              <a:gd name="connsiteX0" fmla="*/ 102066 w 1556884"/>
              <a:gd name="connsiteY0" fmla="*/ 509257 h 1456488"/>
              <a:gd name="connsiteX1" fmla="*/ 143918 w 1556884"/>
              <a:gd name="connsiteY1" fmla="*/ 1097960 h 1456488"/>
              <a:gd name="connsiteX2" fmla="*/ 1347878 w 1556884"/>
              <a:gd name="connsiteY2" fmla="*/ 1444670 h 1456488"/>
              <a:gd name="connsiteX3" fmla="*/ 1134518 w 1556884"/>
              <a:gd name="connsiteY3" fmla="*/ 675050 h 1456488"/>
              <a:gd name="connsiteX4" fmla="*/ 1553618 w 1556884"/>
              <a:gd name="connsiteY4" fmla="*/ 44495 h 1456488"/>
              <a:gd name="connsiteX5" fmla="*/ 865913 w 1556884"/>
              <a:gd name="connsiteY5" fmla="*/ 59735 h 1456488"/>
              <a:gd name="connsiteX6" fmla="*/ 102066 w 1556884"/>
              <a:gd name="connsiteY6" fmla="*/ 509257 h 1456488"/>
              <a:gd name="connsiteX0" fmla="*/ 17210 w 1472028"/>
              <a:gd name="connsiteY0" fmla="*/ 509257 h 1448138"/>
              <a:gd name="connsiteX1" fmla="*/ 331535 w 1472028"/>
              <a:gd name="connsiteY1" fmla="*/ 940942 h 1448138"/>
              <a:gd name="connsiteX2" fmla="*/ 1263022 w 1472028"/>
              <a:gd name="connsiteY2" fmla="*/ 1444670 h 1448138"/>
              <a:gd name="connsiteX3" fmla="*/ 1049662 w 1472028"/>
              <a:gd name="connsiteY3" fmla="*/ 675050 h 1448138"/>
              <a:gd name="connsiteX4" fmla="*/ 1468762 w 1472028"/>
              <a:gd name="connsiteY4" fmla="*/ 44495 h 1448138"/>
              <a:gd name="connsiteX5" fmla="*/ 781057 w 1472028"/>
              <a:gd name="connsiteY5" fmla="*/ 59735 h 1448138"/>
              <a:gd name="connsiteX6" fmla="*/ 17210 w 1472028"/>
              <a:gd name="connsiteY6" fmla="*/ 509257 h 1448138"/>
              <a:gd name="connsiteX0" fmla="*/ 43134 w 1497952"/>
              <a:gd name="connsiteY0" fmla="*/ 509257 h 1446994"/>
              <a:gd name="connsiteX1" fmla="*/ 357459 w 1497952"/>
              <a:gd name="connsiteY1" fmla="*/ 940942 h 1446994"/>
              <a:gd name="connsiteX2" fmla="*/ 1288946 w 1497952"/>
              <a:gd name="connsiteY2" fmla="*/ 1444670 h 1446994"/>
              <a:gd name="connsiteX3" fmla="*/ 1075586 w 1497952"/>
              <a:gd name="connsiteY3" fmla="*/ 675050 h 1446994"/>
              <a:gd name="connsiteX4" fmla="*/ 1494686 w 1497952"/>
              <a:gd name="connsiteY4" fmla="*/ 44495 h 1446994"/>
              <a:gd name="connsiteX5" fmla="*/ 806981 w 1497952"/>
              <a:gd name="connsiteY5" fmla="*/ 59735 h 1446994"/>
              <a:gd name="connsiteX6" fmla="*/ 43134 w 1497952"/>
              <a:gd name="connsiteY6" fmla="*/ 509257 h 1446994"/>
              <a:gd name="connsiteX0" fmla="*/ 20214 w 1428850"/>
              <a:gd name="connsiteY0" fmla="*/ 434053 h 1460799"/>
              <a:gd name="connsiteX1" fmla="*/ 288357 w 1428850"/>
              <a:gd name="connsiteY1" fmla="*/ 953483 h 1460799"/>
              <a:gd name="connsiteX2" fmla="*/ 1219844 w 1428850"/>
              <a:gd name="connsiteY2" fmla="*/ 1457211 h 1460799"/>
              <a:gd name="connsiteX3" fmla="*/ 1006484 w 1428850"/>
              <a:gd name="connsiteY3" fmla="*/ 687591 h 1460799"/>
              <a:gd name="connsiteX4" fmla="*/ 1425584 w 1428850"/>
              <a:gd name="connsiteY4" fmla="*/ 57036 h 1460799"/>
              <a:gd name="connsiteX5" fmla="*/ 737879 w 1428850"/>
              <a:gd name="connsiteY5" fmla="*/ 72276 h 1460799"/>
              <a:gd name="connsiteX6" fmla="*/ 20214 w 1428850"/>
              <a:gd name="connsiteY6" fmla="*/ 434053 h 1460799"/>
              <a:gd name="connsiteX0" fmla="*/ 13627 w 1422263"/>
              <a:gd name="connsiteY0" fmla="*/ 434053 h 1460799"/>
              <a:gd name="connsiteX1" fmla="*/ 281770 w 1422263"/>
              <a:gd name="connsiteY1" fmla="*/ 953483 h 1460799"/>
              <a:gd name="connsiteX2" fmla="*/ 1213257 w 1422263"/>
              <a:gd name="connsiteY2" fmla="*/ 1457211 h 1460799"/>
              <a:gd name="connsiteX3" fmla="*/ 999897 w 1422263"/>
              <a:gd name="connsiteY3" fmla="*/ 687591 h 1460799"/>
              <a:gd name="connsiteX4" fmla="*/ 1418997 w 1422263"/>
              <a:gd name="connsiteY4" fmla="*/ 57036 h 1460799"/>
              <a:gd name="connsiteX5" fmla="*/ 731292 w 1422263"/>
              <a:gd name="connsiteY5" fmla="*/ 72276 h 1460799"/>
              <a:gd name="connsiteX6" fmla="*/ 13627 w 1422263"/>
              <a:gd name="connsiteY6" fmla="*/ 434053 h 1460799"/>
              <a:gd name="connsiteX0" fmla="*/ 461580 w 1152551"/>
              <a:gd name="connsiteY0" fmla="*/ 102204 h 1491322"/>
              <a:gd name="connsiteX1" fmla="*/ 12058 w 1152551"/>
              <a:gd name="connsiteY1" fmla="*/ 983411 h 1491322"/>
              <a:gd name="connsiteX2" fmla="*/ 943545 w 1152551"/>
              <a:gd name="connsiteY2" fmla="*/ 1487139 h 1491322"/>
              <a:gd name="connsiteX3" fmla="*/ 730185 w 1152551"/>
              <a:gd name="connsiteY3" fmla="*/ 717519 h 1491322"/>
              <a:gd name="connsiteX4" fmla="*/ 1149285 w 1152551"/>
              <a:gd name="connsiteY4" fmla="*/ 86964 h 1491322"/>
              <a:gd name="connsiteX5" fmla="*/ 461580 w 1152551"/>
              <a:gd name="connsiteY5" fmla="*/ 102204 h 1491322"/>
              <a:gd name="connsiteX0" fmla="*/ 502137 w 1193108"/>
              <a:gd name="connsiteY0" fmla="*/ 145636 h 1534754"/>
              <a:gd name="connsiteX1" fmla="*/ 52615 w 1193108"/>
              <a:gd name="connsiteY1" fmla="*/ 1026843 h 1534754"/>
              <a:gd name="connsiteX2" fmla="*/ 984102 w 1193108"/>
              <a:gd name="connsiteY2" fmla="*/ 1530571 h 1534754"/>
              <a:gd name="connsiteX3" fmla="*/ 770742 w 1193108"/>
              <a:gd name="connsiteY3" fmla="*/ 760951 h 1534754"/>
              <a:gd name="connsiteX4" fmla="*/ 1189842 w 1193108"/>
              <a:gd name="connsiteY4" fmla="*/ 130396 h 1534754"/>
              <a:gd name="connsiteX5" fmla="*/ 502137 w 1193108"/>
              <a:gd name="connsiteY5" fmla="*/ 145636 h 1534754"/>
              <a:gd name="connsiteX0" fmla="*/ 729967 w 1420938"/>
              <a:gd name="connsiteY0" fmla="*/ 145636 h 1535221"/>
              <a:gd name="connsiteX1" fmla="*/ 280445 w 1420938"/>
              <a:gd name="connsiteY1" fmla="*/ 1026843 h 1535221"/>
              <a:gd name="connsiteX2" fmla="*/ 1211932 w 1420938"/>
              <a:gd name="connsiteY2" fmla="*/ 1530571 h 1535221"/>
              <a:gd name="connsiteX3" fmla="*/ 998572 w 1420938"/>
              <a:gd name="connsiteY3" fmla="*/ 760951 h 1535221"/>
              <a:gd name="connsiteX4" fmla="*/ 1417672 w 1420938"/>
              <a:gd name="connsiteY4" fmla="*/ 130396 h 1535221"/>
              <a:gd name="connsiteX5" fmla="*/ 729967 w 1420938"/>
              <a:gd name="connsiteY5" fmla="*/ 145636 h 1535221"/>
              <a:gd name="connsiteX0" fmla="*/ 782321 w 1473292"/>
              <a:gd name="connsiteY0" fmla="*/ 98662 h 1488247"/>
              <a:gd name="connsiteX1" fmla="*/ 332799 w 1473292"/>
              <a:gd name="connsiteY1" fmla="*/ 979869 h 1488247"/>
              <a:gd name="connsiteX2" fmla="*/ 1264286 w 1473292"/>
              <a:gd name="connsiteY2" fmla="*/ 1483597 h 1488247"/>
              <a:gd name="connsiteX3" fmla="*/ 1050926 w 1473292"/>
              <a:gd name="connsiteY3" fmla="*/ 713977 h 1488247"/>
              <a:gd name="connsiteX4" fmla="*/ 1470026 w 1473292"/>
              <a:gd name="connsiteY4" fmla="*/ 83422 h 1488247"/>
              <a:gd name="connsiteX5" fmla="*/ 782321 w 1473292"/>
              <a:gd name="connsiteY5" fmla="*/ 98662 h 1488247"/>
              <a:gd name="connsiteX0" fmla="*/ 646582 w 1152618"/>
              <a:gd name="connsiteY0" fmla="*/ 3186 h 1392771"/>
              <a:gd name="connsiteX1" fmla="*/ 197060 w 1152618"/>
              <a:gd name="connsiteY1" fmla="*/ 884393 h 1392771"/>
              <a:gd name="connsiteX2" fmla="*/ 1128547 w 1152618"/>
              <a:gd name="connsiteY2" fmla="*/ 1388121 h 1392771"/>
              <a:gd name="connsiteX3" fmla="*/ 915187 w 1152618"/>
              <a:gd name="connsiteY3" fmla="*/ 618501 h 1392771"/>
              <a:gd name="connsiteX4" fmla="*/ 646582 w 1152618"/>
              <a:gd name="connsiteY4" fmla="*/ 3186 h 1392771"/>
              <a:gd name="connsiteX0" fmla="*/ 973813 w 1654478"/>
              <a:gd name="connsiteY0" fmla="*/ 90927 h 1480512"/>
              <a:gd name="connsiteX1" fmla="*/ 524291 w 1654478"/>
              <a:gd name="connsiteY1" fmla="*/ 972134 h 1480512"/>
              <a:gd name="connsiteX2" fmla="*/ 1455778 w 1654478"/>
              <a:gd name="connsiteY2" fmla="*/ 1475862 h 1480512"/>
              <a:gd name="connsiteX3" fmla="*/ 1242418 w 1654478"/>
              <a:gd name="connsiteY3" fmla="*/ 706242 h 1480512"/>
              <a:gd name="connsiteX4" fmla="*/ 973813 w 1654478"/>
              <a:gd name="connsiteY4" fmla="*/ 90927 h 1480512"/>
              <a:gd name="connsiteX0" fmla="*/ 866535 w 1547200"/>
              <a:gd name="connsiteY0" fmla="*/ 90927 h 1478560"/>
              <a:gd name="connsiteX1" fmla="*/ 417013 w 1547200"/>
              <a:gd name="connsiteY1" fmla="*/ 972134 h 1478560"/>
              <a:gd name="connsiteX2" fmla="*/ 1348500 w 1547200"/>
              <a:gd name="connsiteY2" fmla="*/ 1475862 h 1478560"/>
              <a:gd name="connsiteX3" fmla="*/ 1135140 w 1547200"/>
              <a:gd name="connsiteY3" fmla="*/ 706242 h 1478560"/>
              <a:gd name="connsiteX4" fmla="*/ 866535 w 1547200"/>
              <a:gd name="connsiteY4" fmla="*/ 90927 h 1478560"/>
              <a:gd name="connsiteX0" fmla="*/ 437825 w 938731"/>
              <a:gd name="connsiteY0" fmla="*/ 3288 h 1391032"/>
              <a:gd name="connsiteX1" fmla="*/ 89903 w 938731"/>
              <a:gd name="connsiteY1" fmla="*/ 889113 h 1391032"/>
              <a:gd name="connsiteX2" fmla="*/ 919790 w 938731"/>
              <a:gd name="connsiteY2" fmla="*/ 1388223 h 1391032"/>
              <a:gd name="connsiteX3" fmla="*/ 706430 w 938731"/>
              <a:gd name="connsiteY3" fmla="*/ 618603 h 1391032"/>
              <a:gd name="connsiteX4" fmla="*/ 437825 w 938731"/>
              <a:gd name="connsiteY4" fmla="*/ 3288 h 1391032"/>
              <a:gd name="connsiteX0" fmla="*/ 546519 w 1047425"/>
              <a:gd name="connsiteY0" fmla="*/ 3288 h 1391466"/>
              <a:gd name="connsiteX1" fmla="*/ 198597 w 1047425"/>
              <a:gd name="connsiteY1" fmla="*/ 889113 h 1391466"/>
              <a:gd name="connsiteX2" fmla="*/ 1028484 w 1047425"/>
              <a:gd name="connsiteY2" fmla="*/ 1388223 h 1391466"/>
              <a:gd name="connsiteX3" fmla="*/ 815124 w 1047425"/>
              <a:gd name="connsiteY3" fmla="*/ 618603 h 1391466"/>
              <a:gd name="connsiteX4" fmla="*/ 546519 w 1047425"/>
              <a:gd name="connsiteY4" fmla="*/ 3288 h 1391466"/>
              <a:gd name="connsiteX0" fmla="*/ 843644 w 1443754"/>
              <a:gd name="connsiteY0" fmla="*/ 37357 h 1425535"/>
              <a:gd name="connsiteX1" fmla="*/ 495722 w 1443754"/>
              <a:gd name="connsiteY1" fmla="*/ 923182 h 1425535"/>
              <a:gd name="connsiteX2" fmla="*/ 1325609 w 1443754"/>
              <a:gd name="connsiteY2" fmla="*/ 1422292 h 1425535"/>
              <a:gd name="connsiteX3" fmla="*/ 1112249 w 1443754"/>
              <a:gd name="connsiteY3" fmla="*/ 652672 h 1425535"/>
              <a:gd name="connsiteX4" fmla="*/ 843644 w 1443754"/>
              <a:gd name="connsiteY4" fmla="*/ 37357 h 1425535"/>
              <a:gd name="connsiteX0" fmla="*/ 843644 w 1465389"/>
              <a:gd name="connsiteY0" fmla="*/ 37357 h 1448671"/>
              <a:gd name="connsiteX1" fmla="*/ 495722 w 1465389"/>
              <a:gd name="connsiteY1" fmla="*/ 923182 h 1448671"/>
              <a:gd name="connsiteX2" fmla="*/ 1325609 w 1465389"/>
              <a:gd name="connsiteY2" fmla="*/ 1422292 h 1448671"/>
              <a:gd name="connsiteX3" fmla="*/ 1112249 w 1465389"/>
              <a:gd name="connsiteY3" fmla="*/ 652672 h 1448671"/>
              <a:gd name="connsiteX4" fmla="*/ 843644 w 1465389"/>
              <a:gd name="connsiteY4" fmla="*/ 37357 h 1448671"/>
              <a:gd name="connsiteX0" fmla="*/ 670506 w 1274107"/>
              <a:gd name="connsiteY0" fmla="*/ 37508 h 1472159"/>
              <a:gd name="connsiteX1" fmla="*/ 322584 w 1274107"/>
              <a:gd name="connsiteY1" fmla="*/ 923333 h 1472159"/>
              <a:gd name="connsiteX2" fmla="*/ 1073962 w 1274107"/>
              <a:gd name="connsiteY2" fmla="*/ 1440915 h 1472159"/>
              <a:gd name="connsiteX3" fmla="*/ 939111 w 1274107"/>
              <a:gd name="connsiteY3" fmla="*/ 652823 h 1472159"/>
              <a:gd name="connsiteX4" fmla="*/ 670506 w 1274107"/>
              <a:gd name="connsiteY4" fmla="*/ 37508 h 1472159"/>
              <a:gd name="connsiteX0" fmla="*/ 816194 w 1419795"/>
              <a:gd name="connsiteY0" fmla="*/ 37508 h 1460639"/>
              <a:gd name="connsiteX1" fmla="*/ 468272 w 1419795"/>
              <a:gd name="connsiteY1" fmla="*/ 923333 h 1460639"/>
              <a:gd name="connsiteX2" fmla="*/ 1219650 w 1419795"/>
              <a:gd name="connsiteY2" fmla="*/ 1440915 h 1460639"/>
              <a:gd name="connsiteX3" fmla="*/ 1084799 w 1419795"/>
              <a:gd name="connsiteY3" fmla="*/ 652823 h 1460639"/>
              <a:gd name="connsiteX4" fmla="*/ 816194 w 1419795"/>
              <a:gd name="connsiteY4" fmla="*/ 37508 h 1460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419795" h="1460639">
                <a:moveTo>
                  <a:pt x="816194" y="37508"/>
                </a:moveTo>
                <a:cubicBezTo>
                  <a:pt x="-404160" y="225757"/>
                  <a:pt x="-23844" y="1026560"/>
                  <a:pt x="468272" y="923333"/>
                </a:cubicBezTo>
                <a:cubicBezTo>
                  <a:pt x="960388" y="820106"/>
                  <a:pt x="798242" y="1592218"/>
                  <a:pt x="1219650" y="1440915"/>
                </a:cubicBezTo>
                <a:cubicBezTo>
                  <a:pt x="1641058" y="1289612"/>
                  <a:pt x="1152042" y="886724"/>
                  <a:pt x="1084799" y="652823"/>
                </a:cubicBezTo>
                <a:cubicBezTo>
                  <a:pt x="1017556" y="418922"/>
                  <a:pt x="2036548" y="-150741"/>
                  <a:pt x="816194" y="37508"/>
                </a:cubicBezTo>
                <a:close/>
              </a:path>
            </a:pathLst>
          </a:cu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9584276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3606B50-7D1C-E0D5-0252-01C822C8B83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A6D985-4E4F-080E-A598-7FD4204FB0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US" b="1" dirty="0">
                <a:solidFill>
                  <a:srgbClr val="FFFFFF"/>
                </a:solidFill>
                <a:latin typeface="+mn-lt"/>
              </a:rPr>
              <a:t>NNME Teaming: </a:t>
            </a:r>
            <a:r>
              <a:rPr lang="en-US" i="1" dirty="0">
                <a:solidFill>
                  <a:srgbClr val="FFFFFF"/>
                </a:solidFill>
                <a:latin typeface="+mn-lt"/>
              </a:rPr>
              <a:t>Southeastern Effort</a:t>
            </a:r>
            <a:r>
              <a:rPr lang="en-US" b="1" dirty="0">
                <a:solidFill>
                  <a:srgbClr val="FFFFFF"/>
                </a:solidFill>
                <a:latin typeface="+mn-lt"/>
              </a:rPr>
              <a:t> </a:t>
            </a:r>
          </a:p>
        </p:txBody>
      </p:sp>
      <p:sp>
        <p:nvSpPr>
          <p:cNvPr id="30" name="Content Placeholder 29">
            <a:extLst>
              <a:ext uri="{FF2B5EF4-FFF2-40B4-BE49-F238E27FC236}">
                <a16:creationId xmlns:a16="http://schemas.microsoft.com/office/drawing/2014/main" id="{834CB2D1-2418-CDA9-4C15-0FBE1A49D1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1663" y="1428374"/>
            <a:ext cx="6810287" cy="1608271"/>
          </a:xfrm>
        </p:spPr>
        <p:txBody>
          <a:bodyPr>
            <a:normAutofit lnSpcReduction="10000"/>
          </a:bodyPr>
          <a:lstStyle/>
          <a:p>
            <a:r>
              <a:rPr lang="en-US" b="1" dirty="0">
                <a:solidFill>
                  <a:srgbClr val="FF0000"/>
                </a:solidFill>
              </a:rPr>
              <a:t>Evolved </a:t>
            </a:r>
            <a:r>
              <a:rPr lang="en-US" dirty="0">
                <a:solidFill>
                  <a:srgbClr val="FF0000"/>
                </a:solidFill>
              </a:rPr>
              <a:t>to </a:t>
            </a:r>
            <a:r>
              <a:rPr lang="en-US" b="1" dirty="0">
                <a:solidFill>
                  <a:srgbClr val="FF0000"/>
                </a:solidFill>
              </a:rPr>
              <a:t>larger team: TX, FL, NC, NM, +</a:t>
            </a:r>
          </a:p>
          <a:p>
            <a:pPr lvl="1"/>
            <a:r>
              <a:rPr lang="en-US" dirty="0"/>
              <a:t>25% of the US semiconductor workforce</a:t>
            </a:r>
          </a:p>
          <a:p>
            <a:pPr lvl="1"/>
            <a:r>
              <a:rPr lang="en-US" dirty="0"/>
              <a:t>submitted in December (awaiting decision)</a:t>
            </a:r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7B38377A-A5DA-CB83-36CD-218D7612E5F2}"/>
              </a:ext>
            </a:extLst>
          </p:cNvPr>
          <p:cNvGrpSpPr/>
          <p:nvPr/>
        </p:nvGrpSpPr>
        <p:grpSpPr>
          <a:xfrm>
            <a:off x="246436" y="2882933"/>
            <a:ext cx="6353750" cy="3809613"/>
            <a:chOff x="246436" y="2137493"/>
            <a:chExt cx="6353750" cy="3809613"/>
          </a:xfrm>
        </p:grpSpPr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33138CD2-1C53-8AC3-46E8-09092BD260AC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246436" y="2137493"/>
              <a:ext cx="6353750" cy="3809613"/>
            </a:xfrm>
            <a:prstGeom prst="rect">
              <a:avLst/>
            </a:prstGeom>
          </p:spPr>
        </p:pic>
        <p:sp>
          <p:nvSpPr>
            <p:cNvPr id="9" name="TextBox 8">
              <a:extLst>
                <a:ext uri="{FF2B5EF4-FFF2-40B4-BE49-F238E27FC236}">
                  <a16:creationId xmlns:a16="http://schemas.microsoft.com/office/drawing/2014/main" id="{1C0525FA-E5E1-71CB-C8F9-B622B9B85742}"/>
                </a:ext>
              </a:extLst>
            </p:cNvPr>
            <p:cNvSpPr txBox="1"/>
            <p:nvPr/>
          </p:nvSpPr>
          <p:spPr>
            <a:xfrm>
              <a:off x="3131876" y="5434060"/>
              <a:ext cx="1156086" cy="2616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1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rPr>
                <a:t>MITRE </a:t>
              </a:r>
              <a:r>
                <a:rPr kumimoji="0" lang="en-US" sz="1100" b="0" i="0" u="none" strike="noStrike" kern="1200" cap="none" spc="0" normalizeH="0" baseline="0" noProof="0" err="1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rPr>
                <a:t>Engenuity</a:t>
              </a:r>
              <a:endParaRPr kumimoji="0" lang="en-US" sz="1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E260D3E4-7857-18F4-C670-E2C8745B5528}"/>
              </a:ext>
            </a:extLst>
          </p:cNvPr>
          <p:cNvGrpSpPr/>
          <p:nvPr/>
        </p:nvGrpSpPr>
        <p:grpSpPr>
          <a:xfrm>
            <a:off x="7560498" y="1592392"/>
            <a:ext cx="4255028" cy="4913209"/>
            <a:chOff x="370527" y="1592392"/>
            <a:chExt cx="4255028" cy="4913209"/>
          </a:xfrm>
        </p:grpSpPr>
        <p:pic>
          <p:nvPicPr>
            <p:cNvPr id="5" name="Picture 4">
              <a:extLst>
                <a:ext uri="{FF2B5EF4-FFF2-40B4-BE49-F238E27FC236}">
                  <a16:creationId xmlns:a16="http://schemas.microsoft.com/office/drawing/2014/main" id="{D87B6C16-3226-ED3B-191E-A758B1298F74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t="10241" r="50096"/>
            <a:stretch/>
          </p:blipFill>
          <p:spPr>
            <a:xfrm>
              <a:off x="370527" y="1592392"/>
              <a:ext cx="4249839" cy="3057572"/>
            </a:xfrm>
            <a:prstGeom prst="rect">
              <a:avLst/>
            </a:prstGeom>
          </p:spPr>
        </p:pic>
        <p:pic>
          <p:nvPicPr>
            <p:cNvPr id="8" name="Picture 7">
              <a:extLst>
                <a:ext uri="{FF2B5EF4-FFF2-40B4-BE49-F238E27FC236}">
                  <a16:creationId xmlns:a16="http://schemas.microsoft.com/office/drawing/2014/main" id="{357A1CA6-32C6-120D-806F-8DE1CFB2BAEF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49996" t="29620" r="1850" b="12494"/>
            <a:stretch/>
          </p:blipFill>
          <p:spPr>
            <a:xfrm>
              <a:off x="472961" y="4508883"/>
              <a:ext cx="4152594" cy="1996718"/>
            </a:xfrm>
            <a:prstGeom prst="rect">
              <a:avLst/>
            </a:prstGeom>
          </p:spPr>
        </p:pic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55B126BB-31E8-C24B-1C82-00695CBBEF9A}"/>
                </a:ext>
              </a:extLst>
            </p:cNvPr>
            <p:cNvSpPr/>
            <p:nvPr/>
          </p:nvSpPr>
          <p:spPr>
            <a:xfrm>
              <a:off x="475488" y="3395471"/>
              <a:ext cx="4126992" cy="262129"/>
            </a:xfrm>
            <a:prstGeom prst="rect">
              <a:avLst/>
            </a:prstGeom>
            <a:solidFill>
              <a:srgbClr val="FF0000">
                <a:alpha val="25098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36577AFD-EE72-6BF0-ED2A-FFCD4E963C92}"/>
                </a:ext>
              </a:extLst>
            </p:cNvPr>
            <p:cNvSpPr/>
            <p:nvPr/>
          </p:nvSpPr>
          <p:spPr>
            <a:xfrm>
              <a:off x="475488" y="4525611"/>
              <a:ext cx="4126992" cy="262129"/>
            </a:xfrm>
            <a:prstGeom prst="rect">
              <a:avLst/>
            </a:prstGeom>
            <a:solidFill>
              <a:srgbClr val="FF0000">
                <a:alpha val="25098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" name="Rectangle 2">
              <a:extLst>
                <a:ext uri="{FF2B5EF4-FFF2-40B4-BE49-F238E27FC236}">
                  <a16:creationId xmlns:a16="http://schemas.microsoft.com/office/drawing/2014/main" id="{0162B51D-1181-C70E-27C3-F1CC2C5F0BEE}"/>
                </a:ext>
              </a:extLst>
            </p:cNvPr>
            <p:cNvSpPr/>
            <p:nvPr/>
          </p:nvSpPr>
          <p:spPr>
            <a:xfrm>
              <a:off x="475488" y="2547385"/>
              <a:ext cx="4126992" cy="262129"/>
            </a:xfrm>
            <a:prstGeom prst="rect">
              <a:avLst/>
            </a:prstGeom>
            <a:solidFill>
              <a:srgbClr val="FF0000">
                <a:alpha val="25098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C7CA2A69-EEFE-FD32-14C6-63964753766C}"/>
                </a:ext>
              </a:extLst>
            </p:cNvPr>
            <p:cNvSpPr/>
            <p:nvPr/>
          </p:nvSpPr>
          <p:spPr>
            <a:xfrm>
              <a:off x="475488" y="5661562"/>
              <a:ext cx="4126992" cy="262129"/>
            </a:xfrm>
            <a:prstGeom prst="rect">
              <a:avLst/>
            </a:prstGeom>
            <a:solidFill>
              <a:srgbClr val="FF0000">
                <a:alpha val="25098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274439E2-0E09-C82F-1840-440C6DAB92AC}"/>
              </a:ext>
            </a:extLst>
          </p:cNvPr>
          <p:cNvGrpSpPr/>
          <p:nvPr/>
        </p:nvGrpSpPr>
        <p:grpSpPr>
          <a:xfrm>
            <a:off x="4979669" y="2547385"/>
            <a:ext cx="2492744" cy="3336179"/>
            <a:chOff x="4979669" y="2547385"/>
            <a:chExt cx="2492744" cy="3336179"/>
          </a:xfrm>
        </p:grpSpPr>
        <p:sp>
          <p:nvSpPr>
            <p:cNvPr id="12" name="Left Brace 11">
              <a:extLst>
                <a:ext uri="{FF2B5EF4-FFF2-40B4-BE49-F238E27FC236}">
                  <a16:creationId xmlns:a16="http://schemas.microsoft.com/office/drawing/2014/main" id="{874AE7F9-1474-F152-35BB-7C0080A15782}"/>
                </a:ext>
              </a:extLst>
            </p:cNvPr>
            <p:cNvSpPr/>
            <p:nvPr/>
          </p:nvSpPr>
          <p:spPr>
            <a:xfrm>
              <a:off x="6833937" y="2547385"/>
              <a:ext cx="638476" cy="3336179"/>
            </a:xfrm>
            <a:prstGeom prst="leftBrace">
              <a:avLst>
                <a:gd name="adj1" fmla="val 42504"/>
                <a:gd name="adj2" fmla="val 50000"/>
              </a:avLst>
            </a:prstGeom>
            <a:ln w="571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17" name="Straight Arrow Connector 16">
              <a:extLst>
                <a:ext uri="{FF2B5EF4-FFF2-40B4-BE49-F238E27FC236}">
                  <a16:creationId xmlns:a16="http://schemas.microsoft.com/office/drawing/2014/main" id="{ECD9831C-C234-8DB4-27FA-9A4D683B4A1B}"/>
                </a:ext>
              </a:extLst>
            </p:cNvPr>
            <p:cNvCxnSpPr>
              <a:cxnSpLocks/>
              <a:stCxn id="12" idx="1"/>
              <a:endCxn id="31" idx="5"/>
            </p:cNvCxnSpPr>
            <p:nvPr/>
          </p:nvCxnSpPr>
          <p:spPr>
            <a:xfrm flipH="1">
              <a:off x="4979669" y="4215475"/>
              <a:ext cx="1854268" cy="754669"/>
            </a:xfrm>
            <a:prstGeom prst="straightConnector1">
              <a:avLst/>
            </a:prstGeom>
            <a:ln w="57150"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3" name="TextBox 22">
            <a:extLst>
              <a:ext uri="{FF2B5EF4-FFF2-40B4-BE49-F238E27FC236}">
                <a16:creationId xmlns:a16="http://schemas.microsoft.com/office/drawing/2014/main" id="{F3C9369D-0CB5-AB60-4482-1F06E4003591}"/>
              </a:ext>
            </a:extLst>
          </p:cNvPr>
          <p:cNvSpPr txBox="1"/>
          <p:nvPr/>
        </p:nvSpPr>
        <p:spPr>
          <a:xfrm>
            <a:off x="11329115" y="6480397"/>
            <a:ext cx="4812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SIA</a:t>
            </a:r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06F302F5-0AB6-F155-DDC4-3BBF94F60320}"/>
              </a:ext>
            </a:extLst>
          </p:cNvPr>
          <p:cNvSpPr/>
          <p:nvPr/>
        </p:nvSpPr>
        <p:spPr>
          <a:xfrm>
            <a:off x="1723159" y="4925649"/>
            <a:ext cx="3259776" cy="1504785"/>
          </a:xfrm>
          <a:custGeom>
            <a:avLst/>
            <a:gdLst>
              <a:gd name="connsiteX0" fmla="*/ 124914 w 3362084"/>
              <a:gd name="connsiteY0" fmla="*/ 272241 h 1469307"/>
              <a:gd name="connsiteX1" fmla="*/ 103959 w 3362084"/>
              <a:gd name="connsiteY1" fmla="*/ 737061 h 1469307"/>
              <a:gd name="connsiteX2" fmla="*/ 1226004 w 3362084"/>
              <a:gd name="connsiteY2" fmla="*/ 1464771 h 1469307"/>
              <a:gd name="connsiteX3" fmla="*/ 1793694 w 3362084"/>
              <a:gd name="connsiteY3" fmla="*/ 1062816 h 1469307"/>
              <a:gd name="connsiteX4" fmla="*/ 3108144 w 3362084"/>
              <a:gd name="connsiteY4" fmla="*/ 1432386 h 1469307"/>
              <a:gd name="connsiteX5" fmla="*/ 2915739 w 3362084"/>
              <a:gd name="connsiteY5" fmla="*/ 674196 h 1469307"/>
              <a:gd name="connsiteX6" fmla="*/ 3357699 w 3362084"/>
              <a:gd name="connsiteY6" fmla="*/ 83646 h 1469307"/>
              <a:gd name="connsiteX7" fmla="*/ 3043374 w 3362084"/>
              <a:gd name="connsiteY7" fmla="*/ 9351 h 1469307"/>
              <a:gd name="connsiteX8" fmla="*/ 1635579 w 3362084"/>
              <a:gd name="connsiteY8" fmla="*/ 133176 h 1469307"/>
              <a:gd name="connsiteX9" fmla="*/ 770709 w 3362084"/>
              <a:gd name="connsiteY9" fmla="*/ 64596 h 1469307"/>
              <a:gd name="connsiteX10" fmla="*/ 124914 w 3362084"/>
              <a:gd name="connsiteY10" fmla="*/ 272241 h 1469307"/>
              <a:gd name="connsiteX0" fmla="*/ 124914 w 3362084"/>
              <a:gd name="connsiteY0" fmla="*/ 272241 h 1469307"/>
              <a:gd name="connsiteX1" fmla="*/ 103959 w 3362084"/>
              <a:gd name="connsiteY1" fmla="*/ 737061 h 1469307"/>
              <a:gd name="connsiteX2" fmla="*/ 1226004 w 3362084"/>
              <a:gd name="connsiteY2" fmla="*/ 1464771 h 1469307"/>
              <a:gd name="connsiteX3" fmla="*/ 1793694 w 3362084"/>
              <a:gd name="connsiteY3" fmla="*/ 1062816 h 1469307"/>
              <a:gd name="connsiteX4" fmla="*/ 3108144 w 3362084"/>
              <a:gd name="connsiteY4" fmla="*/ 1432386 h 1469307"/>
              <a:gd name="connsiteX5" fmla="*/ 2915739 w 3362084"/>
              <a:gd name="connsiteY5" fmla="*/ 674196 h 1469307"/>
              <a:gd name="connsiteX6" fmla="*/ 3357699 w 3362084"/>
              <a:gd name="connsiteY6" fmla="*/ 83646 h 1469307"/>
              <a:gd name="connsiteX7" fmla="*/ 3043374 w 3362084"/>
              <a:gd name="connsiteY7" fmla="*/ 9351 h 1469307"/>
              <a:gd name="connsiteX8" fmla="*/ 1635579 w 3362084"/>
              <a:gd name="connsiteY8" fmla="*/ 133176 h 1469307"/>
              <a:gd name="connsiteX9" fmla="*/ 770709 w 3362084"/>
              <a:gd name="connsiteY9" fmla="*/ 64596 h 1469307"/>
              <a:gd name="connsiteX10" fmla="*/ 124914 w 3362084"/>
              <a:gd name="connsiteY10" fmla="*/ 272241 h 1469307"/>
              <a:gd name="connsiteX0" fmla="*/ 121732 w 3364617"/>
              <a:gd name="connsiteY0" fmla="*/ 451311 h 1469307"/>
              <a:gd name="connsiteX1" fmla="*/ 106492 w 3364617"/>
              <a:gd name="connsiteY1" fmla="*/ 737061 h 1469307"/>
              <a:gd name="connsiteX2" fmla="*/ 1228537 w 3364617"/>
              <a:gd name="connsiteY2" fmla="*/ 1464771 h 1469307"/>
              <a:gd name="connsiteX3" fmla="*/ 1796227 w 3364617"/>
              <a:gd name="connsiteY3" fmla="*/ 1062816 h 1469307"/>
              <a:gd name="connsiteX4" fmla="*/ 3110677 w 3364617"/>
              <a:gd name="connsiteY4" fmla="*/ 1432386 h 1469307"/>
              <a:gd name="connsiteX5" fmla="*/ 2918272 w 3364617"/>
              <a:gd name="connsiteY5" fmla="*/ 674196 h 1469307"/>
              <a:gd name="connsiteX6" fmla="*/ 3360232 w 3364617"/>
              <a:gd name="connsiteY6" fmla="*/ 83646 h 1469307"/>
              <a:gd name="connsiteX7" fmla="*/ 3045907 w 3364617"/>
              <a:gd name="connsiteY7" fmla="*/ 9351 h 1469307"/>
              <a:gd name="connsiteX8" fmla="*/ 1638112 w 3364617"/>
              <a:gd name="connsiteY8" fmla="*/ 133176 h 1469307"/>
              <a:gd name="connsiteX9" fmla="*/ 773242 w 3364617"/>
              <a:gd name="connsiteY9" fmla="*/ 64596 h 1469307"/>
              <a:gd name="connsiteX10" fmla="*/ 121732 w 3364617"/>
              <a:gd name="connsiteY10" fmla="*/ 451311 h 1469307"/>
              <a:gd name="connsiteX0" fmla="*/ 102950 w 3345835"/>
              <a:gd name="connsiteY0" fmla="*/ 451311 h 1469307"/>
              <a:gd name="connsiteX1" fmla="*/ 87710 w 3345835"/>
              <a:gd name="connsiteY1" fmla="*/ 737061 h 1469307"/>
              <a:gd name="connsiteX2" fmla="*/ 1209755 w 3345835"/>
              <a:gd name="connsiteY2" fmla="*/ 1464771 h 1469307"/>
              <a:gd name="connsiteX3" fmla="*/ 1777445 w 3345835"/>
              <a:gd name="connsiteY3" fmla="*/ 1062816 h 1469307"/>
              <a:gd name="connsiteX4" fmla="*/ 3091895 w 3345835"/>
              <a:gd name="connsiteY4" fmla="*/ 1432386 h 1469307"/>
              <a:gd name="connsiteX5" fmla="*/ 2899490 w 3345835"/>
              <a:gd name="connsiteY5" fmla="*/ 674196 h 1469307"/>
              <a:gd name="connsiteX6" fmla="*/ 3341450 w 3345835"/>
              <a:gd name="connsiteY6" fmla="*/ 83646 h 1469307"/>
              <a:gd name="connsiteX7" fmla="*/ 3027125 w 3345835"/>
              <a:gd name="connsiteY7" fmla="*/ 9351 h 1469307"/>
              <a:gd name="connsiteX8" fmla="*/ 1619330 w 3345835"/>
              <a:gd name="connsiteY8" fmla="*/ 133176 h 1469307"/>
              <a:gd name="connsiteX9" fmla="*/ 754460 w 3345835"/>
              <a:gd name="connsiteY9" fmla="*/ 64596 h 1469307"/>
              <a:gd name="connsiteX10" fmla="*/ 102950 w 3345835"/>
              <a:gd name="connsiteY10" fmla="*/ 451311 h 1469307"/>
              <a:gd name="connsiteX0" fmla="*/ 0 w 3242885"/>
              <a:gd name="connsiteY0" fmla="*/ 451311 h 1478507"/>
              <a:gd name="connsiteX1" fmla="*/ 1106805 w 3242885"/>
              <a:gd name="connsiteY1" fmla="*/ 1464771 h 1478507"/>
              <a:gd name="connsiteX2" fmla="*/ 1674495 w 3242885"/>
              <a:gd name="connsiteY2" fmla="*/ 1062816 h 1478507"/>
              <a:gd name="connsiteX3" fmla="*/ 2988945 w 3242885"/>
              <a:gd name="connsiteY3" fmla="*/ 1432386 h 1478507"/>
              <a:gd name="connsiteX4" fmla="*/ 2796540 w 3242885"/>
              <a:gd name="connsiteY4" fmla="*/ 674196 h 1478507"/>
              <a:gd name="connsiteX5" fmla="*/ 3238500 w 3242885"/>
              <a:gd name="connsiteY5" fmla="*/ 83646 h 1478507"/>
              <a:gd name="connsiteX6" fmla="*/ 2924175 w 3242885"/>
              <a:gd name="connsiteY6" fmla="*/ 9351 h 1478507"/>
              <a:gd name="connsiteX7" fmla="*/ 1516380 w 3242885"/>
              <a:gd name="connsiteY7" fmla="*/ 133176 h 1478507"/>
              <a:gd name="connsiteX8" fmla="*/ 651510 w 3242885"/>
              <a:gd name="connsiteY8" fmla="*/ 64596 h 1478507"/>
              <a:gd name="connsiteX9" fmla="*/ 0 w 3242885"/>
              <a:gd name="connsiteY9" fmla="*/ 451311 h 1478507"/>
              <a:gd name="connsiteX0" fmla="*/ 8117 w 3251002"/>
              <a:gd name="connsiteY0" fmla="*/ 451311 h 1478507"/>
              <a:gd name="connsiteX1" fmla="*/ 1114922 w 3251002"/>
              <a:gd name="connsiteY1" fmla="*/ 1464771 h 1478507"/>
              <a:gd name="connsiteX2" fmla="*/ 1682612 w 3251002"/>
              <a:gd name="connsiteY2" fmla="*/ 1062816 h 1478507"/>
              <a:gd name="connsiteX3" fmla="*/ 2997062 w 3251002"/>
              <a:gd name="connsiteY3" fmla="*/ 1432386 h 1478507"/>
              <a:gd name="connsiteX4" fmla="*/ 2804657 w 3251002"/>
              <a:gd name="connsiteY4" fmla="*/ 674196 h 1478507"/>
              <a:gd name="connsiteX5" fmla="*/ 3246617 w 3251002"/>
              <a:gd name="connsiteY5" fmla="*/ 83646 h 1478507"/>
              <a:gd name="connsiteX6" fmla="*/ 2932292 w 3251002"/>
              <a:gd name="connsiteY6" fmla="*/ 9351 h 1478507"/>
              <a:gd name="connsiteX7" fmla="*/ 1524497 w 3251002"/>
              <a:gd name="connsiteY7" fmla="*/ 133176 h 1478507"/>
              <a:gd name="connsiteX8" fmla="*/ 659627 w 3251002"/>
              <a:gd name="connsiteY8" fmla="*/ 64596 h 1478507"/>
              <a:gd name="connsiteX9" fmla="*/ 8117 w 3251002"/>
              <a:gd name="connsiteY9" fmla="*/ 451311 h 1478507"/>
              <a:gd name="connsiteX0" fmla="*/ 6655 w 3249540"/>
              <a:gd name="connsiteY0" fmla="*/ 451311 h 1478507"/>
              <a:gd name="connsiteX1" fmla="*/ 1113460 w 3249540"/>
              <a:gd name="connsiteY1" fmla="*/ 1464771 h 1478507"/>
              <a:gd name="connsiteX2" fmla="*/ 1681150 w 3249540"/>
              <a:gd name="connsiteY2" fmla="*/ 1062816 h 1478507"/>
              <a:gd name="connsiteX3" fmla="*/ 2995600 w 3249540"/>
              <a:gd name="connsiteY3" fmla="*/ 1432386 h 1478507"/>
              <a:gd name="connsiteX4" fmla="*/ 2803195 w 3249540"/>
              <a:gd name="connsiteY4" fmla="*/ 674196 h 1478507"/>
              <a:gd name="connsiteX5" fmla="*/ 3245155 w 3249540"/>
              <a:gd name="connsiteY5" fmla="*/ 83646 h 1478507"/>
              <a:gd name="connsiteX6" fmla="*/ 2930830 w 3249540"/>
              <a:gd name="connsiteY6" fmla="*/ 9351 h 1478507"/>
              <a:gd name="connsiteX7" fmla="*/ 1523035 w 3249540"/>
              <a:gd name="connsiteY7" fmla="*/ 133176 h 1478507"/>
              <a:gd name="connsiteX8" fmla="*/ 658165 w 3249540"/>
              <a:gd name="connsiteY8" fmla="*/ 64596 h 1478507"/>
              <a:gd name="connsiteX9" fmla="*/ 6655 w 3249540"/>
              <a:gd name="connsiteY9" fmla="*/ 451311 h 1478507"/>
              <a:gd name="connsiteX0" fmla="*/ 3698 w 3246583"/>
              <a:gd name="connsiteY0" fmla="*/ 451311 h 1478507"/>
              <a:gd name="connsiteX1" fmla="*/ 1110503 w 3246583"/>
              <a:gd name="connsiteY1" fmla="*/ 1464771 h 1478507"/>
              <a:gd name="connsiteX2" fmla="*/ 1678193 w 3246583"/>
              <a:gd name="connsiteY2" fmla="*/ 1062816 h 1478507"/>
              <a:gd name="connsiteX3" fmla="*/ 2992643 w 3246583"/>
              <a:gd name="connsiteY3" fmla="*/ 1432386 h 1478507"/>
              <a:gd name="connsiteX4" fmla="*/ 2800238 w 3246583"/>
              <a:gd name="connsiteY4" fmla="*/ 674196 h 1478507"/>
              <a:gd name="connsiteX5" fmla="*/ 3242198 w 3246583"/>
              <a:gd name="connsiteY5" fmla="*/ 83646 h 1478507"/>
              <a:gd name="connsiteX6" fmla="*/ 2927873 w 3246583"/>
              <a:gd name="connsiteY6" fmla="*/ 9351 h 1478507"/>
              <a:gd name="connsiteX7" fmla="*/ 1520078 w 3246583"/>
              <a:gd name="connsiteY7" fmla="*/ 133176 h 1478507"/>
              <a:gd name="connsiteX8" fmla="*/ 3698 w 3246583"/>
              <a:gd name="connsiteY8" fmla="*/ 451311 h 1478507"/>
              <a:gd name="connsiteX0" fmla="*/ 5613 w 3248498"/>
              <a:gd name="connsiteY0" fmla="*/ 451311 h 1478507"/>
              <a:gd name="connsiteX1" fmla="*/ 1112418 w 3248498"/>
              <a:gd name="connsiteY1" fmla="*/ 1464771 h 1478507"/>
              <a:gd name="connsiteX2" fmla="*/ 1680108 w 3248498"/>
              <a:gd name="connsiteY2" fmla="*/ 1062816 h 1478507"/>
              <a:gd name="connsiteX3" fmla="*/ 2994558 w 3248498"/>
              <a:gd name="connsiteY3" fmla="*/ 1432386 h 1478507"/>
              <a:gd name="connsiteX4" fmla="*/ 2802153 w 3248498"/>
              <a:gd name="connsiteY4" fmla="*/ 674196 h 1478507"/>
              <a:gd name="connsiteX5" fmla="*/ 3244113 w 3248498"/>
              <a:gd name="connsiteY5" fmla="*/ 83646 h 1478507"/>
              <a:gd name="connsiteX6" fmla="*/ 2929788 w 3248498"/>
              <a:gd name="connsiteY6" fmla="*/ 9351 h 1478507"/>
              <a:gd name="connsiteX7" fmla="*/ 1521993 w 3248498"/>
              <a:gd name="connsiteY7" fmla="*/ 133176 h 1478507"/>
              <a:gd name="connsiteX8" fmla="*/ 5613 w 3248498"/>
              <a:gd name="connsiteY8" fmla="*/ 451311 h 1478507"/>
              <a:gd name="connsiteX0" fmla="*/ 5613 w 3248498"/>
              <a:gd name="connsiteY0" fmla="*/ 451311 h 1478507"/>
              <a:gd name="connsiteX1" fmla="*/ 1112418 w 3248498"/>
              <a:gd name="connsiteY1" fmla="*/ 1464771 h 1478507"/>
              <a:gd name="connsiteX2" fmla="*/ 1680108 w 3248498"/>
              <a:gd name="connsiteY2" fmla="*/ 1062816 h 1478507"/>
              <a:gd name="connsiteX3" fmla="*/ 2994558 w 3248498"/>
              <a:gd name="connsiteY3" fmla="*/ 1432386 h 1478507"/>
              <a:gd name="connsiteX4" fmla="*/ 2802153 w 3248498"/>
              <a:gd name="connsiteY4" fmla="*/ 674196 h 1478507"/>
              <a:gd name="connsiteX5" fmla="*/ 3244113 w 3248498"/>
              <a:gd name="connsiteY5" fmla="*/ 83646 h 1478507"/>
              <a:gd name="connsiteX6" fmla="*/ 2929788 w 3248498"/>
              <a:gd name="connsiteY6" fmla="*/ 9351 h 1478507"/>
              <a:gd name="connsiteX7" fmla="*/ 1521993 w 3248498"/>
              <a:gd name="connsiteY7" fmla="*/ 133176 h 1478507"/>
              <a:gd name="connsiteX8" fmla="*/ 5613 w 3248498"/>
              <a:gd name="connsiteY8" fmla="*/ 451311 h 1478507"/>
              <a:gd name="connsiteX0" fmla="*/ 5613 w 3248498"/>
              <a:gd name="connsiteY0" fmla="*/ 451311 h 1478507"/>
              <a:gd name="connsiteX1" fmla="*/ 1112418 w 3248498"/>
              <a:gd name="connsiteY1" fmla="*/ 1464771 h 1478507"/>
              <a:gd name="connsiteX2" fmla="*/ 1680108 w 3248498"/>
              <a:gd name="connsiteY2" fmla="*/ 1062816 h 1478507"/>
              <a:gd name="connsiteX3" fmla="*/ 2994558 w 3248498"/>
              <a:gd name="connsiteY3" fmla="*/ 1432386 h 1478507"/>
              <a:gd name="connsiteX4" fmla="*/ 2802153 w 3248498"/>
              <a:gd name="connsiteY4" fmla="*/ 674196 h 1478507"/>
              <a:gd name="connsiteX5" fmla="*/ 3244113 w 3248498"/>
              <a:gd name="connsiteY5" fmla="*/ 83646 h 1478507"/>
              <a:gd name="connsiteX6" fmla="*/ 2929788 w 3248498"/>
              <a:gd name="connsiteY6" fmla="*/ 9351 h 1478507"/>
              <a:gd name="connsiteX7" fmla="*/ 1521993 w 3248498"/>
              <a:gd name="connsiteY7" fmla="*/ 133176 h 1478507"/>
              <a:gd name="connsiteX8" fmla="*/ 5613 w 3248498"/>
              <a:gd name="connsiteY8" fmla="*/ 451311 h 1478507"/>
              <a:gd name="connsiteX0" fmla="*/ 3994 w 3246753"/>
              <a:gd name="connsiteY0" fmla="*/ 448548 h 1475744"/>
              <a:gd name="connsiteX1" fmla="*/ 1110799 w 3246753"/>
              <a:gd name="connsiteY1" fmla="*/ 1462008 h 1475744"/>
              <a:gd name="connsiteX2" fmla="*/ 1678489 w 3246753"/>
              <a:gd name="connsiteY2" fmla="*/ 1060053 h 1475744"/>
              <a:gd name="connsiteX3" fmla="*/ 2992939 w 3246753"/>
              <a:gd name="connsiteY3" fmla="*/ 1429623 h 1475744"/>
              <a:gd name="connsiteX4" fmla="*/ 2800534 w 3246753"/>
              <a:gd name="connsiteY4" fmla="*/ 671433 h 1475744"/>
              <a:gd name="connsiteX5" fmla="*/ 3242494 w 3246753"/>
              <a:gd name="connsiteY5" fmla="*/ 80883 h 1475744"/>
              <a:gd name="connsiteX6" fmla="*/ 2928169 w 3246753"/>
              <a:gd name="connsiteY6" fmla="*/ 6588 h 1475744"/>
              <a:gd name="connsiteX7" fmla="*/ 1537519 w 3246753"/>
              <a:gd name="connsiteY7" fmla="*/ 92313 h 1475744"/>
              <a:gd name="connsiteX8" fmla="*/ 3994 w 3246753"/>
              <a:gd name="connsiteY8" fmla="*/ 448548 h 1475744"/>
              <a:gd name="connsiteX0" fmla="*/ 8260 w 3251019"/>
              <a:gd name="connsiteY0" fmla="*/ 448548 h 1475744"/>
              <a:gd name="connsiteX1" fmla="*/ 1115065 w 3251019"/>
              <a:gd name="connsiteY1" fmla="*/ 1462008 h 1475744"/>
              <a:gd name="connsiteX2" fmla="*/ 1682755 w 3251019"/>
              <a:gd name="connsiteY2" fmla="*/ 1060053 h 1475744"/>
              <a:gd name="connsiteX3" fmla="*/ 2997205 w 3251019"/>
              <a:gd name="connsiteY3" fmla="*/ 1429623 h 1475744"/>
              <a:gd name="connsiteX4" fmla="*/ 2804800 w 3251019"/>
              <a:gd name="connsiteY4" fmla="*/ 671433 h 1475744"/>
              <a:gd name="connsiteX5" fmla="*/ 3246760 w 3251019"/>
              <a:gd name="connsiteY5" fmla="*/ 80883 h 1475744"/>
              <a:gd name="connsiteX6" fmla="*/ 2932435 w 3251019"/>
              <a:gd name="connsiteY6" fmla="*/ 6588 h 1475744"/>
              <a:gd name="connsiteX7" fmla="*/ 1541785 w 3251019"/>
              <a:gd name="connsiteY7" fmla="*/ 92313 h 1475744"/>
              <a:gd name="connsiteX8" fmla="*/ 8260 w 3251019"/>
              <a:gd name="connsiteY8" fmla="*/ 448548 h 1475744"/>
              <a:gd name="connsiteX0" fmla="*/ 8777 w 3251536"/>
              <a:gd name="connsiteY0" fmla="*/ 448548 h 1464713"/>
              <a:gd name="connsiteX1" fmla="*/ 1115582 w 3251536"/>
              <a:gd name="connsiteY1" fmla="*/ 1462008 h 1464713"/>
              <a:gd name="connsiteX2" fmla="*/ 1683272 w 3251536"/>
              <a:gd name="connsiteY2" fmla="*/ 1060053 h 1464713"/>
              <a:gd name="connsiteX3" fmla="*/ 2997722 w 3251536"/>
              <a:gd name="connsiteY3" fmla="*/ 1429623 h 1464713"/>
              <a:gd name="connsiteX4" fmla="*/ 2805317 w 3251536"/>
              <a:gd name="connsiteY4" fmla="*/ 671433 h 1464713"/>
              <a:gd name="connsiteX5" fmla="*/ 3247277 w 3251536"/>
              <a:gd name="connsiteY5" fmla="*/ 80883 h 1464713"/>
              <a:gd name="connsiteX6" fmla="*/ 2932952 w 3251536"/>
              <a:gd name="connsiteY6" fmla="*/ 6588 h 1464713"/>
              <a:gd name="connsiteX7" fmla="*/ 1542302 w 3251536"/>
              <a:gd name="connsiteY7" fmla="*/ 92313 h 1464713"/>
              <a:gd name="connsiteX8" fmla="*/ 8777 w 3251536"/>
              <a:gd name="connsiteY8" fmla="*/ 448548 h 1464713"/>
              <a:gd name="connsiteX0" fmla="*/ 9078 w 3251837"/>
              <a:gd name="connsiteY0" fmla="*/ 448548 h 1462009"/>
              <a:gd name="connsiteX1" fmla="*/ 1115883 w 3251837"/>
              <a:gd name="connsiteY1" fmla="*/ 1462008 h 1462009"/>
              <a:gd name="connsiteX2" fmla="*/ 1683573 w 3251837"/>
              <a:gd name="connsiteY2" fmla="*/ 1060053 h 1462009"/>
              <a:gd name="connsiteX3" fmla="*/ 2998023 w 3251837"/>
              <a:gd name="connsiteY3" fmla="*/ 1429623 h 1462009"/>
              <a:gd name="connsiteX4" fmla="*/ 2805618 w 3251837"/>
              <a:gd name="connsiteY4" fmla="*/ 671433 h 1462009"/>
              <a:gd name="connsiteX5" fmla="*/ 3247578 w 3251837"/>
              <a:gd name="connsiteY5" fmla="*/ 80883 h 1462009"/>
              <a:gd name="connsiteX6" fmla="*/ 2933253 w 3251837"/>
              <a:gd name="connsiteY6" fmla="*/ 6588 h 1462009"/>
              <a:gd name="connsiteX7" fmla="*/ 1542603 w 3251837"/>
              <a:gd name="connsiteY7" fmla="*/ 92313 h 1462009"/>
              <a:gd name="connsiteX8" fmla="*/ 9078 w 3251837"/>
              <a:gd name="connsiteY8" fmla="*/ 448548 h 1462009"/>
              <a:gd name="connsiteX0" fmla="*/ 8560 w 3251319"/>
              <a:gd name="connsiteY0" fmla="*/ 448548 h 1474708"/>
              <a:gd name="connsiteX1" fmla="*/ 1115365 w 3251319"/>
              <a:gd name="connsiteY1" fmla="*/ 1462008 h 1474708"/>
              <a:gd name="connsiteX2" fmla="*/ 1900225 w 3251319"/>
              <a:gd name="connsiteY2" fmla="*/ 1042908 h 1474708"/>
              <a:gd name="connsiteX3" fmla="*/ 2997505 w 3251319"/>
              <a:gd name="connsiteY3" fmla="*/ 1429623 h 1474708"/>
              <a:gd name="connsiteX4" fmla="*/ 2805100 w 3251319"/>
              <a:gd name="connsiteY4" fmla="*/ 671433 h 1474708"/>
              <a:gd name="connsiteX5" fmla="*/ 3247060 w 3251319"/>
              <a:gd name="connsiteY5" fmla="*/ 80883 h 1474708"/>
              <a:gd name="connsiteX6" fmla="*/ 2932735 w 3251319"/>
              <a:gd name="connsiteY6" fmla="*/ 6588 h 1474708"/>
              <a:gd name="connsiteX7" fmla="*/ 1542085 w 3251319"/>
              <a:gd name="connsiteY7" fmla="*/ 92313 h 1474708"/>
              <a:gd name="connsiteX8" fmla="*/ 8560 w 3251319"/>
              <a:gd name="connsiteY8" fmla="*/ 448548 h 1474708"/>
              <a:gd name="connsiteX0" fmla="*/ 8560 w 3251319"/>
              <a:gd name="connsiteY0" fmla="*/ 448548 h 1475082"/>
              <a:gd name="connsiteX1" fmla="*/ 1115365 w 3251319"/>
              <a:gd name="connsiteY1" fmla="*/ 1462008 h 1475082"/>
              <a:gd name="connsiteX2" fmla="*/ 1900225 w 3251319"/>
              <a:gd name="connsiteY2" fmla="*/ 1042908 h 1475082"/>
              <a:gd name="connsiteX3" fmla="*/ 2997505 w 3251319"/>
              <a:gd name="connsiteY3" fmla="*/ 1429623 h 1475082"/>
              <a:gd name="connsiteX4" fmla="*/ 2805100 w 3251319"/>
              <a:gd name="connsiteY4" fmla="*/ 671433 h 1475082"/>
              <a:gd name="connsiteX5" fmla="*/ 3247060 w 3251319"/>
              <a:gd name="connsiteY5" fmla="*/ 80883 h 1475082"/>
              <a:gd name="connsiteX6" fmla="*/ 2932735 w 3251319"/>
              <a:gd name="connsiteY6" fmla="*/ 6588 h 1475082"/>
              <a:gd name="connsiteX7" fmla="*/ 1542085 w 3251319"/>
              <a:gd name="connsiteY7" fmla="*/ 92313 h 1475082"/>
              <a:gd name="connsiteX8" fmla="*/ 8560 w 3251319"/>
              <a:gd name="connsiteY8" fmla="*/ 448548 h 1475082"/>
              <a:gd name="connsiteX0" fmla="*/ 8485 w 3251244"/>
              <a:gd name="connsiteY0" fmla="*/ 448548 h 1476784"/>
              <a:gd name="connsiteX1" fmla="*/ 1115290 w 3251244"/>
              <a:gd name="connsiteY1" fmla="*/ 1462008 h 1476784"/>
              <a:gd name="connsiteX2" fmla="*/ 1846810 w 3251244"/>
              <a:gd name="connsiteY2" fmla="*/ 1069578 h 1476784"/>
              <a:gd name="connsiteX3" fmla="*/ 2997430 w 3251244"/>
              <a:gd name="connsiteY3" fmla="*/ 1429623 h 1476784"/>
              <a:gd name="connsiteX4" fmla="*/ 2805025 w 3251244"/>
              <a:gd name="connsiteY4" fmla="*/ 671433 h 1476784"/>
              <a:gd name="connsiteX5" fmla="*/ 3246985 w 3251244"/>
              <a:gd name="connsiteY5" fmla="*/ 80883 h 1476784"/>
              <a:gd name="connsiteX6" fmla="*/ 2932660 w 3251244"/>
              <a:gd name="connsiteY6" fmla="*/ 6588 h 1476784"/>
              <a:gd name="connsiteX7" fmla="*/ 1542010 w 3251244"/>
              <a:gd name="connsiteY7" fmla="*/ 92313 h 1476784"/>
              <a:gd name="connsiteX8" fmla="*/ 8485 w 3251244"/>
              <a:gd name="connsiteY8" fmla="*/ 448548 h 1476784"/>
              <a:gd name="connsiteX0" fmla="*/ 8485 w 3251244"/>
              <a:gd name="connsiteY0" fmla="*/ 448548 h 1476784"/>
              <a:gd name="connsiteX1" fmla="*/ 1115290 w 3251244"/>
              <a:gd name="connsiteY1" fmla="*/ 1462008 h 1476784"/>
              <a:gd name="connsiteX2" fmla="*/ 1846810 w 3251244"/>
              <a:gd name="connsiteY2" fmla="*/ 1069578 h 1476784"/>
              <a:gd name="connsiteX3" fmla="*/ 2997430 w 3251244"/>
              <a:gd name="connsiteY3" fmla="*/ 1429623 h 1476784"/>
              <a:gd name="connsiteX4" fmla="*/ 2805025 w 3251244"/>
              <a:gd name="connsiteY4" fmla="*/ 671433 h 1476784"/>
              <a:gd name="connsiteX5" fmla="*/ 3246985 w 3251244"/>
              <a:gd name="connsiteY5" fmla="*/ 80883 h 1476784"/>
              <a:gd name="connsiteX6" fmla="*/ 2932660 w 3251244"/>
              <a:gd name="connsiteY6" fmla="*/ 6588 h 1476784"/>
              <a:gd name="connsiteX7" fmla="*/ 1542010 w 3251244"/>
              <a:gd name="connsiteY7" fmla="*/ 92313 h 1476784"/>
              <a:gd name="connsiteX8" fmla="*/ 8485 w 3251244"/>
              <a:gd name="connsiteY8" fmla="*/ 448548 h 1476784"/>
              <a:gd name="connsiteX0" fmla="*/ 8485 w 3251244"/>
              <a:gd name="connsiteY0" fmla="*/ 448548 h 1476403"/>
              <a:gd name="connsiteX1" fmla="*/ 1115290 w 3251244"/>
              <a:gd name="connsiteY1" fmla="*/ 1462008 h 1476403"/>
              <a:gd name="connsiteX2" fmla="*/ 1846810 w 3251244"/>
              <a:gd name="connsiteY2" fmla="*/ 1069578 h 1476403"/>
              <a:gd name="connsiteX3" fmla="*/ 3026005 w 3251244"/>
              <a:gd name="connsiteY3" fmla="*/ 1416288 h 1476403"/>
              <a:gd name="connsiteX4" fmla="*/ 2805025 w 3251244"/>
              <a:gd name="connsiteY4" fmla="*/ 671433 h 1476403"/>
              <a:gd name="connsiteX5" fmla="*/ 3246985 w 3251244"/>
              <a:gd name="connsiteY5" fmla="*/ 80883 h 1476403"/>
              <a:gd name="connsiteX6" fmla="*/ 2932660 w 3251244"/>
              <a:gd name="connsiteY6" fmla="*/ 6588 h 1476403"/>
              <a:gd name="connsiteX7" fmla="*/ 1542010 w 3251244"/>
              <a:gd name="connsiteY7" fmla="*/ 92313 h 1476403"/>
              <a:gd name="connsiteX8" fmla="*/ 8485 w 3251244"/>
              <a:gd name="connsiteY8" fmla="*/ 448548 h 1476403"/>
              <a:gd name="connsiteX0" fmla="*/ 8485 w 3248718"/>
              <a:gd name="connsiteY0" fmla="*/ 447844 h 1475699"/>
              <a:gd name="connsiteX1" fmla="*/ 1115290 w 3248718"/>
              <a:gd name="connsiteY1" fmla="*/ 1461304 h 1475699"/>
              <a:gd name="connsiteX2" fmla="*/ 1846810 w 3248718"/>
              <a:gd name="connsiteY2" fmla="*/ 1068874 h 1475699"/>
              <a:gd name="connsiteX3" fmla="*/ 3026005 w 3248718"/>
              <a:gd name="connsiteY3" fmla="*/ 1415584 h 1475699"/>
              <a:gd name="connsiteX4" fmla="*/ 2862175 w 3248718"/>
              <a:gd name="connsiteY4" fmla="*/ 655489 h 1475699"/>
              <a:gd name="connsiteX5" fmla="*/ 3246985 w 3248718"/>
              <a:gd name="connsiteY5" fmla="*/ 80179 h 1475699"/>
              <a:gd name="connsiteX6" fmla="*/ 2932660 w 3248718"/>
              <a:gd name="connsiteY6" fmla="*/ 5884 h 1475699"/>
              <a:gd name="connsiteX7" fmla="*/ 1542010 w 3248718"/>
              <a:gd name="connsiteY7" fmla="*/ 91609 h 1475699"/>
              <a:gd name="connsiteX8" fmla="*/ 8485 w 3248718"/>
              <a:gd name="connsiteY8" fmla="*/ 447844 h 1475699"/>
              <a:gd name="connsiteX0" fmla="*/ 8485 w 3251619"/>
              <a:gd name="connsiteY0" fmla="*/ 448192 h 1476047"/>
              <a:gd name="connsiteX1" fmla="*/ 1115290 w 3251619"/>
              <a:gd name="connsiteY1" fmla="*/ 1461652 h 1476047"/>
              <a:gd name="connsiteX2" fmla="*/ 1846810 w 3251619"/>
              <a:gd name="connsiteY2" fmla="*/ 1069222 h 1476047"/>
              <a:gd name="connsiteX3" fmla="*/ 3026005 w 3251619"/>
              <a:gd name="connsiteY3" fmla="*/ 1415932 h 1476047"/>
              <a:gd name="connsiteX4" fmla="*/ 2797405 w 3251619"/>
              <a:gd name="connsiteY4" fmla="*/ 663457 h 1476047"/>
              <a:gd name="connsiteX5" fmla="*/ 3246985 w 3251619"/>
              <a:gd name="connsiteY5" fmla="*/ 80527 h 1476047"/>
              <a:gd name="connsiteX6" fmla="*/ 2932660 w 3251619"/>
              <a:gd name="connsiteY6" fmla="*/ 6232 h 1476047"/>
              <a:gd name="connsiteX7" fmla="*/ 1542010 w 3251619"/>
              <a:gd name="connsiteY7" fmla="*/ 91957 h 1476047"/>
              <a:gd name="connsiteX8" fmla="*/ 8485 w 3251619"/>
              <a:gd name="connsiteY8" fmla="*/ 448192 h 1476047"/>
              <a:gd name="connsiteX0" fmla="*/ 8485 w 3251619"/>
              <a:gd name="connsiteY0" fmla="*/ 448192 h 1476047"/>
              <a:gd name="connsiteX1" fmla="*/ 1115290 w 3251619"/>
              <a:gd name="connsiteY1" fmla="*/ 1461652 h 1476047"/>
              <a:gd name="connsiteX2" fmla="*/ 1846810 w 3251619"/>
              <a:gd name="connsiteY2" fmla="*/ 1069222 h 1476047"/>
              <a:gd name="connsiteX3" fmla="*/ 3026005 w 3251619"/>
              <a:gd name="connsiteY3" fmla="*/ 1415932 h 1476047"/>
              <a:gd name="connsiteX4" fmla="*/ 2797405 w 3251619"/>
              <a:gd name="connsiteY4" fmla="*/ 663457 h 1476047"/>
              <a:gd name="connsiteX5" fmla="*/ 3246985 w 3251619"/>
              <a:gd name="connsiteY5" fmla="*/ 80527 h 1476047"/>
              <a:gd name="connsiteX6" fmla="*/ 2932660 w 3251619"/>
              <a:gd name="connsiteY6" fmla="*/ 6232 h 1476047"/>
              <a:gd name="connsiteX7" fmla="*/ 1542010 w 3251619"/>
              <a:gd name="connsiteY7" fmla="*/ 91957 h 1476047"/>
              <a:gd name="connsiteX8" fmla="*/ 8485 w 3251619"/>
              <a:gd name="connsiteY8" fmla="*/ 448192 h 1476047"/>
              <a:gd name="connsiteX0" fmla="*/ 8485 w 3251619"/>
              <a:gd name="connsiteY0" fmla="*/ 448192 h 1476047"/>
              <a:gd name="connsiteX1" fmla="*/ 1115290 w 3251619"/>
              <a:gd name="connsiteY1" fmla="*/ 1461652 h 1476047"/>
              <a:gd name="connsiteX2" fmla="*/ 1846810 w 3251619"/>
              <a:gd name="connsiteY2" fmla="*/ 1069222 h 1476047"/>
              <a:gd name="connsiteX3" fmla="*/ 3026005 w 3251619"/>
              <a:gd name="connsiteY3" fmla="*/ 1415932 h 1476047"/>
              <a:gd name="connsiteX4" fmla="*/ 2797405 w 3251619"/>
              <a:gd name="connsiteY4" fmla="*/ 663457 h 1476047"/>
              <a:gd name="connsiteX5" fmla="*/ 3246985 w 3251619"/>
              <a:gd name="connsiteY5" fmla="*/ 80527 h 1476047"/>
              <a:gd name="connsiteX6" fmla="*/ 2932660 w 3251619"/>
              <a:gd name="connsiteY6" fmla="*/ 6232 h 1476047"/>
              <a:gd name="connsiteX7" fmla="*/ 1542010 w 3251619"/>
              <a:gd name="connsiteY7" fmla="*/ 91957 h 1476047"/>
              <a:gd name="connsiteX8" fmla="*/ 8485 w 3251619"/>
              <a:gd name="connsiteY8" fmla="*/ 448192 h 1476047"/>
              <a:gd name="connsiteX0" fmla="*/ 8485 w 3250080"/>
              <a:gd name="connsiteY0" fmla="*/ 448280 h 1476135"/>
              <a:gd name="connsiteX1" fmla="*/ 1115290 w 3250080"/>
              <a:gd name="connsiteY1" fmla="*/ 1461740 h 1476135"/>
              <a:gd name="connsiteX2" fmla="*/ 1846810 w 3250080"/>
              <a:gd name="connsiteY2" fmla="*/ 1069310 h 1476135"/>
              <a:gd name="connsiteX3" fmla="*/ 3026005 w 3250080"/>
              <a:gd name="connsiteY3" fmla="*/ 1416020 h 1476135"/>
              <a:gd name="connsiteX4" fmla="*/ 2829790 w 3250080"/>
              <a:gd name="connsiteY4" fmla="*/ 665450 h 1476135"/>
              <a:gd name="connsiteX5" fmla="*/ 3246985 w 3250080"/>
              <a:gd name="connsiteY5" fmla="*/ 80615 h 1476135"/>
              <a:gd name="connsiteX6" fmla="*/ 2932660 w 3250080"/>
              <a:gd name="connsiteY6" fmla="*/ 6320 h 1476135"/>
              <a:gd name="connsiteX7" fmla="*/ 1542010 w 3250080"/>
              <a:gd name="connsiteY7" fmla="*/ 92045 h 1476135"/>
              <a:gd name="connsiteX8" fmla="*/ 8485 w 3250080"/>
              <a:gd name="connsiteY8" fmla="*/ 448280 h 1476135"/>
              <a:gd name="connsiteX0" fmla="*/ 8485 w 3249908"/>
              <a:gd name="connsiteY0" fmla="*/ 432812 h 1460667"/>
              <a:gd name="connsiteX1" fmla="*/ 1115290 w 3249908"/>
              <a:gd name="connsiteY1" fmla="*/ 1446272 h 1460667"/>
              <a:gd name="connsiteX2" fmla="*/ 1846810 w 3249908"/>
              <a:gd name="connsiteY2" fmla="*/ 1053842 h 1460667"/>
              <a:gd name="connsiteX3" fmla="*/ 3026005 w 3249908"/>
              <a:gd name="connsiteY3" fmla="*/ 1400552 h 1460667"/>
              <a:gd name="connsiteX4" fmla="*/ 2829790 w 3249908"/>
              <a:gd name="connsiteY4" fmla="*/ 649982 h 1460667"/>
              <a:gd name="connsiteX5" fmla="*/ 3246985 w 3249908"/>
              <a:gd name="connsiteY5" fmla="*/ 65147 h 1460667"/>
              <a:gd name="connsiteX6" fmla="*/ 2568805 w 3249908"/>
              <a:gd name="connsiteY6" fmla="*/ 15617 h 1460667"/>
              <a:gd name="connsiteX7" fmla="*/ 1542010 w 3249908"/>
              <a:gd name="connsiteY7" fmla="*/ 76577 h 1460667"/>
              <a:gd name="connsiteX8" fmla="*/ 8485 w 3249908"/>
              <a:gd name="connsiteY8" fmla="*/ 432812 h 1460667"/>
              <a:gd name="connsiteX0" fmla="*/ 8485 w 3249908"/>
              <a:gd name="connsiteY0" fmla="*/ 444683 h 1472538"/>
              <a:gd name="connsiteX1" fmla="*/ 1115290 w 3249908"/>
              <a:gd name="connsiteY1" fmla="*/ 1458143 h 1472538"/>
              <a:gd name="connsiteX2" fmla="*/ 1846810 w 3249908"/>
              <a:gd name="connsiteY2" fmla="*/ 1065713 h 1472538"/>
              <a:gd name="connsiteX3" fmla="*/ 3026005 w 3249908"/>
              <a:gd name="connsiteY3" fmla="*/ 1412423 h 1472538"/>
              <a:gd name="connsiteX4" fmla="*/ 2829790 w 3249908"/>
              <a:gd name="connsiteY4" fmla="*/ 661853 h 1472538"/>
              <a:gd name="connsiteX5" fmla="*/ 3246985 w 3249908"/>
              <a:gd name="connsiteY5" fmla="*/ 77018 h 1472538"/>
              <a:gd name="connsiteX6" fmla="*/ 2568805 w 3249908"/>
              <a:gd name="connsiteY6" fmla="*/ 27488 h 1472538"/>
              <a:gd name="connsiteX7" fmla="*/ 1542010 w 3249908"/>
              <a:gd name="connsiteY7" fmla="*/ 88448 h 1472538"/>
              <a:gd name="connsiteX8" fmla="*/ 8485 w 3249908"/>
              <a:gd name="connsiteY8" fmla="*/ 444683 h 1472538"/>
              <a:gd name="connsiteX0" fmla="*/ 8485 w 3249908"/>
              <a:gd name="connsiteY0" fmla="*/ 444683 h 1472538"/>
              <a:gd name="connsiteX1" fmla="*/ 1115290 w 3249908"/>
              <a:gd name="connsiteY1" fmla="*/ 1458143 h 1472538"/>
              <a:gd name="connsiteX2" fmla="*/ 1846810 w 3249908"/>
              <a:gd name="connsiteY2" fmla="*/ 1065713 h 1472538"/>
              <a:gd name="connsiteX3" fmla="*/ 3026005 w 3249908"/>
              <a:gd name="connsiteY3" fmla="*/ 1412423 h 1472538"/>
              <a:gd name="connsiteX4" fmla="*/ 2829790 w 3249908"/>
              <a:gd name="connsiteY4" fmla="*/ 661853 h 1472538"/>
              <a:gd name="connsiteX5" fmla="*/ 3246985 w 3249908"/>
              <a:gd name="connsiteY5" fmla="*/ 77018 h 1472538"/>
              <a:gd name="connsiteX6" fmla="*/ 2568805 w 3249908"/>
              <a:gd name="connsiteY6" fmla="*/ 27488 h 1472538"/>
              <a:gd name="connsiteX7" fmla="*/ 1542010 w 3249908"/>
              <a:gd name="connsiteY7" fmla="*/ 88448 h 1472538"/>
              <a:gd name="connsiteX8" fmla="*/ 8485 w 3249908"/>
              <a:gd name="connsiteY8" fmla="*/ 444683 h 1472538"/>
              <a:gd name="connsiteX0" fmla="*/ 8485 w 3229283"/>
              <a:gd name="connsiteY0" fmla="*/ 476835 h 1504690"/>
              <a:gd name="connsiteX1" fmla="*/ 1115290 w 3229283"/>
              <a:gd name="connsiteY1" fmla="*/ 1490295 h 1504690"/>
              <a:gd name="connsiteX2" fmla="*/ 1846810 w 3229283"/>
              <a:gd name="connsiteY2" fmla="*/ 1097865 h 1504690"/>
              <a:gd name="connsiteX3" fmla="*/ 3026005 w 3229283"/>
              <a:gd name="connsiteY3" fmla="*/ 1444575 h 1504690"/>
              <a:gd name="connsiteX4" fmla="*/ 2829790 w 3229283"/>
              <a:gd name="connsiteY4" fmla="*/ 694005 h 1504690"/>
              <a:gd name="connsiteX5" fmla="*/ 3226030 w 3229283"/>
              <a:gd name="connsiteY5" fmla="*/ 46305 h 1504690"/>
              <a:gd name="connsiteX6" fmla="*/ 2568805 w 3229283"/>
              <a:gd name="connsiteY6" fmla="*/ 59640 h 1504690"/>
              <a:gd name="connsiteX7" fmla="*/ 1542010 w 3229283"/>
              <a:gd name="connsiteY7" fmla="*/ 120600 h 1504690"/>
              <a:gd name="connsiteX8" fmla="*/ 8485 w 3229283"/>
              <a:gd name="connsiteY8" fmla="*/ 476835 h 1504690"/>
              <a:gd name="connsiteX0" fmla="*/ 8485 w 3259584"/>
              <a:gd name="connsiteY0" fmla="*/ 478339 h 1506194"/>
              <a:gd name="connsiteX1" fmla="*/ 1115290 w 3259584"/>
              <a:gd name="connsiteY1" fmla="*/ 1491799 h 1506194"/>
              <a:gd name="connsiteX2" fmla="*/ 1846810 w 3259584"/>
              <a:gd name="connsiteY2" fmla="*/ 1099369 h 1506194"/>
              <a:gd name="connsiteX3" fmla="*/ 3026005 w 3259584"/>
              <a:gd name="connsiteY3" fmla="*/ 1446079 h 1506194"/>
              <a:gd name="connsiteX4" fmla="*/ 2829790 w 3259584"/>
              <a:gd name="connsiteY4" fmla="*/ 695509 h 1506194"/>
              <a:gd name="connsiteX5" fmla="*/ 3256510 w 3259584"/>
              <a:gd name="connsiteY5" fmla="*/ 45904 h 1506194"/>
              <a:gd name="connsiteX6" fmla="*/ 2568805 w 3259584"/>
              <a:gd name="connsiteY6" fmla="*/ 61144 h 1506194"/>
              <a:gd name="connsiteX7" fmla="*/ 1542010 w 3259584"/>
              <a:gd name="connsiteY7" fmla="*/ 122104 h 1506194"/>
              <a:gd name="connsiteX8" fmla="*/ 8485 w 3259584"/>
              <a:gd name="connsiteY8" fmla="*/ 478339 h 1506194"/>
              <a:gd name="connsiteX0" fmla="*/ 8485 w 3261216"/>
              <a:gd name="connsiteY0" fmla="*/ 504570 h 1532425"/>
              <a:gd name="connsiteX1" fmla="*/ 1115290 w 3261216"/>
              <a:gd name="connsiteY1" fmla="*/ 1518030 h 1532425"/>
              <a:gd name="connsiteX2" fmla="*/ 1846810 w 3261216"/>
              <a:gd name="connsiteY2" fmla="*/ 1125600 h 1532425"/>
              <a:gd name="connsiteX3" fmla="*/ 3026005 w 3261216"/>
              <a:gd name="connsiteY3" fmla="*/ 1472310 h 1532425"/>
              <a:gd name="connsiteX4" fmla="*/ 2829790 w 3261216"/>
              <a:gd name="connsiteY4" fmla="*/ 721740 h 1532425"/>
              <a:gd name="connsiteX5" fmla="*/ 3256510 w 3261216"/>
              <a:gd name="connsiteY5" fmla="*/ 72135 h 1532425"/>
              <a:gd name="connsiteX6" fmla="*/ 2568805 w 3261216"/>
              <a:gd name="connsiteY6" fmla="*/ 87375 h 1532425"/>
              <a:gd name="connsiteX7" fmla="*/ 1542010 w 3261216"/>
              <a:gd name="connsiteY7" fmla="*/ 148335 h 1532425"/>
              <a:gd name="connsiteX8" fmla="*/ 8485 w 3261216"/>
              <a:gd name="connsiteY8" fmla="*/ 504570 h 1532425"/>
              <a:gd name="connsiteX0" fmla="*/ 8485 w 3261176"/>
              <a:gd name="connsiteY0" fmla="*/ 504570 h 1532425"/>
              <a:gd name="connsiteX1" fmla="*/ 1115290 w 3261176"/>
              <a:gd name="connsiteY1" fmla="*/ 1518030 h 1532425"/>
              <a:gd name="connsiteX2" fmla="*/ 1846810 w 3261176"/>
              <a:gd name="connsiteY2" fmla="*/ 1125600 h 1532425"/>
              <a:gd name="connsiteX3" fmla="*/ 3050770 w 3261176"/>
              <a:gd name="connsiteY3" fmla="*/ 1472310 h 1532425"/>
              <a:gd name="connsiteX4" fmla="*/ 2829790 w 3261176"/>
              <a:gd name="connsiteY4" fmla="*/ 721740 h 1532425"/>
              <a:gd name="connsiteX5" fmla="*/ 3256510 w 3261176"/>
              <a:gd name="connsiteY5" fmla="*/ 72135 h 1532425"/>
              <a:gd name="connsiteX6" fmla="*/ 2568805 w 3261176"/>
              <a:gd name="connsiteY6" fmla="*/ 87375 h 1532425"/>
              <a:gd name="connsiteX7" fmla="*/ 1542010 w 3261176"/>
              <a:gd name="connsiteY7" fmla="*/ 148335 h 1532425"/>
              <a:gd name="connsiteX8" fmla="*/ 8485 w 3261176"/>
              <a:gd name="connsiteY8" fmla="*/ 504570 h 1532425"/>
              <a:gd name="connsiteX0" fmla="*/ 8485 w 3261176"/>
              <a:gd name="connsiteY0" fmla="*/ 504570 h 1532425"/>
              <a:gd name="connsiteX1" fmla="*/ 1115290 w 3261176"/>
              <a:gd name="connsiteY1" fmla="*/ 1518030 h 1532425"/>
              <a:gd name="connsiteX2" fmla="*/ 1846810 w 3261176"/>
              <a:gd name="connsiteY2" fmla="*/ 1125600 h 1532425"/>
              <a:gd name="connsiteX3" fmla="*/ 3050770 w 3261176"/>
              <a:gd name="connsiteY3" fmla="*/ 1472310 h 1532425"/>
              <a:gd name="connsiteX4" fmla="*/ 2829790 w 3261176"/>
              <a:gd name="connsiteY4" fmla="*/ 721740 h 1532425"/>
              <a:gd name="connsiteX5" fmla="*/ 3256510 w 3261176"/>
              <a:gd name="connsiteY5" fmla="*/ 72135 h 1532425"/>
              <a:gd name="connsiteX6" fmla="*/ 2568805 w 3261176"/>
              <a:gd name="connsiteY6" fmla="*/ 87375 h 1532425"/>
              <a:gd name="connsiteX7" fmla="*/ 1542010 w 3261176"/>
              <a:gd name="connsiteY7" fmla="*/ 148335 h 1532425"/>
              <a:gd name="connsiteX8" fmla="*/ 8485 w 3261176"/>
              <a:gd name="connsiteY8" fmla="*/ 504570 h 1532425"/>
              <a:gd name="connsiteX0" fmla="*/ 8485 w 3259776"/>
              <a:gd name="connsiteY0" fmla="*/ 476930 h 1504785"/>
              <a:gd name="connsiteX1" fmla="*/ 1115290 w 3259776"/>
              <a:gd name="connsiteY1" fmla="*/ 1490390 h 1504785"/>
              <a:gd name="connsiteX2" fmla="*/ 1846810 w 3259776"/>
              <a:gd name="connsiteY2" fmla="*/ 1097960 h 1504785"/>
              <a:gd name="connsiteX3" fmla="*/ 3050770 w 3259776"/>
              <a:gd name="connsiteY3" fmla="*/ 1444670 h 1504785"/>
              <a:gd name="connsiteX4" fmla="*/ 2837410 w 3259776"/>
              <a:gd name="connsiteY4" fmla="*/ 675050 h 1504785"/>
              <a:gd name="connsiteX5" fmla="*/ 3256510 w 3259776"/>
              <a:gd name="connsiteY5" fmla="*/ 44495 h 1504785"/>
              <a:gd name="connsiteX6" fmla="*/ 2568805 w 3259776"/>
              <a:gd name="connsiteY6" fmla="*/ 59735 h 1504785"/>
              <a:gd name="connsiteX7" fmla="*/ 1542010 w 3259776"/>
              <a:gd name="connsiteY7" fmla="*/ 120695 h 1504785"/>
              <a:gd name="connsiteX8" fmla="*/ 8485 w 3259776"/>
              <a:gd name="connsiteY8" fmla="*/ 476930 h 15047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259776" h="1504785">
                <a:moveTo>
                  <a:pt x="8485" y="476930"/>
                </a:moveTo>
                <a:cubicBezTo>
                  <a:pt x="-96925" y="1038587"/>
                  <a:pt x="808903" y="1386885"/>
                  <a:pt x="1115290" y="1490390"/>
                </a:cubicBezTo>
                <a:cubicBezTo>
                  <a:pt x="1421677" y="1593895"/>
                  <a:pt x="1524230" y="1105580"/>
                  <a:pt x="1846810" y="1097960"/>
                </a:cubicBezTo>
                <a:cubicBezTo>
                  <a:pt x="2169390" y="1090340"/>
                  <a:pt x="2885670" y="1515155"/>
                  <a:pt x="3050770" y="1444670"/>
                </a:cubicBezTo>
                <a:cubicBezTo>
                  <a:pt x="3215870" y="1374185"/>
                  <a:pt x="2803120" y="908412"/>
                  <a:pt x="2837410" y="675050"/>
                </a:cubicBezTo>
                <a:cubicBezTo>
                  <a:pt x="2871700" y="441688"/>
                  <a:pt x="3301277" y="147047"/>
                  <a:pt x="3256510" y="44495"/>
                </a:cubicBezTo>
                <a:cubicBezTo>
                  <a:pt x="3211743" y="-58057"/>
                  <a:pt x="2854555" y="47035"/>
                  <a:pt x="2568805" y="59735"/>
                </a:cubicBezTo>
                <a:cubicBezTo>
                  <a:pt x="2283055" y="72435"/>
                  <a:pt x="1957300" y="94978"/>
                  <a:pt x="1542010" y="120695"/>
                </a:cubicBezTo>
                <a:cubicBezTo>
                  <a:pt x="1126720" y="146412"/>
                  <a:pt x="113895" y="-84727"/>
                  <a:pt x="8485" y="476930"/>
                </a:cubicBezTo>
                <a:close/>
              </a:path>
            </a:pathLst>
          </a:cu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786540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094ACF6-1147-E17F-63A2-8527B379F03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B24D44-0B98-A809-93F4-97E6A8EE70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000" b="1" dirty="0"/>
              <a:t>NNME: </a:t>
            </a:r>
            <a:r>
              <a:rPr lang="en-US" sz="4000" i="1" dirty="0"/>
              <a:t>National Network for Microelectronics Education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25D738-6A92-21F9-DB6D-9D42C5AC49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1279" y="1825625"/>
            <a:ext cx="10912521" cy="4351338"/>
          </a:xfrm>
        </p:spPr>
        <p:txBody>
          <a:bodyPr/>
          <a:lstStyle/>
          <a:p>
            <a:r>
              <a:rPr lang="en-US" b="1" dirty="0"/>
              <a:t>NNME Hub Awarded to SEMI 2025</a:t>
            </a:r>
          </a:p>
          <a:p>
            <a:r>
              <a:rPr lang="en-US" b="1" dirty="0"/>
              <a:t>NNME Regional Nodes Competition</a:t>
            </a:r>
          </a:p>
          <a:p>
            <a:pPr lvl="1"/>
            <a:r>
              <a:rPr lang="en-US" dirty="0"/>
              <a:t>$20M over 5 years</a:t>
            </a:r>
          </a:p>
          <a:p>
            <a:pPr lvl="1"/>
            <a:r>
              <a:rPr lang="en-US" dirty="0"/>
              <a:t>will fund 4 in the first round</a:t>
            </a:r>
          </a:p>
          <a:p>
            <a:pPr lvl="1"/>
            <a:r>
              <a:rPr lang="en-US" dirty="0"/>
              <a:t>expecting to fund 4 more in the second round</a:t>
            </a:r>
          </a:p>
          <a:p>
            <a:r>
              <a:rPr lang="en-US" b="1" dirty="0"/>
              <a:t>FSI partnered with Texas (lead)</a:t>
            </a:r>
          </a:p>
          <a:p>
            <a:pPr lvl="1"/>
            <a:r>
              <a:rPr lang="en-US" dirty="0"/>
              <a:t>team of 11 Southeast States</a:t>
            </a:r>
          </a:p>
          <a:p>
            <a:pPr lvl="1"/>
            <a:r>
              <a:rPr lang="en-US" dirty="0"/>
              <a:t>strong proposal (12/2025)</a:t>
            </a:r>
          </a:p>
          <a:p>
            <a:pPr lvl="1"/>
            <a:r>
              <a:rPr lang="en-US" dirty="0"/>
              <a:t>competing with large Westcoast and </a:t>
            </a:r>
            <a:br>
              <a:rPr lang="en-US" dirty="0"/>
            </a:br>
            <a:r>
              <a:rPr lang="en-US" dirty="0"/>
              <a:t>Northeastern Teams</a:t>
            </a:r>
          </a:p>
        </p:txBody>
      </p:sp>
      <p:pic>
        <p:nvPicPr>
          <p:cNvPr id="1026" name="Picture 2" descr="NNME | National Network for Microelectronics Education">
            <a:extLst>
              <a:ext uri="{FF2B5EF4-FFF2-40B4-BE49-F238E27FC236}">
                <a16:creationId xmlns:a16="http://schemas.microsoft.com/office/drawing/2014/main" id="{C272AA73-3DAC-5CA4-3675-DB2B79EC9EA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2628" y="5236191"/>
            <a:ext cx="4128093" cy="13384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4" name="Group 3">
            <a:extLst>
              <a:ext uri="{FF2B5EF4-FFF2-40B4-BE49-F238E27FC236}">
                <a16:creationId xmlns:a16="http://schemas.microsoft.com/office/drawing/2014/main" id="{4E45F6FB-EDC5-18BA-C30C-B3E8079F9EDB}"/>
              </a:ext>
            </a:extLst>
          </p:cNvPr>
          <p:cNvGrpSpPr/>
          <p:nvPr/>
        </p:nvGrpSpPr>
        <p:grpSpPr>
          <a:xfrm>
            <a:off x="6768197" y="1474332"/>
            <a:ext cx="5310960" cy="3462272"/>
            <a:chOff x="105876" y="1607440"/>
            <a:chExt cx="7509784" cy="4895709"/>
          </a:xfrm>
        </p:grpSpPr>
        <p:pic>
          <p:nvPicPr>
            <p:cNvPr id="5" name="Graphic 4">
              <a:extLst>
                <a:ext uri="{FF2B5EF4-FFF2-40B4-BE49-F238E27FC236}">
                  <a16:creationId xmlns:a16="http://schemas.microsoft.com/office/drawing/2014/main" id="{EC76183D-6AEB-E8D9-581F-F63F774E85F2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rcRect t="19342" b="14432"/>
            <a:stretch/>
          </p:blipFill>
          <p:spPr>
            <a:xfrm>
              <a:off x="223200" y="1607440"/>
              <a:ext cx="7326712" cy="4829360"/>
            </a:xfrm>
            <a:prstGeom prst="rect">
              <a:avLst/>
            </a:prstGeom>
          </p:spPr>
        </p:pic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A8DA08F4-B789-6E4F-1D75-CBE0AA26C2F9}"/>
                </a:ext>
              </a:extLst>
            </p:cNvPr>
            <p:cNvSpPr/>
            <p:nvPr/>
          </p:nvSpPr>
          <p:spPr>
            <a:xfrm>
              <a:off x="5526196" y="1891366"/>
              <a:ext cx="2089464" cy="2518818"/>
            </a:xfrm>
            <a:custGeom>
              <a:avLst/>
              <a:gdLst>
                <a:gd name="connsiteX0" fmla="*/ 690120 w 2089464"/>
                <a:gd name="connsiteY0" fmla="*/ 322445 h 2518818"/>
                <a:gd name="connsiteX1" fmla="*/ 227572 w 2089464"/>
                <a:gd name="connsiteY1" fmla="*/ 801034 h 2518818"/>
                <a:gd name="connsiteX2" fmla="*/ 69825 w 2089464"/>
                <a:gd name="connsiteY2" fmla="*/ 1327750 h 2518818"/>
                <a:gd name="connsiteX3" fmla="*/ 309 w 2089464"/>
                <a:gd name="connsiteY3" fmla="*/ 2113813 h 2518818"/>
                <a:gd name="connsiteX4" fmla="*/ 93888 w 2089464"/>
                <a:gd name="connsiteY4" fmla="*/ 2375834 h 2518818"/>
                <a:gd name="connsiteX5" fmla="*/ 647341 w 2089464"/>
                <a:gd name="connsiteY5" fmla="*/ 2485455 h 2518818"/>
                <a:gd name="connsiteX6" fmla="*/ 1636604 w 2089464"/>
                <a:gd name="connsiteY6" fmla="*/ 1782276 h 2518818"/>
                <a:gd name="connsiteX7" fmla="*/ 2085783 w 2089464"/>
                <a:gd name="connsiteY7" fmla="*/ 1073750 h 2518818"/>
                <a:gd name="connsiteX8" fmla="*/ 1813067 w 2089464"/>
                <a:gd name="connsiteY8" fmla="*/ 121918 h 2518818"/>
                <a:gd name="connsiteX9" fmla="*/ 1184751 w 2089464"/>
                <a:gd name="connsiteY9" fmla="*/ 33687 h 2518818"/>
                <a:gd name="connsiteX10" fmla="*/ 690120 w 2089464"/>
                <a:gd name="connsiteY10" fmla="*/ 322445 h 25188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089464" h="2518818">
                  <a:moveTo>
                    <a:pt x="690120" y="322445"/>
                  </a:moveTo>
                  <a:cubicBezTo>
                    <a:pt x="530590" y="450336"/>
                    <a:pt x="330954" y="633483"/>
                    <a:pt x="227572" y="801034"/>
                  </a:cubicBezTo>
                  <a:cubicBezTo>
                    <a:pt x="124190" y="968585"/>
                    <a:pt x="107702" y="1108954"/>
                    <a:pt x="69825" y="1327750"/>
                  </a:cubicBezTo>
                  <a:cubicBezTo>
                    <a:pt x="31948" y="1546546"/>
                    <a:pt x="-3702" y="1939132"/>
                    <a:pt x="309" y="2113813"/>
                  </a:cubicBezTo>
                  <a:cubicBezTo>
                    <a:pt x="4319" y="2288494"/>
                    <a:pt x="-13951" y="2313894"/>
                    <a:pt x="93888" y="2375834"/>
                  </a:cubicBezTo>
                  <a:cubicBezTo>
                    <a:pt x="201727" y="2437774"/>
                    <a:pt x="390222" y="2584381"/>
                    <a:pt x="647341" y="2485455"/>
                  </a:cubicBezTo>
                  <a:cubicBezTo>
                    <a:pt x="904460" y="2386529"/>
                    <a:pt x="1396864" y="2017560"/>
                    <a:pt x="1636604" y="1782276"/>
                  </a:cubicBezTo>
                  <a:cubicBezTo>
                    <a:pt x="1876344" y="1546992"/>
                    <a:pt x="2056373" y="1350476"/>
                    <a:pt x="2085783" y="1073750"/>
                  </a:cubicBezTo>
                  <a:cubicBezTo>
                    <a:pt x="2115193" y="797024"/>
                    <a:pt x="1963239" y="295262"/>
                    <a:pt x="1813067" y="121918"/>
                  </a:cubicBezTo>
                  <a:cubicBezTo>
                    <a:pt x="1662895" y="-51426"/>
                    <a:pt x="1367453" y="1157"/>
                    <a:pt x="1184751" y="33687"/>
                  </a:cubicBezTo>
                  <a:cubicBezTo>
                    <a:pt x="1002049" y="66217"/>
                    <a:pt x="849650" y="194554"/>
                    <a:pt x="690120" y="322445"/>
                  </a:cubicBezTo>
                  <a:close/>
                </a:path>
              </a:pathLst>
            </a:custGeom>
            <a:noFill/>
            <a:ln w="38100"/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2000" b="1" dirty="0">
                  <a:solidFill>
                    <a:schemeClr val="tx1"/>
                  </a:solidFill>
                </a:rPr>
                <a:t>Northeast</a:t>
              </a:r>
            </a:p>
            <a:p>
              <a:pPr algn="ctr"/>
              <a:r>
                <a:rPr lang="en-US" sz="2000" b="1" dirty="0">
                  <a:solidFill>
                    <a:schemeClr val="tx1"/>
                  </a:solidFill>
                </a:rPr>
                <a:t>Team</a:t>
              </a:r>
            </a:p>
          </p:txBody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E08B24AD-0C4E-FD96-464B-BD02E3725272}"/>
                </a:ext>
              </a:extLst>
            </p:cNvPr>
            <p:cNvSpPr/>
            <p:nvPr/>
          </p:nvSpPr>
          <p:spPr>
            <a:xfrm>
              <a:off x="105876" y="1679294"/>
              <a:ext cx="2855563" cy="3646031"/>
            </a:xfrm>
            <a:custGeom>
              <a:avLst/>
              <a:gdLst>
                <a:gd name="connsiteX0" fmla="*/ 2219313 w 2985437"/>
                <a:gd name="connsiteY0" fmla="*/ 292910 h 3669257"/>
                <a:gd name="connsiteX1" fmla="*/ 1477342 w 2985437"/>
                <a:gd name="connsiteY1" fmla="*/ 302 h 3669257"/>
                <a:gd name="connsiteX2" fmla="*/ 667445 w 2985437"/>
                <a:gd name="connsiteY2" fmla="*/ 345162 h 3669257"/>
                <a:gd name="connsiteX3" fmla="*/ 87454 w 2985437"/>
                <a:gd name="connsiteY3" fmla="*/ 1290913 h 3669257"/>
                <a:gd name="connsiteX4" fmla="*/ 87454 w 2985437"/>
                <a:gd name="connsiteY4" fmla="*/ 2733052 h 3669257"/>
                <a:gd name="connsiteX5" fmla="*/ 897351 w 2985437"/>
                <a:gd name="connsiteY5" fmla="*/ 3600426 h 3669257"/>
                <a:gd name="connsiteX6" fmla="*/ 2386517 w 2985437"/>
                <a:gd name="connsiteY6" fmla="*/ 3480247 h 3669257"/>
                <a:gd name="connsiteX7" fmla="*/ 2976958 w 2985437"/>
                <a:gd name="connsiteY7" fmla="*/ 2414318 h 3669257"/>
                <a:gd name="connsiteX8" fmla="*/ 2700026 w 2985437"/>
                <a:gd name="connsiteY8" fmla="*/ 721372 h 3669257"/>
                <a:gd name="connsiteX9" fmla="*/ 2219313 w 2985437"/>
                <a:gd name="connsiteY9" fmla="*/ 292910 h 3669257"/>
                <a:gd name="connsiteX0" fmla="*/ 2700026 w 2992235"/>
                <a:gd name="connsiteY0" fmla="*/ 733098 h 3680983"/>
                <a:gd name="connsiteX1" fmla="*/ 1477342 w 2992235"/>
                <a:gd name="connsiteY1" fmla="*/ 12028 h 3680983"/>
                <a:gd name="connsiteX2" fmla="*/ 667445 w 2992235"/>
                <a:gd name="connsiteY2" fmla="*/ 356888 h 3680983"/>
                <a:gd name="connsiteX3" fmla="*/ 87454 w 2992235"/>
                <a:gd name="connsiteY3" fmla="*/ 1302639 h 3680983"/>
                <a:gd name="connsiteX4" fmla="*/ 87454 w 2992235"/>
                <a:gd name="connsiteY4" fmla="*/ 2744778 h 3680983"/>
                <a:gd name="connsiteX5" fmla="*/ 897351 w 2992235"/>
                <a:gd name="connsiteY5" fmla="*/ 3612152 h 3680983"/>
                <a:gd name="connsiteX6" fmla="*/ 2386517 w 2992235"/>
                <a:gd name="connsiteY6" fmla="*/ 3491973 h 3680983"/>
                <a:gd name="connsiteX7" fmla="*/ 2976958 w 2992235"/>
                <a:gd name="connsiteY7" fmla="*/ 2426044 h 3680983"/>
                <a:gd name="connsiteX8" fmla="*/ 2700026 w 2992235"/>
                <a:gd name="connsiteY8" fmla="*/ 733098 h 3680983"/>
                <a:gd name="connsiteX0" fmla="*/ 2700026 w 2989196"/>
                <a:gd name="connsiteY0" fmla="*/ 698146 h 3646031"/>
                <a:gd name="connsiteX1" fmla="*/ 1717699 w 2989196"/>
                <a:gd name="connsiteY1" fmla="*/ 13652 h 3646031"/>
                <a:gd name="connsiteX2" fmla="*/ 667445 w 2989196"/>
                <a:gd name="connsiteY2" fmla="*/ 321936 h 3646031"/>
                <a:gd name="connsiteX3" fmla="*/ 87454 w 2989196"/>
                <a:gd name="connsiteY3" fmla="*/ 1267687 h 3646031"/>
                <a:gd name="connsiteX4" fmla="*/ 87454 w 2989196"/>
                <a:gd name="connsiteY4" fmla="*/ 2709826 h 3646031"/>
                <a:gd name="connsiteX5" fmla="*/ 897351 w 2989196"/>
                <a:gd name="connsiteY5" fmla="*/ 3577200 h 3646031"/>
                <a:gd name="connsiteX6" fmla="*/ 2386517 w 2989196"/>
                <a:gd name="connsiteY6" fmla="*/ 3457021 h 3646031"/>
                <a:gd name="connsiteX7" fmla="*/ 2976958 w 2989196"/>
                <a:gd name="connsiteY7" fmla="*/ 2391092 h 3646031"/>
                <a:gd name="connsiteX8" fmla="*/ 2700026 w 2989196"/>
                <a:gd name="connsiteY8" fmla="*/ 698146 h 36460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989196" h="3646031">
                  <a:moveTo>
                    <a:pt x="2700026" y="698146"/>
                  </a:moveTo>
                  <a:cubicBezTo>
                    <a:pt x="2490150" y="301906"/>
                    <a:pt x="2056463" y="76354"/>
                    <a:pt x="1717699" y="13652"/>
                  </a:cubicBezTo>
                  <a:cubicBezTo>
                    <a:pt x="1378936" y="-49050"/>
                    <a:pt x="939152" y="112930"/>
                    <a:pt x="667445" y="321936"/>
                  </a:cubicBezTo>
                  <a:cubicBezTo>
                    <a:pt x="395738" y="530942"/>
                    <a:pt x="184119" y="869705"/>
                    <a:pt x="87454" y="1267687"/>
                  </a:cubicBezTo>
                  <a:cubicBezTo>
                    <a:pt x="-9211" y="1665669"/>
                    <a:pt x="-47529" y="2324907"/>
                    <a:pt x="87454" y="2709826"/>
                  </a:cubicBezTo>
                  <a:cubicBezTo>
                    <a:pt x="222437" y="3094745"/>
                    <a:pt x="514174" y="3452668"/>
                    <a:pt x="897351" y="3577200"/>
                  </a:cubicBezTo>
                  <a:cubicBezTo>
                    <a:pt x="1280528" y="3701732"/>
                    <a:pt x="2039916" y="3654706"/>
                    <a:pt x="2386517" y="3457021"/>
                  </a:cubicBezTo>
                  <a:cubicBezTo>
                    <a:pt x="2733118" y="3259336"/>
                    <a:pt x="2924707" y="2850904"/>
                    <a:pt x="2976958" y="2391092"/>
                  </a:cubicBezTo>
                  <a:cubicBezTo>
                    <a:pt x="3029209" y="1931280"/>
                    <a:pt x="2909902" y="1094386"/>
                    <a:pt x="2700026" y="698146"/>
                  </a:cubicBezTo>
                  <a:close/>
                </a:path>
              </a:pathLst>
            </a:custGeom>
            <a:noFill/>
            <a:ln w="38100"/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2000" b="1" dirty="0">
                  <a:solidFill>
                    <a:schemeClr val="tx1"/>
                  </a:solidFill>
                </a:rPr>
                <a:t>Westcoast</a:t>
              </a:r>
            </a:p>
            <a:p>
              <a:pPr algn="ctr"/>
              <a:r>
                <a:rPr lang="en-US" sz="2000" b="1" dirty="0">
                  <a:solidFill>
                    <a:schemeClr val="tx1"/>
                  </a:solidFill>
                </a:rPr>
                <a:t>Team</a:t>
              </a:r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730647FD-83E6-F965-4B30-ABB89647637C}"/>
                </a:ext>
              </a:extLst>
            </p:cNvPr>
            <p:cNvSpPr/>
            <p:nvPr/>
          </p:nvSpPr>
          <p:spPr>
            <a:xfrm>
              <a:off x="2777693" y="3822085"/>
              <a:ext cx="3938127" cy="2681064"/>
            </a:xfrm>
            <a:custGeom>
              <a:avLst/>
              <a:gdLst>
                <a:gd name="connsiteX0" fmla="*/ 342302 w 3781958"/>
                <a:gd name="connsiteY0" fmla="*/ 1783228 h 2308813"/>
                <a:gd name="connsiteX1" fmla="*/ 1131298 w 3781958"/>
                <a:gd name="connsiteY1" fmla="*/ 2180339 h 2308813"/>
                <a:gd name="connsiteX2" fmla="*/ 2792894 w 3781958"/>
                <a:gd name="connsiteY2" fmla="*/ 2300518 h 2308813"/>
                <a:gd name="connsiteX3" fmla="*/ 3686393 w 3781958"/>
                <a:gd name="connsiteY3" fmla="*/ 1987009 h 2308813"/>
                <a:gd name="connsiteX4" fmla="*/ 3712519 w 3781958"/>
                <a:gd name="connsiteY4" fmla="*/ 748650 h 2308813"/>
                <a:gd name="connsiteX5" fmla="*/ 3294507 w 3781958"/>
                <a:gd name="connsiteY5" fmla="*/ 320188 h 2308813"/>
                <a:gd name="connsiteX6" fmla="*/ 2583888 w 3781958"/>
                <a:gd name="connsiteY6" fmla="*/ 27580 h 2308813"/>
                <a:gd name="connsiteX7" fmla="*/ 1596336 w 3781958"/>
                <a:gd name="connsiteY7" fmla="*/ 351539 h 2308813"/>
                <a:gd name="connsiteX8" fmla="*/ 1026795 w 3781958"/>
                <a:gd name="connsiteY8" fmla="*/ 367215 h 2308813"/>
                <a:gd name="connsiteX9" fmla="*/ 556532 w 3781958"/>
                <a:gd name="connsiteY9" fmla="*/ 1455 h 2308813"/>
                <a:gd name="connsiteX10" fmla="*/ 70594 w 3781958"/>
                <a:gd name="connsiteY10" fmla="*/ 523969 h 2308813"/>
                <a:gd name="connsiteX11" fmla="*/ 28793 w 3781958"/>
                <a:gd name="connsiteY11" fmla="*/ 1365217 h 2308813"/>
                <a:gd name="connsiteX12" fmla="*/ 342302 w 3781958"/>
                <a:gd name="connsiteY12" fmla="*/ 1783228 h 2308813"/>
                <a:gd name="csX0" fmla="*/ 342302 w 3781958"/>
                <a:gd name="csY0" fmla="*/ 1783228 h 2308813"/>
                <a:gd name="csX1" fmla="*/ 1131298 w 3781958"/>
                <a:gd name="csY1" fmla="*/ 2180339 h 2308813"/>
                <a:gd name="csX2" fmla="*/ 2792894 w 3781958"/>
                <a:gd name="csY2" fmla="*/ 2300518 h 2308813"/>
                <a:gd name="csX3" fmla="*/ 3686393 w 3781958"/>
                <a:gd name="csY3" fmla="*/ 1987009 h 2308813"/>
                <a:gd name="csX4" fmla="*/ 3712519 w 3781958"/>
                <a:gd name="csY4" fmla="*/ 748650 h 2308813"/>
                <a:gd name="csX5" fmla="*/ 3294507 w 3781958"/>
                <a:gd name="csY5" fmla="*/ 320188 h 2308813"/>
                <a:gd name="csX6" fmla="*/ 2529093 w 3781958"/>
                <a:gd name="csY6" fmla="*/ 171419 h 2308813"/>
                <a:gd name="csX7" fmla="*/ 1596336 w 3781958"/>
                <a:gd name="csY7" fmla="*/ 351539 h 2308813"/>
                <a:gd name="csX8" fmla="*/ 1026795 w 3781958"/>
                <a:gd name="csY8" fmla="*/ 367215 h 2308813"/>
                <a:gd name="csX9" fmla="*/ 556532 w 3781958"/>
                <a:gd name="csY9" fmla="*/ 1455 h 2308813"/>
                <a:gd name="csX10" fmla="*/ 70594 w 3781958"/>
                <a:gd name="csY10" fmla="*/ 523969 h 2308813"/>
                <a:gd name="csX11" fmla="*/ 28793 w 3781958"/>
                <a:gd name="csY11" fmla="*/ 1365217 h 2308813"/>
                <a:gd name="csX12" fmla="*/ 342302 w 3781958"/>
                <a:gd name="csY12" fmla="*/ 1783228 h 2308813"/>
                <a:gd name="csX0" fmla="*/ 342302 w 3781958"/>
                <a:gd name="csY0" fmla="*/ 1809919 h 2335504"/>
                <a:gd name="csX1" fmla="*/ 1131298 w 3781958"/>
                <a:gd name="csY1" fmla="*/ 2207030 h 2335504"/>
                <a:gd name="csX2" fmla="*/ 2792894 w 3781958"/>
                <a:gd name="csY2" fmla="*/ 2327209 h 2335504"/>
                <a:gd name="csX3" fmla="*/ 3686393 w 3781958"/>
                <a:gd name="csY3" fmla="*/ 2013700 h 2335504"/>
                <a:gd name="csX4" fmla="*/ 3712519 w 3781958"/>
                <a:gd name="csY4" fmla="*/ 775341 h 2335504"/>
                <a:gd name="csX5" fmla="*/ 3294507 w 3781958"/>
                <a:gd name="csY5" fmla="*/ 346879 h 2335504"/>
                <a:gd name="csX6" fmla="*/ 2529093 w 3781958"/>
                <a:gd name="csY6" fmla="*/ 198110 h 2335504"/>
                <a:gd name="csX7" fmla="*/ 1596336 w 3781958"/>
                <a:gd name="csY7" fmla="*/ 378230 h 2335504"/>
                <a:gd name="csX8" fmla="*/ 982274 w 3781958"/>
                <a:gd name="csY8" fmla="*/ 102805 h 2335504"/>
                <a:gd name="csX9" fmla="*/ 556532 w 3781958"/>
                <a:gd name="csY9" fmla="*/ 28146 h 2335504"/>
                <a:gd name="csX10" fmla="*/ 70594 w 3781958"/>
                <a:gd name="csY10" fmla="*/ 550660 h 2335504"/>
                <a:gd name="csX11" fmla="*/ 28793 w 3781958"/>
                <a:gd name="csY11" fmla="*/ 1391908 h 2335504"/>
                <a:gd name="csX12" fmla="*/ 342302 w 3781958"/>
                <a:gd name="csY12" fmla="*/ 1809919 h 2335504"/>
                <a:gd name="csX0" fmla="*/ 342302 w 3781958"/>
                <a:gd name="csY0" fmla="*/ 2080311 h 2605896"/>
                <a:gd name="csX1" fmla="*/ 1131298 w 3781958"/>
                <a:gd name="csY1" fmla="*/ 2477422 h 2605896"/>
                <a:gd name="csX2" fmla="*/ 2792894 w 3781958"/>
                <a:gd name="csY2" fmla="*/ 2597601 h 2605896"/>
                <a:gd name="csX3" fmla="*/ 3686393 w 3781958"/>
                <a:gd name="csY3" fmla="*/ 2284092 h 2605896"/>
                <a:gd name="csX4" fmla="*/ 3712519 w 3781958"/>
                <a:gd name="csY4" fmla="*/ 1045733 h 2605896"/>
                <a:gd name="csX5" fmla="*/ 3294507 w 3781958"/>
                <a:gd name="csY5" fmla="*/ 617271 h 2605896"/>
                <a:gd name="csX6" fmla="*/ 2529093 w 3781958"/>
                <a:gd name="csY6" fmla="*/ 468502 h 2605896"/>
                <a:gd name="csX7" fmla="*/ 1596336 w 3781958"/>
                <a:gd name="csY7" fmla="*/ 648622 h 2605896"/>
                <a:gd name="csX8" fmla="*/ 982274 w 3781958"/>
                <a:gd name="csY8" fmla="*/ 373197 h 2605896"/>
                <a:gd name="csX9" fmla="*/ 248307 w 3781958"/>
                <a:gd name="csY9" fmla="*/ 10862 h 2605896"/>
                <a:gd name="csX10" fmla="*/ 70594 w 3781958"/>
                <a:gd name="csY10" fmla="*/ 821052 h 2605896"/>
                <a:gd name="csX11" fmla="*/ 28793 w 3781958"/>
                <a:gd name="csY11" fmla="*/ 1662300 h 2605896"/>
                <a:gd name="csX12" fmla="*/ 342302 w 3781958"/>
                <a:gd name="csY12" fmla="*/ 2080311 h 2605896"/>
                <a:gd name="csX0" fmla="*/ 511035 w 3950691"/>
                <a:gd name="csY0" fmla="*/ 2077788 h 2603373"/>
                <a:gd name="csX1" fmla="*/ 1300031 w 3950691"/>
                <a:gd name="csY1" fmla="*/ 2474899 h 2603373"/>
                <a:gd name="csX2" fmla="*/ 2961627 w 3950691"/>
                <a:gd name="csY2" fmla="*/ 2595078 h 2603373"/>
                <a:gd name="csX3" fmla="*/ 3855126 w 3950691"/>
                <a:gd name="csY3" fmla="*/ 2281569 h 2603373"/>
                <a:gd name="csX4" fmla="*/ 3881252 w 3950691"/>
                <a:gd name="csY4" fmla="*/ 1043210 h 2603373"/>
                <a:gd name="csX5" fmla="*/ 3463240 w 3950691"/>
                <a:gd name="csY5" fmla="*/ 614748 h 2603373"/>
                <a:gd name="csX6" fmla="*/ 2697826 w 3950691"/>
                <a:gd name="csY6" fmla="*/ 465979 h 2603373"/>
                <a:gd name="csX7" fmla="*/ 1765069 w 3950691"/>
                <a:gd name="csY7" fmla="*/ 646099 h 2603373"/>
                <a:gd name="csX8" fmla="*/ 1151007 w 3950691"/>
                <a:gd name="csY8" fmla="*/ 370674 h 2603373"/>
                <a:gd name="csX9" fmla="*/ 417040 w 3950691"/>
                <a:gd name="csY9" fmla="*/ 8339 h 2603373"/>
                <a:gd name="csX10" fmla="*/ 23570 w 3950691"/>
                <a:gd name="csY10" fmla="*/ 753460 h 2603373"/>
                <a:gd name="csX11" fmla="*/ 197526 w 3950691"/>
                <a:gd name="csY11" fmla="*/ 1659777 h 2603373"/>
                <a:gd name="csX12" fmla="*/ 511035 w 3950691"/>
                <a:gd name="csY12" fmla="*/ 2077788 h 2603373"/>
                <a:gd name="csX0" fmla="*/ 511035 w 3950691"/>
                <a:gd name="csY0" fmla="*/ 2077788 h 2603373"/>
                <a:gd name="csX1" fmla="*/ 1300031 w 3950691"/>
                <a:gd name="csY1" fmla="*/ 2474899 h 2603373"/>
                <a:gd name="csX2" fmla="*/ 2961627 w 3950691"/>
                <a:gd name="csY2" fmla="*/ 2595078 h 2603373"/>
                <a:gd name="csX3" fmla="*/ 3855126 w 3950691"/>
                <a:gd name="csY3" fmla="*/ 2281569 h 2603373"/>
                <a:gd name="csX4" fmla="*/ 3881252 w 3950691"/>
                <a:gd name="csY4" fmla="*/ 1043210 h 2603373"/>
                <a:gd name="csX5" fmla="*/ 3463240 w 3950691"/>
                <a:gd name="csY5" fmla="*/ 614748 h 2603373"/>
                <a:gd name="csX6" fmla="*/ 2697826 w 3950691"/>
                <a:gd name="csY6" fmla="*/ 465979 h 2603373"/>
                <a:gd name="csX7" fmla="*/ 1765069 w 3950691"/>
                <a:gd name="csY7" fmla="*/ 646099 h 2603373"/>
                <a:gd name="csX8" fmla="*/ 1151007 w 3950691"/>
                <a:gd name="csY8" fmla="*/ 370674 h 2603373"/>
                <a:gd name="csX9" fmla="*/ 417040 w 3950691"/>
                <a:gd name="csY9" fmla="*/ 8339 h 2603373"/>
                <a:gd name="csX10" fmla="*/ 23570 w 3950691"/>
                <a:gd name="csY10" fmla="*/ 753460 h 2603373"/>
                <a:gd name="csX11" fmla="*/ 197526 w 3950691"/>
                <a:gd name="csY11" fmla="*/ 1659777 h 2603373"/>
                <a:gd name="csX12" fmla="*/ 511035 w 3950691"/>
                <a:gd name="csY12" fmla="*/ 2077788 h 2603373"/>
                <a:gd name="csX0" fmla="*/ 511035 w 3950691"/>
                <a:gd name="csY0" fmla="*/ 2077788 h 2603373"/>
                <a:gd name="csX1" fmla="*/ 1300031 w 3950691"/>
                <a:gd name="csY1" fmla="*/ 2474899 h 2603373"/>
                <a:gd name="csX2" fmla="*/ 2961627 w 3950691"/>
                <a:gd name="csY2" fmla="*/ 2595078 h 2603373"/>
                <a:gd name="csX3" fmla="*/ 3855126 w 3950691"/>
                <a:gd name="csY3" fmla="*/ 2281569 h 2603373"/>
                <a:gd name="csX4" fmla="*/ 3881252 w 3950691"/>
                <a:gd name="csY4" fmla="*/ 1043210 h 2603373"/>
                <a:gd name="csX5" fmla="*/ 3463240 w 3950691"/>
                <a:gd name="csY5" fmla="*/ 614748 h 2603373"/>
                <a:gd name="csX6" fmla="*/ 2697826 w 3950691"/>
                <a:gd name="csY6" fmla="*/ 465979 h 2603373"/>
                <a:gd name="csX7" fmla="*/ 1765069 w 3950691"/>
                <a:gd name="csY7" fmla="*/ 646099 h 2603373"/>
                <a:gd name="csX8" fmla="*/ 1151007 w 3950691"/>
                <a:gd name="csY8" fmla="*/ 370674 h 2603373"/>
                <a:gd name="csX9" fmla="*/ 417040 w 3950691"/>
                <a:gd name="csY9" fmla="*/ 8339 h 2603373"/>
                <a:gd name="csX10" fmla="*/ 23570 w 3950691"/>
                <a:gd name="csY10" fmla="*/ 753460 h 2603373"/>
                <a:gd name="csX11" fmla="*/ 197526 w 3950691"/>
                <a:gd name="csY11" fmla="*/ 1659777 h 2603373"/>
                <a:gd name="csX12" fmla="*/ 511035 w 3950691"/>
                <a:gd name="csY12" fmla="*/ 2077788 h 2603373"/>
                <a:gd name="csX0" fmla="*/ 511035 w 3950691"/>
                <a:gd name="csY0" fmla="*/ 2082097 h 2607682"/>
                <a:gd name="csX1" fmla="*/ 1300031 w 3950691"/>
                <a:gd name="csY1" fmla="*/ 2479208 h 2607682"/>
                <a:gd name="csX2" fmla="*/ 2961627 w 3950691"/>
                <a:gd name="csY2" fmla="*/ 2599387 h 2607682"/>
                <a:gd name="csX3" fmla="*/ 3855126 w 3950691"/>
                <a:gd name="csY3" fmla="*/ 2285878 h 2607682"/>
                <a:gd name="csX4" fmla="*/ 3881252 w 3950691"/>
                <a:gd name="csY4" fmla="*/ 1047519 h 2607682"/>
                <a:gd name="csX5" fmla="*/ 3463240 w 3950691"/>
                <a:gd name="csY5" fmla="*/ 619057 h 2607682"/>
                <a:gd name="csX6" fmla="*/ 2697826 w 3950691"/>
                <a:gd name="csY6" fmla="*/ 470288 h 2607682"/>
                <a:gd name="csX7" fmla="*/ 1765069 w 3950691"/>
                <a:gd name="csY7" fmla="*/ 650408 h 2607682"/>
                <a:gd name="csX8" fmla="*/ 1151007 w 3950691"/>
                <a:gd name="csY8" fmla="*/ 374983 h 2607682"/>
                <a:gd name="csX9" fmla="*/ 417040 w 3950691"/>
                <a:gd name="csY9" fmla="*/ 12648 h 2607682"/>
                <a:gd name="csX10" fmla="*/ 23570 w 3950691"/>
                <a:gd name="csY10" fmla="*/ 757769 h 2607682"/>
                <a:gd name="csX11" fmla="*/ 197526 w 3950691"/>
                <a:gd name="csY11" fmla="*/ 1664086 h 2607682"/>
                <a:gd name="csX12" fmla="*/ 511035 w 3950691"/>
                <a:gd name="csY12" fmla="*/ 2082097 h 2607682"/>
                <a:gd name="csX0" fmla="*/ 511035 w 3950691"/>
                <a:gd name="csY0" fmla="*/ 2087769 h 2613354"/>
                <a:gd name="csX1" fmla="*/ 1300031 w 3950691"/>
                <a:gd name="csY1" fmla="*/ 2484880 h 2613354"/>
                <a:gd name="csX2" fmla="*/ 2961627 w 3950691"/>
                <a:gd name="csY2" fmla="*/ 2605059 h 2613354"/>
                <a:gd name="csX3" fmla="*/ 3855126 w 3950691"/>
                <a:gd name="csY3" fmla="*/ 2291550 h 2613354"/>
                <a:gd name="csX4" fmla="*/ 3881252 w 3950691"/>
                <a:gd name="csY4" fmla="*/ 1053191 h 2613354"/>
                <a:gd name="csX5" fmla="*/ 3463240 w 3950691"/>
                <a:gd name="csY5" fmla="*/ 624729 h 2613354"/>
                <a:gd name="csX6" fmla="*/ 2697826 w 3950691"/>
                <a:gd name="csY6" fmla="*/ 475960 h 2613354"/>
                <a:gd name="csX7" fmla="*/ 1765069 w 3950691"/>
                <a:gd name="csY7" fmla="*/ 656080 h 2613354"/>
                <a:gd name="csX8" fmla="*/ 1168130 w 3950691"/>
                <a:gd name="csY8" fmla="*/ 332708 h 2613354"/>
                <a:gd name="csX9" fmla="*/ 417040 w 3950691"/>
                <a:gd name="csY9" fmla="*/ 18320 h 2613354"/>
                <a:gd name="csX10" fmla="*/ 23570 w 3950691"/>
                <a:gd name="csY10" fmla="*/ 763441 h 2613354"/>
                <a:gd name="csX11" fmla="*/ 197526 w 3950691"/>
                <a:gd name="csY11" fmla="*/ 1669758 h 2613354"/>
                <a:gd name="csX12" fmla="*/ 511035 w 3950691"/>
                <a:gd name="csY12" fmla="*/ 2087769 h 2613354"/>
                <a:gd name="csX0" fmla="*/ 511035 w 3950691"/>
                <a:gd name="csY0" fmla="*/ 2080944 h 2606529"/>
                <a:gd name="csX1" fmla="*/ 1300031 w 3950691"/>
                <a:gd name="csY1" fmla="*/ 2478055 h 2606529"/>
                <a:gd name="csX2" fmla="*/ 2961627 w 3950691"/>
                <a:gd name="csY2" fmla="*/ 2598234 h 2606529"/>
                <a:gd name="csX3" fmla="*/ 3855126 w 3950691"/>
                <a:gd name="csY3" fmla="*/ 2284725 h 2606529"/>
                <a:gd name="csX4" fmla="*/ 3881252 w 3950691"/>
                <a:gd name="csY4" fmla="*/ 1046366 h 2606529"/>
                <a:gd name="csX5" fmla="*/ 3463240 w 3950691"/>
                <a:gd name="csY5" fmla="*/ 617904 h 2606529"/>
                <a:gd name="csX6" fmla="*/ 2697826 w 3950691"/>
                <a:gd name="csY6" fmla="*/ 469135 h 2606529"/>
                <a:gd name="csX7" fmla="*/ 1836988 w 3950691"/>
                <a:gd name="csY7" fmla="*/ 625282 h 2606529"/>
                <a:gd name="csX8" fmla="*/ 1168130 w 3950691"/>
                <a:gd name="csY8" fmla="*/ 325883 h 2606529"/>
                <a:gd name="csX9" fmla="*/ 417040 w 3950691"/>
                <a:gd name="csY9" fmla="*/ 11495 h 2606529"/>
                <a:gd name="csX10" fmla="*/ 23570 w 3950691"/>
                <a:gd name="csY10" fmla="*/ 756616 h 2606529"/>
                <a:gd name="csX11" fmla="*/ 197526 w 3950691"/>
                <a:gd name="csY11" fmla="*/ 1662933 h 2606529"/>
                <a:gd name="csX12" fmla="*/ 511035 w 3950691"/>
                <a:gd name="csY12" fmla="*/ 2080944 h 2606529"/>
                <a:gd name="csX0" fmla="*/ 511035 w 3950691"/>
                <a:gd name="csY0" fmla="*/ 2070075 h 2595660"/>
                <a:gd name="csX1" fmla="*/ 1300031 w 3950691"/>
                <a:gd name="csY1" fmla="*/ 2467186 h 2595660"/>
                <a:gd name="csX2" fmla="*/ 2961627 w 3950691"/>
                <a:gd name="csY2" fmla="*/ 2587365 h 2595660"/>
                <a:gd name="csX3" fmla="*/ 3855126 w 3950691"/>
                <a:gd name="csY3" fmla="*/ 2273856 h 2595660"/>
                <a:gd name="csX4" fmla="*/ 3881252 w 3950691"/>
                <a:gd name="csY4" fmla="*/ 1035497 h 2595660"/>
                <a:gd name="csX5" fmla="*/ 3463240 w 3950691"/>
                <a:gd name="csY5" fmla="*/ 607035 h 2595660"/>
                <a:gd name="csX6" fmla="*/ 2697826 w 3950691"/>
                <a:gd name="csY6" fmla="*/ 458266 h 2595660"/>
                <a:gd name="csX7" fmla="*/ 1836988 w 3950691"/>
                <a:gd name="csY7" fmla="*/ 614413 h 2595660"/>
                <a:gd name="csX8" fmla="*/ 417040 w 3950691"/>
                <a:gd name="csY8" fmla="*/ 626 h 2595660"/>
                <a:gd name="csX9" fmla="*/ 23570 w 3950691"/>
                <a:gd name="csY9" fmla="*/ 745747 h 2595660"/>
                <a:gd name="csX10" fmla="*/ 197526 w 3950691"/>
                <a:gd name="csY10" fmla="*/ 1652064 h 2595660"/>
                <a:gd name="csX11" fmla="*/ 511035 w 3950691"/>
                <a:gd name="csY11" fmla="*/ 2070075 h 2595660"/>
                <a:gd name="csX0" fmla="*/ 511035 w 3950691"/>
                <a:gd name="csY0" fmla="*/ 2069913 h 2595498"/>
                <a:gd name="csX1" fmla="*/ 1300031 w 3950691"/>
                <a:gd name="csY1" fmla="*/ 2467024 h 2595498"/>
                <a:gd name="csX2" fmla="*/ 2961627 w 3950691"/>
                <a:gd name="csY2" fmla="*/ 2587203 h 2595498"/>
                <a:gd name="csX3" fmla="*/ 3855126 w 3950691"/>
                <a:gd name="csY3" fmla="*/ 2273694 h 2595498"/>
                <a:gd name="csX4" fmla="*/ 3881252 w 3950691"/>
                <a:gd name="csY4" fmla="*/ 1035335 h 2595498"/>
                <a:gd name="csX5" fmla="*/ 3463240 w 3950691"/>
                <a:gd name="csY5" fmla="*/ 606873 h 2595498"/>
                <a:gd name="csX6" fmla="*/ 2697826 w 3950691"/>
                <a:gd name="csY6" fmla="*/ 458104 h 2595498"/>
                <a:gd name="csX7" fmla="*/ 1813015 w 3950691"/>
                <a:gd name="csY7" fmla="*/ 631375 h 2595498"/>
                <a:gd name="csX8" fmla="*/ 417040 w 3950691"/>
                <a:gd name="csY8" fmla="*/ 464 h 2595498"/>
                <a:gd name="csX9" fmla="*/ 23570 w 3950691"/>
                <a:gd name="csY9" fmla="*/ 745585 h 2595498"/>
                <a:gd name="csX10" fmla="*/ 197526 w 3950691"/>
                <a:gd name="csY10" fmla="*/ 1651902 h 2595498"/>
                <a:gd name="csX11" fmla="*/ 511035 w 3950691"/>
                <a:gd name="csY11" fmla="*/ 2069913 h 2595498"/>
                <a:gd name="csX0" fmla="*/ 498471 w 3938127"/>
                <a:gd name="csY0" fmla="*/ 2155479 h 2681064"/>
                <a:gd name="csX1" fmla="*/ 1287467 w 3938127"/>
                <a:gd name="csY1" fmla="*/ 2552590 h 2681064"/>
                <a:gd name="csX2" fmla="*/ 2949063 w 3938127"/>
                <a:gd name="csY2" fmla="*/ 2672769 h 2681064"/>
                <a:gd name="csX3" fmla="*/ 3842562 w 3938127"/>
                <a:gd name="csY3" fmla="*/ 2359260 h 2681064"/>
                <a:gd name="csX4" fmla="*/ 3868688 w 3938127"/>
                <a:gd name="csY4" fmla="*/ 1120901 h 2681064"/>
                <a:gd name="csX5" fmla="*/ 3450676 w 3938127"/>
                <a:gd name="csY5" fmla="*/ 692439 h 2681064"/>
                <a:gd name="csX6" fmla="*/ 2685262 w 3938127"/>
                <a:gd name="csY6" fmla="*/ 543670 h 2681064"/>
                <a:gd name="csX7" fmla="*/ 1800451 w 3938127"/>
                <a:gd name="csY7" fmla="*/ 716941 h 2681064"/>
                <a:gd name="csX8" fmla="*/ 496944 w 3938127"/>
                <a:gd name="csY8" fmla="*/ 412 h 2681064"/>
                <a:gd name="csX9" fmla="*/ 11006 w 3938127"/>
                <a:gd name="csY9" fmla="*/ 831151 h 2681064"/>
                <a:gd name="csX10" fmla="*/ 184962 w 3938127"/>
                <a:gd name="csY10" fmla="*/ 1737468 h 2681064"/>
                <a:gd name="csX11" fmla="*/ 498471 w 3938127"/>
                <a:gd name="csY11" fmla="*/ 2155479 h 2681064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  <a:cxn ang="0">
                  <a:pos x="csX8" y="csY8"/>
                </a:cxn>
                <a:cxn ang="0">
                  <a:pos x="csX9" y="csY9"/>
                </a:cxn>
                <a:cxn ang="0">
                  <a:pos x="csX10" y="csY10"/>
                </a:cxn>
                <a:cxn ang="0">
                  <a:pos x="csX11" y="csY11"/>
                </a:cxn>
              </a:cxnLst>
              <a:rect l="l" t="t" r="r" b="b"/>
              <a:pathLst>
                <a:path w="3938127" h="2681064">
                  <a:moveTo>
                    <a:pt x="498471" y="2155479"/>
                  </a:moveTo>
                  <a:cubicBezTo>
                    <a:pt x="682222" y="2291333"/>
                    <a:pt x="879035" y="2466375"/>
                    <a:pt x="1287467" y="2552590"/>
                  </a:cubicBezTo>
                  <a:cubicBezTo>
                    <a:pt x="1695899" y="2638805"/>
                    <a:pt x="2523214" y="2704991"/>
                    <a:pt x="2949063" y="2672769"/>
                  </a:cubicBezTo>
                  <a:cubicBezTo>
                    <a:pt x="3374912" y="2640547"/>
                    <a:pt x="3689291" y="2617905"/>
                    <a:pt x="3842562" y="2359260"/>
                  </a:cubicBezTo>
                  <a:cubicBezTo>
                    <a:pt x="3995833" y="2100615"/>
                    <a:pt x="3934002" y="1398704"/>
                    <a:pt x="3868688" y="1120901"/>
                  </a:cubicBezTo>
                  <a:cubicBezTo>
                    <a:pt x="3803374" y="843098"/>
                    <a:pt x="3647914" y="788644"/>
                    <a:pt x="3450676" y="692439"/>
                  </a:cubicBezTo>
                  <a:cubicBezTo>
                    <a:pt x="3253438" y="596234"/>
                    <a:pt x="2960299" y="539586"/>
                    <a:pt x="2685262" y="543670"/>
                  </a:cubicBezTo>
                  <a:cubicBezTo>
                    <a:pt x="2410225" y="547754"/>
                    <a:pt x="2165171" y="807484"/>
                    <a:pt x="1800451" y="716941"/>
                  </a:cubicBezTo>
                  <a:cubicBezTo>
                    <a:pt x="1435731" y="626398"/>
                    <a:pt x="795185" y="-18623"/>
                    <a:pt x="496944" y="412"/>
                  </a:cubicBezTo>
                  <a:cubicBezTo>
                    <a:pt x="198703" y="19447"/>
                    <a:pt x="63003" y="541642"/>
                    <a:pt x="11006" y="831151"/>
                  </a:cubicBezTo>
                  <a:cubicBezTo>
                    <a:pt x="-40991" y="1120660"/>
                    <a:pt x="103718" y="1516747"/>
                    <a:pt x="184962" y="1737468"/>
                  </a:cubicBezTo>
                  <a:cubicBezTo>
                    <a:pt x="266206" y="1958189"/>
                    <a:pt x="314720" y="2019625"/>
                    <a:pt x="498471" y="2155479"/>
                  </a:cubicBezTo>
                  <a:close/>
                </a:path>
              </a:pathLst>
            </a:cu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2400" b="1" dirty="0">
                  <a:solidFill>
                    <a:srgbClr val="C00000"/>
                  </a:solidFill>
                </a:rPr>
                <a:t>Southeast</a:t>
              </a:r>
            </a:p>
            <a:p>
              <a:pPr algn="ctr"/>
              <a:r>
                <a:rPr lang="en-US" sz="2400" b="1" dirty="0">
                  <a:solidFill>
                    <a:srgbClr val="C00000"/>
                  </a:solidFill>
                </a:rPr>
                <a:t>Team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84137280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4ECBDA-16DD-E526-7980-B67FCB81F3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Opportunities to Engage FSI Workforce Programs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DF1044-186E-2605-5AE7-312907A28F2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US" dirty="0"/>
              <a:t>Companies</a:t>
            </a:r>
          </a:p>
          <a:p>
            <a:pPr lvl="1"/>
            <a:r>
              <a:rPr lang="en-US" dirty="0"/>
              <a:t>participate in FSI/FSE intern program (sign MOU)</a:t>
            </a:r>
          </a:p>
          <a:p>
            <a:pPr lvl="1"/>
            <a:r>
              <a:rPr lang="en-US" dirty="0"/>
              <a:t>guide creation of industry certifications</a:t>
            </a:r>
          </a:p>
          <a:p>
            <a:pPr lvl="1"/>
            <a:r>
              <a:rPr lang="en-US" dirty="0"/>
              <a:t>cleanroom tours for local schools, colleges, and universities</a:t>
            </a:r>
          </a:p>
          <a:p>
            <a:pPr lvl="1"/>
            <a:r>
              <a:rPr lang="en-US" dirty="0"/>
              <a:t>join      ETCH,      post job opportunities, engage with community members</a:t>
            </a:r>
          </a:p>
          <a:p>
            <a:pPr lvl="1"/>
            <a:r>
              <a:rPr lang="en-US" dirty="0"/>
              <a:t>support and engage with NNME effort after selection</a:t>
            </a:r>
          </a:p>
          <a:p>
            <a:pPr lvl="1"/>
            <a:r>
              <a:rPr lang="en-US" dirty="0"/>
              <a:t>support hands-on fabrication laboratories (sponsorship: funds, equipment, …)</a:t>
            </a:r>
          </a:p>
          <a:p>
            <a:pPr lvl="1"/>
            <a:r>
              <a:rPr lang="en-US" dirty="0"/>
              <a:t>engage with and support student clubs: SCRO, SemiClubs</a:t>
            </a:r>
          </a:p>
          <a:p>
            <a:pPr lvl="1"/>
            <a:r>
              <a:rPr lang="en-US" dirty="0"/>
              <a:t>support creation of Tiggbee video of your employee(s)</a:t>
            </a:r>
          </a:p>
          <a:p>
            <a:pPr lvl="1"/>
            <a:r>
              <a:rPr lang="en-US" dirty="0"/>
              <a:t>define industry/company specific FSI recognitions (completion of course sets)</a:t>
            </a:r>
          </a:p>
          <a:p>
            <a:pPr lvl="1"/>
            <a:endParaRPr lang="en-US" dirty="0"/>
          </a:p>
          <a:p>
            <a:pPr lvl="1"/>
            <a:endParaRPr lang="en-US" dirty="0"/>
          </a:p>
          <a:p>
            <a:pPr lvl="1"/>
            <a:endParaRPr lang="en-US" dirty="0"/>
          </a:p>
        </p:txBody>
      </p:sp>
      <p:pic>
        <p:nvPicPr>
          <p:cNvPr id="4" name="Picture 3" descr="A blue and yellow letters on a black background&#10;&#10;AI-generated content may be incorrect.">
            <a:extLst>
              <a:ext uri="{FF2B5EF4-FFF2-40B4-BE49-F238E27FC236}">
                <a16:creationId xmlns:a16="http://schemas.microsoft.com/office/drawing/2014/main" id="{00EE4788-9478-46D4-999E-83B1AAFC1D5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-4193" t="-9508" r="-5554" b="-10492"/>
          <a:stretch>
            <a:fillRect/>
          </a:stretch>
        </p:blipFill>
        <p:spPr>
          <a:xfrm>
            <a:off x="2197100" y="3291840"/>
            <a:ext cx="1262025" cy="462280"/>
          </a:xfrm>
          <a:prstGeom prst="rect">
            <a:avLst/>
          </a:prstGeom>
          <a:solidFill>
            <a:schemeClr val="bg1"/>
          </a:solidFill>
        </p:spPr>
      </p:pic>
    </p:spTree>
    <p:extLst>
      <p:ext uri="{BB962C8B-B14F-4D97-AF65-F5344CB8AC3E}">
        <p14:creationId xmlns:p14="http://schemas.microsoft.com/office/powerpoint/2010/main" val="414186680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6AA3003-0360-12BD-7898-D8DD0BB9DB5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5416AC-2128-83B4-18F2-0FA9F643C8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Opportunities to Engage FSI Workforce Programs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B657E1-A5AF-645C-2799-54C0FE4EFF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19362"/>
            <a:ext cx="11028680" cy="4351338"/>
          </a:xfrm>
        </p:spPr>
        <p:txBody>
          <a:bodyPr/>
          <a:lstStyle/>
          <a:p>
            <a:r>
              <a:rPr lang="en-US" dirty="0"/>
              <a:t>Workforce Partners</a:t>
            </a:r>
          </a:p>
          <a:p>
            <a:pPr lvl="1"/>
            <a:r>
              <a:rPr lang="en-US" dirty="0"/>
              <a:t>promote in FSI/FSE intern program to students</a:t>
            </a:r>
          </a:p>
          <a:p>
            <a:pPr lvl="1"/>
            <a:r>
              <a:rPr lang="en-US" dirty="0"/>
              <a:t>train students guided by semiconductor-industry certifications</a:t>
            </a:r>
          </a:p>
          <a:p>
            <a:pPr lvl="1"/>
            <a:r>
              <a:rPr lang="en-US" dirty="0"/>
              <a:t>cleanroom tours for local schools, colleges, and universities</a:t>
            </a:r>
          </a:p>
          <a:p>
            <a:pPr lvl="1"/>
            <a:r>
              <a:rPr lang="en-US" dirty="0"/>
              <a:t>promote ETCH,        to students so they join and benefit</a:t>
            </a:r>
          </a:p>
          <a:p>
            <a:pPr lvl="1"/>
            <a:r>
              <a:rPr lang="en-US" dirty="0"/>
              <a:t>support and engage with NNME effort after selection</a:t>
            </a:r>
          </a:p>
          <a:p>
            <a:pPr lvl="1"/>
            <a:r>
              <a:rPr lang="en-US" dirty="0"/>
              <a:t>expand/improve hands-on fabrication laboratories with industry support</a:t>
            </a:r>
          </a:p>
          <a:p>
            <a:pPr lvl="1"/>
            <a:r>
              <a:rPr lang="en-US" dirty="0"/>
              <a:t>support creation and operation of student clubs: SCRO, SemiClubs</a:t>
            </a:r>
          </a:p>
          <a:p>
            <a:pPr lvl="1"/>
            <a:r>
              <a:rPr lang="en-US" dirty="0"/>
              <a:t>make use of semiconductor Tiggbee video (Florida companies)</a:t>
            </a:r>
          </a:p>
          <a:p>
            <a:pPr lvl="1"/>
            <a:r>
              <a:rPr lang="en-US" dirty="0"/>
              <a:t>support / promote industry-defined FSI recognitions (non-cloneable certificates)</a:t>
            </a:r>
          </a:p>
          <a:p>
            <a:pPr lvl="1"/>
            <a:endParaRPr lang="en-US" dirty="0"/>
          </a:p>
          <a:p>
            <a:pPr lvl="1"/>
            <a:endParaRPr lang="en-US" dirty="0"/>
          </a:p>
          <a:p>
            <a:pPr lvl="1"/>
            <a:endParaRPr lang="en-US" dirty="0"/>
          </a:p>
        </p:txBody>
      </p:sp>
      <p:pic>
        <p:nvPicPr>
          <p:cNvPr id="4" name="Picture 3" descr="A blue and yellow letters on a black background&#10;&#10;AI-generated content may be incorrect.">
            <a:extLst>
              <a:ext uri="{FF2B5EF4-FFF2-40B4-BE49-F238E27FC236}">
                <a16:creationId xmlns:a16="http://schemas.microsoft.com/office/drawing/2014/main" id="{B16D7304-BB14-06FA-30FE-5A07DAEE7B3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-4193" t="-9508" r="-5554" b="-10492"/>
          <a:stretch>
            <a:fillRect/>
          </a:stretch>
        </p:blipFill>
        <p:spPr>
          <a:xfrm>
            <a:off x="2821940" y="3418840"/>
            <a:ext cx="1262025" cy="462280"/>
          </a:xfrm>
          <a:prstGeom prst="rect">
            <a:avLst/>
          </a:prstGeom>
          <a:solidFill>
            <a:schemeClr val="bg1"/>
          </a:solidFill>
        </p:spPr>
      </p:pic>
    </p:spTree>
    <p:extLst>
      <p:ext uri="{BB962C8B-B14F-4D97-AF65-F5344CB8AC3E}">
        <p14:creationId xmlns:p14="http://schemas.microsoft.com/office/powerpoint/2010/main" val="275910090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F1174D9-01F9-F010-F95C-3E67FFF657D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BFABF0-3DA6-396C-7A48-6D666B8ADF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5400">
                <a:ea typeface="+mn-lt"/>
                <a:cs typeface="+mn-lt"/>
              </a:rPr>
              <a:t>FSI’s Workforce Development Team</a:t>
            </a:r>
            <a:endParaRPr lang="en-US">
              <a:ea typeface="Calibri"/>
              <a:cs typeface="Calibri"/>
            </a:endParaRPr>
          </a:p>
        </p:txBody>
      </p:sp>
      <p:pic>
        <p:nvPicPr>
          <p:cNvPr id="11" name="Picture 10" descr="Jack W. Judy - College Directory - Herbert Wertheim College ...">
            <a:extLst>
              <a:ext uri="{FF2B5EF4-FFF2-40B4-BE49-F238E27FC236}">
                <a16:creationId xmlns:a16="http://schemas.microsoft.com/office/drawing/2014/main" id="{77EAF3E9-A893-1BD8-70C1-3A32ACE6C66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148" t="4127" r="7629" b="28357"/>
          <a:stretch/>
        </p:blipFill>
        <p:spPr bwMode="auto">
          <a:xfrm>
            <a:off x="279876" y="1633944"/>
            <a:ext cx="1601297" cy="1691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29FAD73C-AF4A-EBFA-787C-5D6175DA2D12}"/>
              </a:ext>
            </a:extLst>
          </p:cNvPr>
          <p:cNvSpPr txBox="1"/>
          <p:nvPr/>
        </p:nvSpPr>
        <p:spPr>
          <a:xfrm>
            <a:off x="2039256" y="1633945"/>
            <a:ext cx="4000141" cy="1691512"/>
          </a:xfrm>
          <a:prstGeom prst="rect">
            <a:avLst/>
          </a:prstGeom>
          <a:noFill/>
        </p:spPr>
        <p:txBody>
          <a:bodyPr wrap="square" rtlCol="0" anchor="ctr">
            <a:noAutofit/>
          </a:bodyPr>
          <a:lstStyle/>
          <a:p>
            <a:r>
              <a:rPr lang="en-US" sz="2000" b="1" dirty="0"/>
              <a:t>Prof. Jack Judy</a:t>
            </a:r>
            <a:br>
              <a:rPr lang="en-US" sz="2000" b="1" dirty="0"/>
            </a:br>
            <a:r>
              <a:rPr lang="en-US" sz="2000" i="1" dirty="0"/>
              <a:t>Deputy Director, FSI WFD</a:t>
            </a:r>
          </a:p>
          <a:p>
            <a:endParaRPr lang="en-US" sz="400" i="1" dirty="0"/>
          </a:p>
          <a:p>
            <a:pPr marL="231775" indent="-231775">
              <a:buFont typeface="Arial" panose="020B0604020202020204" pitchFamily="34" charset="0"/>
              <a:buChar char="•"/>
            </a:pPr>
            <a:r>
              <a:rPr lang="en-US" dirty="0"/>
              <a:t>University Programs/Curricula</a:t>
            </a:r>
          </a:p>
          <a:p>
            <a:pPr marL="231775" indent="-231775">
              <a:buFont typeface="Arial" panose="020B0604020202020204" pitchFamily="34" charset="0"/>
              <a:buChar char="•"/>
            </a:pPr>
            <a:r>
              <a:rPr lang="en-US" dirty="0"/>
              <a:t>Certification, Stakeholder Teaming</a:t>
            </a:r>
            <a:br>
              <a:rPr lang="en-US" dirty="0"/>
            </a:br>
            <a:endParaRPr lang="en-US" sz="300" i="1" dirty="0"/>
          </a:p>
          <a:p>
            <a:r>
              <a:rPr lang="en-US" dirty="0">
                <a:hlinkClick r:id="rId3"/>
              </a:rPr>
              <a:t>Jack.Judy@ufl.edu</a:t>
            </a:r>
            <a:r>
              <a:rPr lang="en-US" dirty="0"/>
              <a:t> (352)-672-1787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31ED03CE-F922-E706-A242-0E9F8F6DEB21}"/>
              </a:ext>
            </a:extLst>
          </p:cNvPr>
          <p:cNvSpPr txBox="1">
            <a:spLocks/>
          </p:cNvSpPr>
          <p:nvPr/>
        </p:nvSpPr>
        <p:spPr>
          <a:xfrm>
            <a:off x="0" y="5582165"/>
            <a:ext cx="12192000" cy="1275835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vert="horz" lIns="91440" tIns="45720" rIns="91440" bIns="45720" rtlCol="0" anchor="ctr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-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SzPct val="75000"/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SzPct val="75000"/>
              <a:buFont typeface="Wingdings" panose="05000000000000000000" pitchFamily="2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 rtl="0">
              <a:buNone/>
            </a:pPr>
            <a:r>
              <a:rPr lang="en-US" sz="3200" b="1" i="1" baseline="0" dirty="0">
                <a:latin typeface="Calibri"/>
                <a:ea typeface="Segoe UI"/>
                <a:cs typeface="Segoe UI"/>
              </a:rPr>
              <a:t>Engage us! We seek teaming across the ecosystem to grow </a:t>
            </a:r>
            <a:br>
              <a:rPr lang="en-US" sz="3200" b="1" i="1" baseline="0" dirty="0">
                <a:latin typeface="Calibri"/>
                <a:ea typeface="Segoe UI"/>
                <a:cs typeface="Segoe UI"/>
              </a:rPr>
            </a:br>
            <a:r>
              <a:rPr lang="en-US" sz="3200" b="1" i="1" baseline="0" dirty="0">
                <a:latin typeface="Calibri"/>
                <a:ea typeface="Segoe UI"/>
                <a:cs typeface="Segoe UI"/>
              </a:rPr>
              <a:t>and improve the Florida semiconductor workforce pipeline. </a:t>
            </a:r>
            <a:endParaRPr lang="en-US" sz="3200" i="1" dirty="0">
              <a:ea typeface="+mn-lt"/>
              <a:cs typeface="+mn-lt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AD72022-10AA-D647-F04A-E4897A15AB58}"/>
              </a:ext>
            </a:extLst>
          </p:cNvPr>
          <p:cNvSpPr txBox="1"/>
          <p:nvPr/>
        </p:nvSpPr>
        <p:spPr>
          <a:xfrm>
            <a:off x="6793413" y="-1614816"/>
            <a:ext cx="3113614" cy="132343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1600" b="1" dirty="0"/>
              <a:t>Sophia Watson</a:t>
            </a:r>
            <a:br>
              <a:rPr lang="en-US" sz="1600" b="1" dirty="0"/>
            </a:br>
            <a:r>
              <a:rPr lang="en-US" sz="1600" b="1" dirty="0"/>
              <a:t>Assistant Director</a:t>
            </a:r>
            <a:br>
              <a:rPr lang="en-US" sz="1600" b="1" dirty="0"/>
            </a:br>
            <a:r>
              <a:rPr lang="en-US" sz="1600" b="1" dirty="0"/>
              <a:t> Workforce Development</a:t>
            </a:r>
            <a:endParaRPr lang="en-US" sz="1600" b="1" dirty="0">
              <a:ea typeface="Calibri"/>
              <a:cs typeface="Calibri"/>
            </a:endParaRPr>
          </a:p>
          <a:p>
            <a:pPr algn="ctr"/>
            <a:r>
              <a:rPr lang="en-US" sz="1600" b="1" dirty="0">
                <a:hlinkClick r:id="rId4"/>
              </a:rPr>
              <a:t>sophia.watson@ufl.edu</a:t>
            </a:r>
            <a:br>
              <a:rPr lang="en-US" sz="1600" b="1" dirty="0"/>
            </a:br>
            <a:r>
              <a:rPr lang="en-US" sz="1600" b="1" dirty="0"/>
              <a:t>M: 352-398-3817</a:t>
            </a:r>
            <a:endParaRPr lang="en-US" sz="1600" b="1" dirty="0">
              <a:ea typeface="Calibri"/>
              <a:cs typeface="Calibri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7F236D0-43A2-6429-3FD4-2CD727F42B83}"/>
              </a:ext>
            </a:extLst>
          </p:cNvPr>
          <p:cNvSpPr txBox="1"/>
          <p:nvPr/>
        </p:nvSpPr>
        <p:spPr>
          <a:xfrm>
            <a:off x="2421309" y="-1707020"/>
            <a:ext cx="2895600" cy="1323439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algn="ctr"/>
            <a:r>
              <a:rPr lang="en-US" sz="1600" b="1" dirty="0" err="1"/>
              <a:t>erez</a:t>
            </a:r>
            <a:endParaRPr lang="en-US" sz="1600" b="1" dirty="0"/>
          </a:p>
          <a:p>
            <a:pPr algn="ctr"/>
            <a:r>
              <a:rPr lang="en-US" sz="1600" b="1" dirty="0"/>
              <a:t>Program Specialist</a:t>
            </a:r>
            <a:endParaRPr lang="en-US" sz="1600" b="1" dirty="0">
              <a:ea typeface="Calibri"/>
              <a:cs typeface="Calibri"/>
            </a:endParaRPr>
          </a:p>
          <a:p>
            <a:pPr algn="ctr"/>
            <a:r>
              <a:rPr lang="en-US" sz="1600" b="1" dirty="0"/>
              <a:t>Workforce Development</a:t>
            </a:r>
            <a:endParaRPr lang="en-US" sz="1600" b="1" dirty="0">
              <a:ea typeface="Calibri"/>
              <a:cs typeface="Calibri"/>
            </a:endParaRPr>
          </a:p>
          <a:p>
            <a:pPr algn="ctr"/>
            <a:r>
              <a:rPr lang="en-US" sz="1600" b="1" dirty="0">
                <a:hlinkClick r:id="rId5"/>
              </a:rPr>
              <a:t>Roseanne.perez@ufl.edu</a:t>
            </a:r>
            <a:endParaRPr lang="en-US" sz="1600" b="1" dirty="0">
              <a:ea typeface="Calibri"/>
              <a:cs typeface="Calibri"/>
            </a:endParaRPr>
          </a:p>
          <a:p>
            <a:pPr algn="ctr"/>
            <a:r>
              <a:rPr lang="en-US" sz="1600" b="1" dirty="0"/>
              <a:t>M: 239-222-9169</a:t>
            </a:r>
            <a:endParaRPr lang="en-US" sz="1600" b="1" dirty="0">
              <a:ea typeface="Calibri"/>
              <a:cs typeface="Calibri"/>
            </a:endParaRPr>
          </a:p>
        </p:txBody>
      </p:sp>
      <p:pic>
        <p:nvPicPr>
          <p:cNvPr id="8" name="Picture 7" descr="A person smiling at camera&#10;&#10;AI-generated content may be incorrect.">
            <a:extLst>
              <a:ext uri="{FF2B5EF4-FFF2-40B4-BE49-F238E27FC236}">
                <a16:creationId xmlns:a16="http://schemas.microsoft.com/office/drawing/2014/main" id="{072BBAD0-B370-4513-0E78-F35E14897F8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52604" y="1633944"/>
            <a:ext cx="1607949" cy="1691512"/>
          </a:xfrm>
          <a:prstGeom prst="rect">
            <a:avLst/>
          </a:prstGeom>
        </p:spPr>
      </p:pic>
      <p:pic>
        <p:nvPicPr>
          <p:cNvPr id="3" name="Picture 2" descr="A person smiling for a picture&#10;&#10;AI-generated content may be incorrect.">
            <a:extLst>
              <a:ext uri="{FF2B5EF4-FFF2-40B4-BE49-F238E27FC236}">
                <a16:creationId xmlns:a16="http://schemas.microsoft.com/office/drawing/2014/main" id="{27B85430-F603-40F9-1A2A-1047F9C35D4E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8377" y="3625263"/>
            <a:ext cx="1616403" cy="167860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51A807F-2FEE-2D13-389D-69859737BF03}"/>
              </a:ext>
            </a:extLst>
          </p:cNvPr>
          <p:cNvSpPr txBox="1"/>
          <p:nvPr/>
        </p:nvSpPr>
        <p:spPr>
          <a:xfrm>
            <a:off x="5421813" y="-2081450"/>
            <a:ext cx="2743200" cy="132343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1600" b="1" dirty="0">
                <a:cs typeface="Segoe UI"/>
              </a:rPr>
              <a:t>Ben Larry</a:t>
            </a:r>
            <a:endParaRPr lang="en-US" dirty="0">
              <a:cs typeface="Calibri"/>
            </a:endParaRPr>
          </a:p>
          <a:p>
            <a:pPr algn="ctr"/>
            <a:r>
              <a:rPr lang="en-US" sz="1600" b="1" dirty="0">
                <a:cs typeface="Segoe UI"/>
              </a:rPr>
              <a:t>Assistant Director</a:t>
            </a:r>
            <a:r>
              <a:rPr lang="en-US" sz="1600" dirty="0">
                <a:cs typeface="Segoe UI"/>
              </a:rPr>
              <a:t>​</a:t>
            </a:r>
            <a:br>
              <a:rPr lang="en-US" sz="1600" dirty="0">
                <a:cs typeface="Segoe UI"/>
              </a:rPr>
            </a:br>
            <a:r>
              <a:rPr lang="en-US" sz="1600" b="1" dirty="0">
                <a:cs typeface="Segoe UI"/>
              </a:rPr>
              <a:t>Workforce Development</a:t>
            </a:r>
            <a:r>
              <a:rPr lang="en-US" sz="1600" dirty="0">
                <a:cs typeface="Segoe UI"/>
              </a:rPr>
              <a:t>​</a:t>
            </a:r>
            <a:endParaRPr lang="en-US" dirty="0">
              <a:ea typeface="Calibri"/>
              <a:cs typeface="Calibri"/>
            </a:endParaRPr>
          </a:p>
          <a:p>
            <a:pPr algn="ctr"/>
            <a:r>
              <a:rPr lang="en-US" sz="1600" b="1" u="sng" dirty="0">
                <a:solidFill>
                  <a:srgbClr val="0563C1"/>
                </a:solidFill>
                <a:cs typeface="Segoe UI"/>
                <a:hlinkClick r:id="rId4"/>
              </a:rPr>
              <a:t>blarry</a:t>
            </a:r>
            <a:r>
              <a:rPr lang="en-US" sz="1600" b="1" u="sng" dirty="0">
                <a:solidFill>
                  <a:srgbClr val="0563C1"/>
                </a:solidFill>
                <a:cs typeface="Segoe UI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@ufl.edu</a:t>
            </a:r>
            <a:r>
              <a:rPr lang="en-US" sz="1600" dirty="0">
                <a:cs typeface="Segoe UI"/>
              </a:rPr>
              <a:t>​</a:t>
            </a:r>
            <a:br>
              <a:rPr lang="en-US" sz="1600" dirty="0">
                <a:cs typeface="Segoe UI"/>
              </a:rPr>
            </a:br>
            <a:r>
              <a:rPr lang="en-US" sz="1600" b="1" dirty="0">
                <a:cs typeface="Segoe UI"/>
              </a:rPr>
              <a:t>M: 612-803-6952</a:t>
            </a:r>
            <a:endParaRPr lang="en-US" sz="1600" dirty="0">
              <a:ea typeface="Calibri" panose="020F0502020204030204"/>
              <a:cs typeface="Segoe UI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5506E45-24A9-CBF5-8FD1-0DD84BB4CA84}"/>
              </a:ext>
            </a:extLst>
          </p:cNvPr>
          <p:cNvSpPr txBox="1"/>
          <p:nvPr/>
        </p:nvSpPr>
        <p:spPr>
          <a:xfrm>
            <a:off x="7894879" y="1633945"/>
            <a:ext cx="4297121" cy="1691512"/>
          </a:xfrm>
          <a:prstGeom prst="rect">
            <a:avLst/>
          </a:prstGeom>
          <a:noFill/>
        </p:spPr>
        <p:txBody>
          <a:bodyPr wrap="square" rtlCol="0" anchor="ctr">
            <a:noAutofit/>
          </a:bodyPr>
          <a:lstStyle/>
          <a:p>
            <a:r>
              <a:rPr lang="en-US" sz="2000" b="1" dirty="0"/>
              <a:t>Prof. Jack Judy</a:t>
            </a:r>
            <a:br>
              <a:rPr lang="en-US" sz="2000" b="1" dirty="0"/>
            </a:br>
            <a:r>
              <a:rPr lang="en-US" sz="2000" i="1" dirty="0"/>
              <a:t>Assistant Director, FSI WFD</a:t>
            </a:r>
          </a:p>
          <a:p>
            <a:endParaRPr lang="en-US" sz="500" i="1" dirty="0"/>
          </a:p>
          <a:p>
            <a:pPr marL="231775" indent="-231775">
              <a:buFont typeface="Arial" panose="020B0604020202020204" pitchFamily="34" charset="0"/>
              <a:buChar char="•"/>
            </a:pPr>
            <a:r>
              <a:rPr lang="en-US" sz="2000" dirty="0"/>
              <a:t>CTE Programs, State WFD Ecosystem</a:t>
            </a:r>
          </a:p>
          <a:p>
            <a:pPr marL="231775" indent="-231775">
              <a:buFont typeface="Arial" panose="020B0604020202020204" pitchFamily="34" charset="0"/>
              <a:buChar char="•"/>
            </a:pPr>
            <a:r>
              <a:rPr lang="en-US" sz="2000" dirty="0"/>
              <a:t>State/Tech College Programs</a:t>
            </a:r>
          </a:p>
          <a:p>
            <a:endParaRPr lang="en-US" sz="400" i="1" dirty="0"/>
          </a:p>
          <a:p>
            <a:r>
              <a:rPr lang="en-US" dirty="0">
                <a:hlinkClick r:id="rId8"/>
              </a:rPr>
              <a:t>Sophia.Watson@ufl.edu</a:t>
            </a:r>
            <a:r>
              <a:rPr lang="en-US" dirty="0"/>
              <a:t> (352) 398-3817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11966CF8-34B4-4545-0291-B9B3AC6B94B4}"/>
              </a:ext>
            </a:extLst>
          </p:cNvPr>
          <p:cNvSpPr txBox="1"/>
          <p:nvPr/>
        </p:nvSpPr>
        <p:spPr>
          <a:xfrm>
            <a:off x="2039254" y="3625263"/>
            <a:ext cx="4000143" cy="1678601"/>
          </a:xfrm>
          <a:prstGeom prst="rect">
            <a:avLst/>
          </a:prstGeom>
          <a:noFill/>
        </p:spPr>
        <p:txBody>
          <a:bodyPr wrap="square" rtlCol="0" anchor="ctr">
            <a:noAutofit/>
          </a:bodyPr>
          <a:lstStyle/>
          <a:p>
            <a:r>
              <a:rPr lang="en-US" sz="2000" b="1" dirty="0"/>
              <a:t>Roseanne Perez</a:t>
            </a:r>
            <a:br>
              <a:rPr lang="en-US" sz="2000" b="1" dirty="0"/>
            </a:br>
            <a:r>
              <a:rPr lang="en-US" sz="2000" i="1" dirty="0"/>
              <a:t>Program Specialist, FSI WFD</a:t>
            </a:r>
          </a:p>
          <a:p>
            <a:endParaRPr lang="en-US" sz="400" i="1" dirty="0"/>
          </a:p>
          <a:p>
            <a:pPr marL="231775" indent="-231775">
              <a:buFont typeface="Arial" panose="020B0604020202020204" pitchFamily="34" charset="0"/>
              <a:buChar char="•"/>
            </a:pPr>
            <a:r>
              <a:rPr lang="en-US" sz="2000" dirty="0"/>
              <a:t>K12 Programs/Curricula</a:t>
            </a:r>
          </a:p>
          <a:p>
            <a:pPr marL="231775" indent="-231775">
              <a:buFont typeface="Arial" panose="020B0604020202020204" pitchFamily="34" charset="0"/>
              <a:buChar char="•"/>
            </a:pPr>
            <a:r>
              <a:rPr lang="en-US" sz="2000" dirty="0"/>
              <a:t>K12 Ecosystem &amp; Engagement</a:t>
            </a:r>
          </a:p>
          <a:p>
            <a:endParaRPr lang="en-US" sz="400" i="1" dirty="0"/>
          </a:p>
          <a:p>
            <a:r>
              <a:rPr lang="en-US" dirty="0">
                <a:hlinkClick r:id="rId5"/>
              </a:rPr>
              <a:t>Roseanne.Perez@ufl.edu</a:t>
            </a:r>
            <a:r>
              <a:rPr lang="en-US" dirty="0"/>
              <a:t> (239) 222-9169 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19803CBC-A87D-744C-289F-90C5F5E61491}"/>
              </a:ext>
            </a:extLst>
          </p:cNvPr>
          <p:cNvSpPr txBox="1"/>
          <p:nvPr/>
        </p:nvSpPr>
        <p:spPr>
          <a:xfrm>
            <a:off x="7894878" y="3625263"/>
            <a:ext cx="4297121" cy="1691512"/>
          </a:xfrm>
          <a:prstGeom prst="rect">
            <a:avLst/>
          </a:prstGeom>
          <a:noFill/>
        </p:spPr>
        <p:txBody>
          <a:bodyPr wrap="square" rtlCol="0" anchor="ctr">
            <a:noAutofit/>
          </a:bodyPr>
          <a:lstStyle/>
          <a:p>
            <a:r>
              <a:rPr lang="en-US" sz="2000" b="1" dirty="0"/>
              <a:t>Ben Larry</a:t>
            </a:r>
            <a:br>
              <a:rPr lang="en-US" sz="2000" b="1" dirty="0"/>
            </a:br>
            <a:r>
              <a:rPr lang="en-US" sz="2000" i="1" dirty="0"/>
              <a:t>Assistant Director, FSI WFD</a:t>
            </a:r>
          </a:p>
          <a:p>
            <a:endParaRPr lang="en-US" sz="400" dirty="0"/>
          </a:p>
          <a:p>
            <a:pPr marL="231775" indent="-231775">
              <a:buFont typeface="Arial" panose="020B0604020202020204" pitchFamily="34" charset="0"/>
              <a:buChar char="•"/>
            </a:pPr>
            <a:r>
              <a:rPr lang="en-US" sz="2000" dirty="0"/>
              <a:t>Industry Workforce Programs</a:t>
            </a:r>
          </a:p>
          <a:p>
            <a:pPr marL="231775" indent="-231775">
              <a:buFont typeface="Arial" panose="020B0604020202020204" pitchFamily="34" charset="0"/>
              <a:buChar char="•"/>
            </a:pPr>
            <a:r>
              <a:rPr lang="en-US" sz="2000" dirty="0"/>
              <a:t>HR Professional, Veteran</a:t>
            </a:r>
          </a:p>
          <a:p>
            <a:endParaRPr lang="en-US" sz="400" dirty="0">
              <a:hlinkClick r:id="rId9"/>
            </a:endParaRPr>
          </a:p>
          <a:p>
            <a:r>
              <a:rPr lang="en-US" dirty="0">
                <a:hlinkClick r:id="rId9"/>
              </a:rPr>
              <a:t>blarry@ufl.edu</a:t>
            </a:r>
            <a:r>
              <a:rPr lang="en-US" dirty="0"/>
              <a:t> (612) 803-6952</a:t>
            </a:r>
          </a:p>
        </p:txBody>
      </p:sp>
      <p:pic>
        <p:nvPicPr>
          <p:cNvPr id="17" name="Picture 16" descr="A person smiling at the camera&#10;&#10;AI-generated content may be incorrect.">
            <a:extLst>
              <a:ext uri="{FF2B5EF4-FFF2-40B4-BE49-F238E27FC236}">
                <a16:creationId xmlns:a16="http://schemas.microsoft.com/office/drawing/2014/main" id="{F62F8E3B-F567-A454-78B8-110081A3D71B}"/>
              </a:ext>
            </a:extLst>
          </p:cNvPr>
          <p:cNvPicPr>
            <a:picLocks noChangeAspect="1"/>
          </p:cNvPicPr>
          <p:nvPr/>
        </p:nvPicPr>
        <p:blipFill>
          <a:blip r:embed="rId10">
            <a:alphaModFix/>
          </a:blip>
          <a:srcRect l="1648" t="17355" r="25384" b="24837"/>
          <a:stretch>
            <a:fillRect/>
          </a:stretch>
        </p:blipFill>
        <p:spPr>
          <a:xfrm>
            <a:off x="279876" y="3625263"/>
            <a:ext cx="1589076" cy="16786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769242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8C0A0445-5294-65B2-BF4E-2657A4F844F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1" y="0"/>
            <a:ext cx="12192000" cy="6858000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39B829DC-7739-3133-F0E3-14CE3D2FDC45}"/>
              </a:ext>
            </a:extLst>
          </p:cNvPr>
          <p:cNvSpPr txBox="1"/>
          <p:nvPr/>
        </p:nvSpPr>
        <p:spPr>
          <a:xfrm>
            <a:off x="1010652" y="2102278"/>
            <a:ext cx="10571749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i="1">
                <a:solidFill>
                  <a:schemeClr val="bg1"/>
                </a:solidFill>
                <a:latin typeface="Gentona TT" panose="020B0003060000000004" pitchFamily="34" charset="0"/>
              </a:rPr>
              <a:t>“Florida Leading the World in Specialty Electronics"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7A8C5DEA-1377-C9E5-F587-7E50AB55CC30}"/>
              </a:ext>
            </a:extLst>
          </p:cNvPr>
          <p:cNvSpPr txBox="1"/>
          <p:nvPr/>
        </p:nvSpPr>
        <p:spPr>
          <a:xfrm>
            <a:off x="5967662" y="6389255"/>
            <a:ext cx="6096000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>
              <a:tabLst>
                <a:tab pos="1087438" algn="l"/>
              </a:tabLst>
            </a:pPr>
            <a:r>
              <a:rPr lang="en-US" sz="2000" err="1">
                <a:solidFill>
                  <a:schemeClr val="bg1"/>
                </a:solidFill>
                <a:latin typeface="Gentona TT" panose="020B0003060000000004" pitchFamily="34" charset="0"/>
              </a:rPr>
              <a:t>fsi.institute.ufl.edu</a:t>
            </a:r>
            <a:r>
              <a:rPr lang="en-US" sz="2000">
                <a:solidFill>
                  <a:schemeClr val="bg1"/>
                </a:solidFill>
                <a:latin typeface="Gentona TT" panose="020B0003060000000004" pitchFamily="34" charset="0"/>
              </a:rPr>
              <a:t> </a:t>
            </a:r>
          </a:p>
        </p:txBody>
      </p:sp>
      <p:pic>
        <p:nvPicPr>
          <p:cNvPr id="2" name="Picture 1" descr="A black and white sign with white text&#10;&#10;Description automatically generated">
            <a:extLst>
              <a:ext uri="{FF2B5EF4-FFF2-40B4-BE49-F238E27FC236}">
                <a16:creationId xmlns:a16="http://schemas.microsoft.com/office/drawing/2014/main" id="{2A2B07D8-E406-01D1-0019-10579BF5684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5496" y="272246"/>
            <a:ext cx="5163670" cy="7673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628291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txDef>
      <a:spPr>
        <a:noFill/>
      </a:spPr>
      <a:bodyPr wrap="none" rtlCol="0">
        <a:spAutoFit/>
      </a:bodyPr>
      <a:lstStyle>
        <a:defPPr algn="l">
          <a:defRPr dirty="0" smtClean="0">
            <a:solidFill>
              <a:srgbClr val="0E376A"/>
            </a:solidFill>
            <a:ea typeface="IBM Plex Sans"/>
            <a:cs typeface="IBM Plex Sans"/>
            <a:sym typeface="IBM Plex Sans"/>
          </a:defRPr>
        </a:defPPr>
      </a:lstStyle>
    </a:txDef>
  </a:objectDefaults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4af1609a-57c4-4197-b46e-fb58369f2a25">
      <Terms xmlns="http://schemas.microsoft.com/office/infopath/2007/PartnerControls"/>
    </lcf76f155ced4ddcb4097134ff3c332f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CB4727885AF1DC469C1A0D34F141E959" ma:contentTypeVersion="13" ma:contentTypeDescription="Create a new document." ma:contentTypeScope="" ma:versionID="f66a0d8d19975a403708734e9721504b">
  <xsd:schema xmlns:xsd="http://www.w3.org/2001/XMLSchema" xmlns:xs="http://www.w3.org/2001/XMLSchema" xmlns:p="http://schemas.microsoft.com/office/2006/metadata/properties" xmlns:ns2="4af1609a-57c4-4197-b46e-fb58369f2a25" targetNamespace="http://schemas.microsoft.com/office/2006/metadata/properties" ma:root="true" ma:fieldsID="ac97a01008a0b3ed9d6503a05e7d81c5" ns2:_="">
    <xsd:import namespace="4af1609a-57c4-4197-b46e-fb58369f2a25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2:MediaServiceDateTaken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lcf76f155ced4ddcb4097134ff3c332f" minOccurs="0"/>
                <xsd:element ref="ns2:MediaServiceOCR" minOccurs="0"/>
                <xsd:element ref="ns2:MediaServiceBillingMetadata" minOccurs="0"/>
                <xsd:element ref="ns2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af1609a-57c4-4197-b46e-fb58369f2a2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DateTaken" ma:index="12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5" nillable="true" ma:displayName="MediaLengthInSeconds" ma:hidden="true" ma:internalName="MediaLengthInSeconds" ma:readOnly="true">
      <xsd:simpleType>
        <xsd:restriction base="dms:Unknown"/>
      </xsd:simpleType>
    </xsd:element>
    <xsd:element name="lcf76f155ced4ddcb4097134ff3c332f" ma:index="17" nillable="true" ma:taxonomy="true" ma:internalName="lcf76f155ced4ddcb4097134ff3c332f" ma:taxonomyFieldName="MediaServiceImageTags" ma:displayName="Image Tags" ma:readOnly="false" ma:fieldId="{5cf76f15-5ced-4ddc-b409-7134ff3c332f}" ma:taxonomyMulti="true" ma:sspId="fa0c477a-f09e-4137-8c49-77869fdcca91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BillingMetadata" ma:index="19" nillable="true" ma:displayName="MediaServiceBillingMetadata" ma:hidden="true" ma:internalName="MediaServiceBillingMetadata" ma:readOnly="true">
      <xsd:simpleType>
        <xsd:restriction base="dms:Note"/>
      </xsd:simpleType>
    </xsd:element>
    <xsd:element name="MediaServiceLocation" ma:index="20" nillable="true" ma:displayName="Location" ma:indexed="true" ma:internalName="MediaServiceLocation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E1F60698-634F-4F27-95D8-C669A870CF31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B866866D-1A71-441F-BFB0-9C33E6034BD5}">
  <ds:schemaRefs>
    <ds:schemaRef ds:uri="http://www.w3.org/XML/1998/namespace"/>
    <ds:schemaRef ds:uri="http://schemas.microsoft.com/office/2006/documentManagement/types"/>
    <ds:schemaRef ds:uri="http://purl.org/dc/terms/"/>
    <ds:schemaRef ds:uri="http://schemas.microsoft.com/office/2006/metadata/properties"/>
    <ds:schemaRef ds:uri="http://schemas.openxmlformats.org/package/2006/metadata/core-properties"/>
    <ds:schemaRef ds:uri="http://purl.org/dc/elements/1.1/"/>
    <ds:schemaRef ds:uri="http://purl.org/dc/dcmitype/"/>
    <ds:schemaRef ds:uri="http://schemas.microsoft.com/office/infopath/2007/PartnerControls"/>
    <ds:schemaRef ds:uri="4af1609a-57c4-4197-b46e-fb58369f2a25"/>
  </ds:schemaRefs>
</ds:datastoreItem>
</file>

<file path=customXml/itemProps3.xml><?xml version="1.0" encoding="utf-8"?>
<ds:datastoreItem xmlns:ds="http://schemas.openxmlformats.org/officeDocument/2006/customXml" ds:itemID="{6FD16E93-90E4-41B7-B971-29090B7F4AF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4af1609a-57c4-4197-b46e-fb58369f2a25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1009</TotalTime>
  <Words>2447</Words>
  <Application>Microsoft Office PowerPoint</Application>
  <PresentationFormat>Widescreen</PresentationFormat>
  <Paragraphs>428</Paragraphs>
  <Slides>30</Slides>
  <Notes>12</Notes>
  <HiddenSlides>0</HiddenSlides>
  <MMClips>1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40" baseType="lpstr">
      <vt:lpstr>Arial</vt:lpstr>
      <vt:lpstr>Calibri</vt:lpstr>
      <vt:lpstr>Century Gothic</vt:lpstr>
      <vt:lpstr>Courier New</vt:lpstr>
      <vt:lpstr>Gentona TT</vt:lpstr>
      <vt:lpstr>IBM Plex Sans</vt:lpstr>
      <vt:lpstr>IBM Plex Sans Bold</vt:lpstr>
      <vt:lpstr>Segoe UI</vt:lpstr>
      <vt:lpstr>Wingdings</vt:lpstr>
      <vt:lpstr>Office Theme</vt:lpstr>
      <vt:lpstr>Workforce Development Programs  for the Florida Semiconductor Industry</vt:lpstr>
      <vt:lpstr>Florida Semiconductor Institute</vt:lpstr>
      <vt:lpstr>Florida Semiconductor Ecosystem: Regional Clusters</vt:lpstr>
      <vt:lpstr>Florida Semiconductor Ecosystem: Regional Clusters</vt:lpstr>
      <vt:lpstr>Florida Semiconductor Engine</vt:lpstr>
      <vt:lpstr>FSI Leading FSE Workforce Programs</vt:lpstr>
      <vt:lpstr>Florida Semiconductor Industry: Workforce Challenges</vt:lpstr>
      <vt:lpstr>FSI’s Workforce Development Team</vt:lpstr>
      <vt:lpstr>Executive Summary</vt:lpstr>
      <vt:lpstr>PowerPoint Presentation</vt:lpstr>
      <vt:lpstr>Awareness: Community &amp; Student Engagement</vt:lpstr>
      <vt:lpstr>    Community     Stem Events</vt:lpstr>
      <vt:lpstr>K-12: Chip In Florida (Semiconductor Education Challenge)</vt:lpstr>
      <vt:lpstr>K-12: Tiggbee Semiconductor Career Videos</vt:lpstr>
      <vt:lpstr>Student Organizations (Universities  K-12)</vt:lpstr>
      <vt:lpstr>Educator Development: Building Capacity at Scale</vt:lpstr>
      <vt:lpstr>Aligning CTE with Advanced Manufacturing Needs</vt:lpstr>
      <vt:lpstr>Industry-Driven Certification</vt:lpstr>
      <vt:lpstr>University: Access to Hands-On Fab Labs </vt:lpstr>
      <vt:lpstr>     Industry: FSI-Engine Internships</vt:lpstr>
      <vt:lpstr>                 Workforce Campaign for Semiconductors</vt:lpstr>
      <vt:lpstr>                    Anonymous Talent Network</vt:lpstr>
      <vt:lpstr>NNME: National Network for Microelectronics Education</vt:lpstr>
      <vt:lpstr>NNME Teaming: Southeastern Effort </vt:lpstr>
      <vt:lpstr>NNME Teaming: Southeastern Effort </vt:lpstr>
      <vt:lpstr>NNME: National Network for Microelectronics Education</vt:lpstr>
      <vt:lpstr>Opportunities to Engage FSI Workforce Programs</vt:lpstr>
      <vt:lpstr>Opportunities to Engage FSI Workforce Programs</vt:lpstr>
      <vt:lpstr>FSI’s Workforce Development Team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Arnold,David P</dc:creator>
  <cp:lastModifiedBy>Lafayette, Beline</cp:lastModifiedBy>
  <cp:revision>100</cp:revision>
  <cp:lastPrinted>2025-10-14T18:05:22Z</cp:lastPrinted>
  <dcterms:created xsi:type="dcterms:W3CDTF">2023-02-14T21:57:57Z</dcterms:created>
  <dcterms:modified xsi:type="dcterms:W3CDTF">2026-02-20T15:31:59Z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0x010100CB4727885AF1DC469C1A0D34F141E959</vt:lpwstr>
  </property>
  <property fmtid="{D5CDD505-2E9C-101B-9397-08002B2CF9AE}" pid="3" name="MediaServiceImageTags">
    <vt:lpwstr/>
  </property>
</Properties>
</file>